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86" r:id="rId3"/>
    <p:sldId id="262" r:id="rId4"/>
    <p:sldId id="258" r:id="rId5"/>
    <p:sldId id="280" r:id="rId6"/>
    <p:sldId id="260" r:id="rId7"/>
    <p:sldId id="287" r:id="rId8"/>
    <p:sldId id="281" r:id="rId9"/>
    <p:sldId id="265" r:id="rId10"/>
    <p:sldId id="266" r:id="rId11"/>
    <p:sldId id="288" r:id="rId12"/>
    <p:sldId id="269" r:id="rId13"/>
    <p:sldId id="290" r:id="rId14"/>
    <p:sldId id="296" r:id="rId15"/>
    <p:sldId id="291" r:id="rId16"/>
    <p:sldId id="292" r:id="rId17"/>
    <p:sldId id="278" r:id="rId18"/>
    <p:sldId id="293" r:id="rId19"/>
    <p:sldId id="294" r:id="rId20"/>
    <p:sldId id="295" r:id="rId21"/>
    <p:sldId id="282" r:id="rId22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46" userDrawn="1">
          <p15:clr>
            <a:srgbClr val="A4A3A4"/>
          </p15:clr>
        </p15:guide>
        <p15:guide id="2" orient="horz" pos="1212" userDrawn="1">
          <p15:clr>
            <a:srgbClr val="A4A3A4"/>
          </p15:clr>
        </p15:guide>
        <p15:guide id="3" pos="3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1"/>
    <a:srgbClr val="004D40"/>
    <a:srgbClr val="EBE9E9"/>
    <a:srgbClr val="B513B9"/>
    <a:srgbClr val="D416D9"/>
    <a:srgbClr val="456176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4556" autoAdjust="0"/>
  </p:normalViewPr>
  <p:slideViewPr>
    <p:cSldViewPr>
      <p:cViewPr>
        <p:scale>
          <a:sx n="106" d="100"/>
          <a:sy n="106" d="100"/>
        </p:scale>
        <p:origin x="-1944" y="-756"/>
      </p:cViewPr>
      <p:guideLst>
        <p:guide orient="horz" pos="2164"/>
        <p:guide orient="horz" pos="519"/>
        <p:guide pos="329"/>
        <p:guide pos="54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19327721716882E-2"/>
          <c:y val="8.3402985074626859E-2"/>
          <c:w val="0.93505747901222291"/>
          <c:h val="0.833194029850746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EBE9E9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8CD-B54D-BF08-935BCD5D0E2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8CD-B54D-BF08-935BCD5D0E2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8CD-B54D-BF08-935BCD5D0E26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8CD-B54D-BF08-935BCD5D0E26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8CD-B54D-BF08-935BCD5D0E26}"/>
              </c:ext>
            </c:extLst>
          </c:dPt>
          <c:cat>
            <c:strRef>
              <c:f>Лист1!$A$2:$A$6</c:f>
              <c:strCache>
                <c:ptCount val="5"/>
                <c:pt idx="0">
                  <c:v>ДОБЫЧА ПОЛЕЗНЫХ ИСКОПАЕМЫХ</c:v>
                </c:pt>
                <c:pt idx="1">
                  <c:v>ТРАНСПОРТИРОВКА И ХРАНЕНИЕ</c:v>
                </c:pt>
                <c:pt idx="2">
                  <c:v>ДЕЯТЕЛЬНОСТЬ В ОБЛАСТИ ЗДРАВООХРАНЕНИЯ 
И СОЦИАЛЬНЫХ УСЛУГ</c:v>
                </c:pt>
                <c:pt idx="3">
                  <c:v>ГОСУДАРСТВЕННОЕ УПРАВЛЕНИЕ И ОБЕСПЕЧЕНИЕ ВОЕННОЙ БЕЗОПАСНОСТИ; СОЦИАЛЬНОЕ ОБЕСПЕЧЕНИЕ</c:v>
                </c:pt>
                <c:pt idx="4">
                  <c:v>ОБРАЗОВАНИЕ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8.5000000000000006E-2</c:v>
                </c:pt>
                <c:pt idx="1">
                  <c:v>0.104</c:v>
                </c:pt>
                <c:pt idx="2">
                  <c:v>0.11700000000000001</c:v>
                </c:pt>
                <c:pt idx="3">
                  <c:v>0.14899999999999999</c:v>
                </c:pt>
                <c:pt idx="4">
                  <c:v>0.193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CD-B54D-BF08-935BCD5D0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134672384"/>
        <c:axId val="40312128"/>
      </c:barChart>
      <c:valAx>
        <c:axId val="40312128"/>
        <c:scaling>
          <c:orientation val="minMax"/>
        </c:scaling>
        <c:delete val="1"/>
        <c:axPos val="b"/>
        <c:majorGridlines>
          <c:spPr>
            <a:ln w="1270">
              <a:solidFill>
                <a:schemeClr val="tx1">
                  <a:tint val="75000"/>
                  <a:shade val="95000"/>
                  <a:satMod val="105000"/>
                  <a:alpha val="13000"/>
                </a:schemeClr>
              </a:solidFill>
            </a:ln>
          </c:spPr>
        </c:majorGridlines>
        <c:numFmt formatCode="0.00%" sourceLinked="1"/>
        <c:majorTickMark val="out"/>
        <c:minorTickMark val="none"/>
        <c:tickLblPos val="nextTo"/>
        <c:crossAx val="134672384"/>
        <c:crosses val="autoZero"/>
        <c:crossBetween val="between"/>
      </c:valAx>
      <c:catAx>
        <c:axId val="1346723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0312128"/>
        <c:crosses val="autoZero"/>
        <c:auto val="1"/>
        <c:lblAlgn val="ctr"/>
        <c:lblOffset val="100"/>
        <c:noMultiLvlLbl val="0"/>
      </c:catAx>
      <c:spPr>
        <a:ln w="19050"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EBE9E9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27A-0C48-A78C-51FF48CE272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27A-0C48-A78C-51FF48CE272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27A-0C48-A78C-51FF48CE272F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27A-0C48-A78C-51FF48CE272F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27A-0C48-A78C-51FF48CE272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357</c:v>
                </c:pt>
                <c:pt idx="1">
                  <c:v>581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27A-0C48-A78C-51FF48CE2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43250176"/>
        <c:axId val="40961152"/>
      </c:barChart>
      <c:valAx>
        <c:axId val="40961152"/>
        <c:scaling>
          <c:orientation val="minMax"/>
        </c:scaling>
        <c:delete val="1"/>
        <c:axPos val="b"/>
        <c:majorGridlines>
          <c:spPr>
            <a:ln w="1270">
              <a:solidFill>
                <a:schemeClr val="tx1">
                  <a:tint val="75000"/>
                  <a:shade val="95000"/>
                  <a:satMod val="105000"/>
                  <a:alpha val="13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43250176"/>
        <c:crosses val="autoZero"/>
        <c:crossBetween val="between"/>
      </c:valAx>
      <c:catAx>
        <c:axId val="4325017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0961152"/>
        <c:crosses val="autoZero"/>
        <c:auto val="1"/>
        <c:lblAlgn val="ctr"/>
        <c:lblOffset val="100"/>
        <c:noMultiLvlLbl val="0"/>
      </c:catAx>
      <c:spPr>
        <a:ln w="19050"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EBE9E9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8CD-B54D-BF08-935BCD5D0E2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8CD-B54D-BF08-935BCD5D0E2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8CD-B54D-BF08-935BCD5D0E26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8CD-B54D-BF08-935BCD5D0E26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8CD-B54D-BF08-935BCD5D0E26}"/>
              </c:ext>
            </c:extLst>
          </c:dPt>
          <c:cat>
            <c:strRef>
              <c:f>Лист1!$A$2:$A$6</c:f>
              <c:strCache>
                <c:ptCount val="3"/>
                <c:pt idx="0">
                  <c:v>Кв. 2</c:v>
                </c:pt>
                <c:pt idx="1">
                  <c:v>Кв. 3</c:v>
                </c:pt>
                <c:pt idx="2">
                  <c:v>Кв.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27</c:v>
                </c:pt>
                <c:pt idx="2">
                  <c:v>30</c:v>
                </c:pt>
                <c:pt idx="3">
                  <c:v>56</c:v>
                </c:pt>
                <c:pt idx="4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CD-B54D-BF08-935BCD5D0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42653696"/>
        <c:axId val="42526976"/>
      </c:barChart>
      <c:valAx>
        <c:axId val="42526976"/>
        <c:scaling>
          <c:orientation val="minMax"/>
        </c:scaling>
        <c:delete val="1"/>
        <c:axPos val="b"/>
        <c:majorGridlines>
          <c:spPr>
            <a:ln w="1270">
              <a:solidFill>
                <a:schemeClr val="tx1">
                  <a:tint val="75000"/>
                  <a:shade val="95000"/>
                  <a:satMod val="105000"/>
                  <a:alpha val="13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42653696"/>
        <c:crosses val="autoZero"/>
        <c:crossBetween val="between"/>
      </c:valAx>
      <c:catAx>
        <c:axId val="42653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2526976"/>
        <c:crosses val="autoZero"/>
        <c:auto val="1"/>
        <c:lblAlgn val="ctr"/>
        <c:lblOffset val="100"/>
        <c:noMultiLvlLbl val="0"/>
      </c:catAx>
      <c:spPr>
        <a:ln w="19050"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43670016"/>
        <c:axId val="40858112"/>
      </c:barChart>
      <c:valAx>
        <c:axId val="40858112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43670016"/>
        <c:crosses val="autoZero"/>
        <c:crossBetween val="between"/>
      </c:valAx>
      <c:catAx>
        <c:axId val="4367001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08581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25886708498041"/>
          <c:y val="6.6397035450788816E-2"/>
          <c:w val="0.72618886185198306"/>
          <c:h val="0.853926522008264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1442.4</c:v>
                </c:pt>
                <c:pt idx="1">
                  <c:v>172.3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cat>
            <c:strRef>
              <c:f>Лист1!$A$2:$A$4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6.1</c:v>
                </c:pt>
                <c:pt idx="2">
                  <c:v>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FDC23-1273-49AF-98B5-0CE2EE468122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72371-9E16-40D3-9274-11510BFC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32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D25EB-EA99-4FBF-B286-44BEFA2536FC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958FC-5C2F-44F9-880A-2AD8D7C28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15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58FC-5C2F-44F9-880A-2AD8D7C289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5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9.png"/><Relationship Id="rId7" Type="http://schemas.openxmlformats.org/officeDocument/2006/relationships/image" Target="../media/image45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11" Type="http://schemas.openxmlformats.org/officeDocument/2006/relationships/image" Target="../media/image52.png"/><Relationship Id="rId5" Type="http://schemas.openxmlformats.org/officeDocument/2006/relationships/chart" Target="../charts/chart2.xml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chart" Target="../charts/chart4.xml"/><Relationship Id="rId4" Type="http://schemas.openxmlformats.org/officeDocument/2006/relationships/image" Target="../media/image6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chart" Target="../charts/chart1.xml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641902" y="247749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Республика</a:t>
            </a:r>
          </a:p>
          <a:p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Коми</a:t>
            </a:r>
            <a:endParaRPr lang="ru-RU" sz="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4000" y="-1"/>
            <a:ext cx="1079500" cy="8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2340" y="500"/>
            <a:ext cx="1079500" cy="8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ый треугольник 5"/>
          <p:cNvSpPr/>
          <p:nvPr/>
        </p:nvSpPr>
        <p:spPr>
          <a:xfrm>
            <a:off x="2565" y="406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ый треугольник 26"/>
          <p:cNvSpPr/>
          <p:nvPr/>
        </p:nvSpPr>
        <p:spPr>
          <a:xfrm>
            <a:off x="1075939" y="406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>
            <a:off x="4315939" y="406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>
            <a:off x="3235939" y="406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ый треугольник 30"/>
          <p:cNvSpPr/>
          <p:nvPr/>
        </p:nvSpPr>
        <p:spPr>
          <a:xfrm>
            <a:off x="2155939" y="4056175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ый треугольник 31"/>
          <p:cNvSpPr/>
          <p:nvPr/>
        </p:nvSpPr>
        <p:spPr>
          <a:xfrm>
            <a:off x="-1535" y="298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ый треугольник 32"/>
          <p:cNvSpPr/>
          <p:nvPr/>
        </p:nvSpPr>
        <p:spPr>
          <a:xfrm>
            <a:off x="1075937" y="2970445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ый треугольник 34"/>
          <p:cNvSpPr/>
          <p:nvPr/>
        </p:nvSpPr>
        <p:spPr>
          <a:xfrm>
            <a:off x="2155939" y="2976175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/>
          <p:cNvSpPr/>
          <p:nvPr/>
        </p:nvSpPr>
        <p:spPr>
          <a:xfrm>
            <a:off x="3235939" y="298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ый треугольник 36"/>
          <p:cNvSpPr/>
          <p:nvPr/>
        </p:nvSpPr>
        <p:spPr>
          <a:xfrm rot="10800000">
            <a:off x="-4062" y="406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ый треугольник 37"/>
          <p:cNvSpPr/>
          <p:nvPr/>
        </p:nvSpPr>
        <p:spPr>
          <a:xfrm>
            <a:off x="-4063" y="1896175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/>
          <p:cNvSpPr/>
          <p:nvPr/>
        </p:nvSpPr>
        <p:spPr>
          <a:xfrm>
            <a:off x="-4063" y="82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ый треугольник 39"/>
          <p:cNvSpPr/>
          <p:nvPr/>
        </p:nvSpPr>
        <p:spPr>
          <a:xfrm>
            <a:off x="6984000" y="816175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ый треугольник 40"/>
          <p:cNvSpPr/>
          <p:nvPr/>
        </p:nvSpPr>
        <p:spPr>
          <a:xfrm>
            <a:off x="8064000" y="4056175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ый треугольник 41"/>
          <p:cNvSpPr/>
          <p:nvPr/>
        </p:nvSpPr>
        <p:spPr>
          <a:xfrm>
            <a:off x="6984000" y="406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ый треугольник 42"/>
          <p:cNvSpPr/>
          <p:nvPr/>
        </p:nvSpPr>
        <p:spPr>
          <a:xfrm>
            <a:off x="6984000" y="2976175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ый треугольник 43"/>
          <p:cNvSpPr/>
          <p:nvPr/>
        </p:nvSpPr>
        <p:spPr>
          <a:xfrm>
            <a:off x="8064000" y="816175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1195439" y="2038201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Инвестиционный паспорт</a:t>
            </a:r>
          </a:p>
          <a:p>
            <a:r>
              <a:rPr lang="ru-RU" sz="20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МОГО «Инта»</a:t>
            </a:r>
            <a:endParaRPr lang="ru-RU" sz="1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10775" y="3679598"/>
            <a:ext cx="1485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Инвестиционный портал</a:t>
            </a:r>
          </a:p>
          <a:p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Республики Коми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 descr="http://invest-dev.rkomi.ru/system/attachments/uploads/000/061/615/original/logo_invest_shad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91" y="3716317"/>
            <a:ext cx="266799" cy="2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60214" y="3704133"/>
            <a:ext cx="1589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Администрация </a:t>
            </a:r>
            <a:b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МОГО «Инта»</a:t>
            </a:r>
            <a:endParaRPr lang="ru-RU" sz="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50" y="3292625"/>
            <a:ext cx="230174" cy="28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780135" y="3219822"/>
            <a:ext cx="16163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Министерство инвестиций, промышленности и транспорта Республики Коми</a:t>
            </a:r>
            <a:endParaRPr lang="ru-RU" sz="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9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9" y="312740"/>
            <a:ext cx="158057" cy="18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nvest.rkomi.ru/img/new_main_page/corporation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361" y="3306074"/>
            <a:ext cx="212413" cy="26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2710775" y="3254560"/>
            <a:ext cx="1701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АО «Корпорация по развитию Республики Коми»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32" name="Picture 8" descr="QR-Code Generato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2277"/>
            <a:ext cx="747248" cy="74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iu.zaharova\Desktop\Безымянный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47" y="2067971"/>
            <a:ext cx="460094" cy="75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iu.zaharova\Desktop\Безымянный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74" y="3715927"/>
            <a:ext cx="202850" cy="33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0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u.zaharova\Downloads\ИНТА ФОТО\ИНТА ФОТО\Инта_календарь\Инта_календарь\DSCF13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9463" y="-1679"/>
            <a:ext cx="3924537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объединение 2"/>
          <p:cNvSpPr/>
          <p:nvPr/>
        </p:nvSpPr>
        <p:spPr>
          <a:xfrm>
            <a:off x="4071168" y="1679"/>
            <a:ext cx="2053407" cy="5142721"/>
          </a:xfrm>
          <a:prstGeom prst="flowChartMerg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8CEB8F1E-5CDB-FA45-948A-F58B93029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267" y="4573781"/>
            <a:ext cx="198000" cy="1980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DC395BFC-9524-BA4D-AA88-EBB550113E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52" y="4200041"/>
            <a:ext cx="221315" cy="221315"/>
          </a:xfrm>
          <a:prstGeom prst="rect">
            <a:avLst/>
          </a:prstGeom>
        </p:spPr>
      </p:pic>
      <p:sp>
        <p:nvSpPr>
          <p:cNvPr id="28" name="Прямоугольный треугольник 2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1151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Хозяйствующие субъекты на территории района</a:t>
            </a:r>
          </a:p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СОСТОЯНИЮ НА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01.07.2019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ГОДА</a:t>
            </a:r>
          </a:p>
        </p:txBody>
      </p:sp>
      <p:sp>
        <p:nvSpPr>
          <p:cNvPr id="41" name="Параллелограмм 40"/>
          <p:cNvSpPr/>
          <p:nvPr/>
        </p:nvSpPr>
        <p:spPr>
          <a:xfrm>
            <a:off x="4788024" y="0"/>
            <a:ext cx="2673102" cy="5144400"/>
          </a:xfrm>
          <a:prstGeom prst="parallelogram">
            <a:avLst>
              <a:gd name="adj" fmla="val 56236"/>
            </a:avLst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араллелограмм 42"/>
          <p:cNvSpPr/>
          <p:nvPr/>
        </p:nvSpPr>
        <p:spPr>
          <a:xfrm>
            <a:off x="4981260" y="0"/>
            <a:ext cx="2673102" cy="5144400"/>
          </a:xfrm>
          <a:prstGeom prst="parallelogram">
            <a:avLst>
              <a:gd name="adj" fmla="val 56236"/>
            </a:avLst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xmlns="" id="{50B0C836-1A71-B540-9E8D-54A5AE9BF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578096"/>
              </p:ext>
            </p:extLst>
          </p:nvPr>
        </p:nvGraphicFramePr>
        <p:xfrm>
          <a:off x="395536" y="941609"/>
          <a:ext cx="4824536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1E4AE96-BAAF-4241-8A1C-9F658B8D605D}"/>
              </a:ext>
            </a:extLst>
          </p:cNvPr>
          <p:cNvSpPr/>
          <p:nvPr/>
        </p:nvSpPr>
        <p:spPr>
          <a:xfrm>
            <a:off x="417593" y="953666"/>
            <a:ext cx="1069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581</a:t>
            </a:r>
            <a:endParaRPr lang="ru-RU" sz="44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F1148F5D-3EF6-D747-92BA-7F6C2A055DC7}"/>
              </a:ext>
            </a:extLst>
          </p:cNvPr>
          <p:cNvSpPr/>
          <p:nvPr/>
        </p:nvSpPr>
        <p:spPr>
          <a:xfrm>
            <a:off x="417593" y="1419980"/>
            <a:ext cx="1069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357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AD4C247-70BF-9F4B-8EAB-F41101C11C93}"/>
              </a:ext>
            </a:extLst>
          </p:cNvPr>
          <p:cNvSpPr/>
          <p:nvPr/>
        </p:nvSpPr>
        <p:spPr>
          <a:xfrm>
            <a:off x="3851920" y="1109524"/>
            <a:ext cx="1368152" cy="1318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4882017-8FCB-F345-8AF2-BCAAE5DC210E}"/>
              </a:ext>
            </a:extLst>
          </p:cNvPr>
          <p:cNvSpPr txBox="1"/>
          <p:nvPr/>
        </p:nvSpPr>
        <p:spPr>
          <a:xfrm>
            <a:off x="3808537" y="1063607"/>
            <a:ext cx="220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ИНДИВИДУАЛЬНЫЕ</a:t>
            </a:r>
          </a:p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ПРЕДПРИНИМАТЕЛИ</a:t>
            </a:r>
            <a:endParaRPr lang="ru-RU" sz="105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C71CF24-0BB5-A947-94BD-0BE7DF493BC4}"/>
              </a:ext>
            </a:extLst>
          </p:cNvPr>
          <p:cNvSpPr txBox="1"/>
          <p:nvPr/>
        </p:nvSpPr>
        <p:spPr>
          <a:xfrm>
            <a:off x="2755221" y="1531446"/>
            <a:ext cx="1913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ЮРИДИЧЕСКИЕ</a:t>
            </a:r>
          </a:p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ЛИЦА</a:t>
            </a:r>
            <a:endParaRPr lang="ru-RU" sz="105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F179B28-01F5-2849-8415-B82FABFF8F2B}"/>
              </a:ext>
            </a:extLst>
          </p:cNvPr>
          <p:cNvSpPr txBox="1"/>
          <p:nvPr/>
        </p:nvSpPr>
        <p:spPr>
          <a:xfrm>
            <a:off x="577750" y="2211710"/>
            <a:ext cx="4714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ОТРАСЛИ ДЕЯТЕЛЬНОСТИ </a:t>
            </a:r>
          </a:p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ХОЗЯЙСТВУЮЩИХ СУБЪЕКТОВ (ЕД)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xmlns="" id="{CF06D67D-939C-2B49-B5CF-075CB60B79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163537"/>
              </p:ext>
            </p:extLst>
          </p:nvPr>
        </p:nvGraphicFramePr>
        <p:xfrm>
          <a:off x="420142" y="2561502"/>
          <a:ext cx="4302266" cy="16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1C0CB5A1-82F5-9F4C-AF14-171EB6B12BAF}"/>
              </a:ext>
            </a:extLst>
          </p:cNvPr>
          <p:cNvSpPr/>
          <p:nvPr/>
        </p:nvSpPr>
        <p:spPr>
          <a:xfrm>
            <a:off x="519087" y="2643758"/>
            <a:ext cx="12446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90</a:t>
            </a:r>
            <a:endParaRPr lang="ru-RU" sz="21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91AB2409-4050-144A-B1D1-F65C993B7B04}"/>
              </a:ext>
            </a:extLst>
          </p:cNvPr>
          <p:cNvSpPr/>
          <p:nvPr/>
        </p:nvSpPr>
        <p:spPr>
          <a:xfrm>
            <a:off x="498314" y="3219822"/>
            <a:ext cx="12446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</a:t>
            </a:r>
            <a:endParaRPr lang="ru-RU" sz="21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94D6C010-8E74-9B43-B86E-9A312856FFBB}"/>
              </a:ext>
            </a:extLst>
          </p:cNvPr>
          <p:cNvSpPr/>
          <p:nvPr/>
        </p:nvSpPr>
        <p:spPr>
          <a:xfrm>
            <a:off x="519087" y="2948340"/>
            <a:ext cx="12446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56</a:t>
            </a:r>
            <a:endParaRPr lang="ru-RU" sz="21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62506A62-092B-EF49-A72C-C13A175E79C7}"/>
              </a:ext>
            </a:extLst>
          </p:cNvPr>
          <p:cNvSpPr/>
          <p:nvPr/>
        </p:nvSpPr>
        <p:spPr>
          <a:xfrm>
            <a:off x="519087" y="3507854"/>
            <a:ext cx="12446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ru-RU" sz="21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E3B2E960-1968-8948-81D5-A7F38E72C82E}"/>
              </a:ext>
            </a:extLst>
          </p:cNvPr>
          <p:cNvSpPr/>
          <p:nvPr/>
        </p:nvSpPr>
        <p:spPr>
          <a:xfrm>
            <a:off x="519087" y="3766341"/>
            <a:ext cx="12446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ru-RU" sz="21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C8605AFB-4EB0-2449-A49D-8AE282A796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15" y="2740084"/>
            <a:ext cx="198000" cy="198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7C597B94-E35D-384D-9D92-7718AD8B26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2" y="3299550"/>
            <a:ext cx="198000" cy="19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AA32D18-53F4-5745-BE28-54D6C50309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01" y="3021822"/>
            <a:ext cx="198000" cy="1980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428A56CF-6D77-B34F-A509-8B34695C0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87" y="3886392"/>
            <a:ext cx="198000" cy="198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AA8EE58D-90BE-E749-90DF-AF0AAF3296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6" y="4204854"/>
            <a:ext cx="220933" cy="22093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020E88B-675F-B441-A22B-FE77E3A97331}"/>
              </a:ext>
            </a:extLst>
          </p:cNvPr>
          <p:cNvSpPr txBox="1"/>
          <p:nvPr/>
        </p:nvSpPr>
        <p:spPr>
          <a:xfrm>
            <a:off x="787787" y="4146044"/>
            <a:ext cx="1478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ОПТОВАЯ И РОЗНИЧНАЯ </a:t>
            </a:r>
          </a:p>
          <a:p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ТОРГОВЛЯ</a:t>
            </a:r>
            <a:endParaRPr lang="ru-RU" sz="5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9DB3F37-315A-304C-A018-9A28D921AB58}"/>
              </a:ext>
            </a:extLst>
          </p:cNvPr>
          <p:cNvSpPr txBox="1"/>
          <p:nvPr/>
        </p:nvSpPr>
        <p:spPr>
          <a:xfrm>
            <a:off x="806285" y="4475481"/>
            <a:ext cx="160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ОБРАЗОВАНИЕ</a:t>
            </a:r>
            <a:endParaRPr lang="ru-RU" sz="5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E9AA6BB3-A0AE-7A4E-9E86-5F039C24C1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6" y="4507788"/>
            <a:ext cx="227951" cy="22795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C69D6AC-5FFC-844E-8065-AAACF6EE6FF8}"/>
              </a:ext>
            </a:extLst>
          </p:cNvPr>
          <p:cNvSpPr txBox="1"/>
          <p:nvPr/>
        </p:nvSpPr>
        <p:spPr>
          <a:xfrm>
            <a:off x="806285" y="4753476"/>
            <a:ext cx="1605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ТРАНСПОРТИРОВКА И ХРАНЕНИЕ</a:t>
            </a:r>
            <a:endParaRPr lang="ru-RU" sz="5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E9A64B50-55EB-C049-9D58-A7235F3E627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61" y="4820674"/>
            <a:ext cx="218915" cy="218915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826D19F-F5AA-1544-828D-6301FC2DA2BD}"/>
              </a:ext>
            </a:extLst>
          </p:cNvPr>
          <p:cNvSpPr txBox="1"/>
          <p:nvPr/>
        </p:nvSpPr>
        <p:spPr>
          <a:xfrm>
            <a:off x="2732003" y="4146044"/>
            <a:ext cx="1839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ОПЕРАЦИИ С НЕДВИЖИМЫМ ИМУЩЕСТВОМ</a:t>
            </a:r>
            <a:endParaRPr lang="ru-RU" sz="5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A0E27CA-9AF4-F74D-8448-9623EBB14405}"/>
              </a:ext>
            </a:extLst>
          </p:cNvPr>
          <p:cNvSpPr txBox="1"/>
          <p:nvPr/>
        </p:nvSpPr>
        <p:spPr>
          <a:xfrm>
            <a:off x="2758959" y="4540406"/>
            <a:ext cx="1605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СТРОИТЕЛЬСТВО</a:t>
            </a:r>
            <a:endParaRPr lang="ru-RU" sz="5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8A7F5B8C-1F97-8E41-AC8D-9962594A2FC3}"/>
              </a:ext>
            </a:extLst>
          </p:cNvPr>
          <p:cNvSpPr/>
          <p:nvPr/>
        </p:nvSpPr>
        <p:spPr>
          <a:xfrm>
            <a:off x="4246274" y="2651609"/>
            <a:ext cx="547421" cy="1521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E9A64B50-55EB-C049-9D58-A7235F3E627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20" y="3547426"/>
            <a:ext cx="218915" cy="218915"/>
          </a:xfrm>
          <a:prstGeom prst="rect">
            <a:avLst/>
          </a:prstGeom>
        </p:spPr>
      </p:pic>
      <p:sp>
        <p:nvSpPr>
          <p:cNvPr id="38" name="Пятиугольник 37"/>
          <p:cNvSpPr/>
          <p:nvPr/>
        </p:nvSpPr>
        <p:spPr>
          <a:xfrm>
            <a:off x="8388424" y="4644676"/>
            <a:ext cx="454285" cy="216024"/>
          </a:xfrm>
          <a:prstGeom prst="homePlate">
            <a:avLst/>
          </a:prstGeom>
          <a:ln>
            <a:solidFill>
              <a:srgbClr val="7272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27271"/>
                </a:solidFill>
              </a:rPr>
              <a:t>1</a:t>
            </a:r>
            <a:r>
              <a:rPr lang="en-US" sz="1600" dirty="0" smtClean="0">
                <a:solidFill>
                  <a:srgbClr val="727271"/>
                </a:solidFill>
              </a:rPr>
              <a:t>0</a:t>
            </a:r>
            <a:endParaRPr lang="ru-RU" sz="1600" dirty="0">
              <a:solidFill>
                <a:srgbClr val="727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UCAF2~1.ZAH\AppData\Local\Temp\Rar$DR01.127\dKqj_WBrvK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35407" y="-6902"/>
            <a:ext cx="4008593" cy="3101147"/>
          </a:xfrm>
          <a:prstGeom prst="flowChartMerg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UCAF2~1.ZAH\AppData\Local\Temp\Rar$DR14.967\xHsH-k0brW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656"/>
          <a:stretch/>
        </p:blipFill>
        <p:spPr bwMode="auto">
          <a:xfrm flipH="1">
            <a:off x="4932040" y="-57862"/>
            <a:ext cx="4211960" cy="5201362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ый треугольник 43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539552" y="411510"/>
            <a:ext cx="5112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Малое и среднее предпринимательство</a:t>
            </a:r>
          </a:p>
          <a:p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СОСТОЯНИЮ НА 01.07.2019</a:t>
            </a:r>
            <a:endParaRPr lang="ru-RU" sz="1200" b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15616" y="1286639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СУБЪЕКТОВ МСП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7731" y="1093353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657</a:t>
            </a:r>
            <a:endParaRPr lang="ru-RU" sz="12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41288" y="1544590"/>
            <a:ext cx="1458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МИКРО ПРЕДПРИЯТИЯ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41725" y="1652312"/>
            <a:ext cx="64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627</a:t>
            </a:r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3636" y="1543672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ИНДИВИДУАЛЬНЫЕ ПРЕДПРИНИМАТЕЛИ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3044" y="1642145"/>
            <a:ext cx="192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581</a:t>
            </a:r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29444" y="1950680"/>
            <a:ext cx="1458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МАЛЫЕ ПРЕДПРИЯТИЯ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29881" y="2058402"/>
            <a:ext cx="64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</a:t>
            </a:r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040851" y="1950680"/>
            <a:ext cx="1458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СРЕДНИЕ ПРЕДПРИЯТИЯ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041288" y="2058402"/>
            <a:ext cx="64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29418" y="2647309"/>
            <a:ext cx="450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 ОКАЗАННОЙ ФИНАНСОВОЙ ПОДДЕРЖКИ СУБЪЕКТАМ МСП В 2018 ГОДУ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9418" y="2941315"/>
            <a:ext cx="248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4,7735</a:t>
            </a:r>
            <a:r>
              <a:rPr lang="ru-RU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МЛН. РУБ</a:t>
            </a:r>
            <a:endParaRPr lang="ru-RU" sz="14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13097" y="3588340"/>
            <a:ext cx="4502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ИНФРАСТРУКТУРА ПОДДЕРЖКИ МСП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41162" y="3917602"/>
            <a:ext cx="1589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Администрация </a:t>
            </a:r>
            <a:b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МОГО «Инта»</a:t>
            </a:r>
            <a:endParaRPr lang="ru-RU" sz="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http://mbrk.ru/system/attachments/uploads/000/102/983/original/%D0%BB%D0%BE%D0%B3%D0%BE%D1%82%D0%B8%D0%B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20083"/>
            <a:ext cx="305296" cy="3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2722814" y="3920157"/>
            <a:ext cx="175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Информационно-маркетинговый центр МСП</a:t>
            </a:r>
            <a:endParaRPr lang="ru-RU" sz="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Picture 2" descr="C:\Users\iu.zaharova\Desktop\Безымянн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27636"/>
            <a:ext cx="230046" cy="37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ятиугольник 23"/>
          <p:cNvSpPr/>
          <p:nvPr/>
        </p:nvSpPr>
        <p:spPr>
          <a:xfrm>
            <a:off x="8388424" y="4644676"/>
            <a:ext cx="454285" cy="216024"/>
          </a:xfrm>
          <a:prstGeom prst="homePlate">
            <a:avLst/>
          </a:prstGeom>
          <a:ln>
            <a:solidFill>
              <a:srgbClr val="7272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27271"/>
                </a:solidFill>
              </a:rPr>
              <a:t>1</a:t>
            </a:r>
            <a:r>
              <a:rPr lang="en-US" sz="1600" dirty="0" smtClean="0">
                <a:solidFill>
                  <a:srgbClr val="727271"/>
                </a:solidFill>
              </a:rPr>
              <a:t>1</a:t>
            </a:r>
            <a:endParaRPr lang="ru-RU" sz="1600" dirty="0">
              <a:solidFill>
                <a:srgbClr val="727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ый треугольник 2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41151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Промышленность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6875F77-CD8F-DF4D-82AC-42D7A52BFDD5}"/>
              </a:ext>
            </a:extLst>
          </p:cNvPr>
          <p:cNvSpPr txBox="1"/>
          <p:nvPr/>
        </p:nvSpPr>
        <p:spPr>
          <a:xfrm>
            <a:off x="956634" y="1094392"/>
            <a:ext cx="3831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ОСНОВА ПРОМЫШЛЕННОГО ПРОИЗВОДСТВА - ОБРАБАТЫВАЮЩИЕ ПРОИЗВОДСТВА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265A6640-5DB5-7842-99BE-9BC0AD7545EF}"/>
              </a:ext>
            </a:extLst>
          </p:cNvPr>
          <p:cNvSpPr/>
          <p:nvPr/>
        </p:nvSpPr>
        <p:spPr>
          <a:xfrm>
            <a:off x="542984" y="1134429"/>
            <a:ext cx="366961" cy="373009"/>
          </a:xfrm>
          <a:prstGeom prst="ellipse">
            <a:avLst/>
          </a:prstGeom>
          <a:noFill/>
          <a:ln>
            <a:solidFill>
              <a:srgbClr val="727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E0B9AC08-ECF3-D74C-8ACB-C7269E4E4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4" y="1202675"/>
            <a:ext cx="235985" cy="23598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0A11C99-602E-0C42-AD83-A1DF8AB2CF1A}"/>
              </a:ext>
            </a:extLst>
          </p:cNvPr>
          <p:cNvSpPr txBox="1"/>
          <p:nvPr/>
        </p:nvSpPr>
        <p:spPr>
          <a:xfrm>
            <a:off x="5763318" y="1087851"/>
            <a:ext cx="30879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Интинская ТЭЦ Филиал «Коми» ПАО </a:t>
            </a:r>
          </a:p>
          <a:p>
            <a:r>
              <a:rPr lang="ru-RU" sz="105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«Т Плюс» </a:t>
            </a:r>
            <a:endParaRPr lang="ru-RU" sz="105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82A51B63-EF2F-6643-B99A-237600957E3F}"/>
              </a:ext>
            </a:extLst>
          </p:cNvPr>
          <p:cNvSpPr txBox="1"/>
          <p:nvPr/>
        </p:nvSpPr>
        <p:spPr>
          <a:xfrm>
            <a:off x="539552" y="1966069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ОБЪЕМЫ ОТГРУЖЕННЫХ ТОВАРОВ </a:t>
            </a:r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СОБСТВЕННОГО ПРОИЗВОДСТВА, ВЫПОЛНЕННЫХ РАБОТ И УСЛУГ СОБСТВЕННЫМИ СИЛАМИ ОРГАНИЗАЦИЙ ПО ВИДАМ ЭКОНОМИЧЕСКОЙ ДЕЯТЕЛЬНОСТИ (МЛН.РУБ)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913689CA-2477-7C47-8BB5-739DCD293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505294"/>
              </p:ext>
            </p:extLst>
          </p:nvPr>
        </p:nvGraphicFramePr>
        <p:xfrm>
          <a:off x="568214" y="2604998"/>
          <a:ext cx="8075724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1747">
                  <a:extLst>
                    <a:ext uri="{9D8B030D-6E8A-4147-A177-3AD203B41FA5}">
                      <a16:colId xmlns:a16="http://schemas.microsoft.com/office/drawing/2014/main" xmlns="" val="3097068429"/>
                    </a:ext>
                  </a:extLst>
                </a:gridCol>
                <a:gridCol w="2559164">
                  <a:extLst>
                    <a:ext uri="{9D8B030D-6E8A-4147-A177-3AD203B41FA5}">
                      <a16:colId xmlns:a16="http://schemas.microsoft.com/office/drawing/2014/main" xmlns="" val="1727053903"/>
                    </a:ext>
                  </a:extLst>
                </a:gridCol>
                <a:gridCol w="2274813">
                  <a:extLst>
                    <a:ext uri="{9D8B030D-6E8A-4147-A177-3AD203B41FA5}">
                      <a16:colId xmlns:a16="http://schemas.microsoft.com/office/drawing/2014/main" xmlns="" val="1069484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Показатели</a:t>
                      </a:r>
                      <a:endParaRPr lang="ru-RU" sz="1200" b="0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2018 </a:t>
                      </a:r>
                      <a:r>
                        <a:rPr lang="ru-RU" sz="120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год</a:t>
                      </a:r>
                      <a:endParaRPr lang="ru-RU" sz="1200" b="1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2019 </a:t>
                      </a:r>
                      <a:r>
                        <a:rPr lang="ru-RU" sz="120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год (6 месяцев)</a:t>
                      </a:r>
                      <a:endParaRPr lang="ru-RU" sz="1200" b="1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1406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Обрабатывающие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производства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Calibri"/>
                        <a:ea typeface="Segoe UI Symbol" panose="020B0502040204020203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337,9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Calibri"/>
                        <a:ea typeface="Segoe UI Symbol" panose="020B0502040204020203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111,9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Segoe UI Symbol" panose="020B0502040204020203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5543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Производство и распределение электроэнергии, газа и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воды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Calibri"/>
                        <a:ea typeface="Segoe UI Symbol" panose="020B0502040204020203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Calibri"/>
                          <a:ea typeface="Segoe UI Symbol" panose="020B0502040204020203" pitchFamily="34" charset="0"/>
                          <a:cs typeface="+mn-cs"/>
                        </a:rPr>
                        <a:t>955,3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Calibri"/>
                        <a:ea typeface="Segoe UI Symbol" panose="020B0502040204020203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435,4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Calibri"/>
                        <a:ea typeface="Segoe UI Symbol" panose="020B0502040204020203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434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Добыча полезных ископаемых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1132,5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479,2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408742" y="474616"/>
            <a:ext cx="137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Инвестиционный паспорт</a:t>
            </a:r>
            <a: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МОГО «Инта»</a:t>
            </a:r>
            <a:endParaRPr lang="ru-RU" sz="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2" descr="C:\Users\iu.zaharova\Desktop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92" y="474616"/>
            <a:ext cx="202850" cy="33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ятиугольник 11"/>
          <p:cNvSpPr/>
          <p:nvPr/>
        </p:nvSpPr>
        <p:spPr>
          <a:xfrm>
            <a:off x="8388424" y="4644676"/>
            <a:ext cx="454285" cy="216024"/>
          </a:xfrm>
          <a:prstGeom prst="homePlate">
            <a:avLst/>
          </a:prstGeom>
          <a:ln>
            <a:solidFill>
              <a:srgbClr val="7272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27271"/>
                </a:solidFill>
              </a:rPr>
              <a:t>1</a:t>
            </a:r>
            <a:r>
              <a:rPr lang="en-US" sz="1600" dirty="0" smtClean="0">
                <a:solidFill>
                  <a:srgbClr val="727271"/>
                </a:solidFill>
              </a:rPr>
              <a:t>2</a:t>
            </a:r>
            <a:endParaRPr lang="ru-RU" sz="1600" dirty="0">
              <a:solidFill>
                <a:srgbClr val="727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41151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предприятия</a:t>
            </a:r>
            <a:endParaRPr lang="ru-RU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F03CAC-48C4-D04A-8423-05E2A8A9E794}"/>
              </a:ext>
            </a:extLst>
          </p:cNvPr>
          <p:cNvSpPr txBox="1"/>
          <p:nvPr/>
        </p:nvSpPr>
        <p:spPr>
          <a:xfrm>
            <a:off x="544706" y="899117"/>
            <a:ext cx="5251430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ООО «Агрокомплекс «Инта Приполярная»</a:t>
            </a:r>
          </a:p>
          <a:p>
            <a:pPr algn="just"/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Ранее 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ОАО «Птицефабрика «Интинская</a:t>
            </a:r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 - одно из крупных 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сельскохозяйственных предприятий Республики Коми</a:t>
            </a:r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Птицефабрика 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основана в 1969 году и расположена </a:t>
            </a:r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 городе Инта, 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Республика </a:t>
            </a:r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Коми. ООО 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«Агрокомплекс «Инта Приполярная» – </a:t>
            </a:r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современное сертифицированное предприятие,  оснащенное новым высокотехнологичным оборудованием, выпускающее широкий ассортимент как мясных полуфабрикатов, так и колбасных изделий,  цельномолочной продукции.</a:t>
            </a:r>
            <a:endParaRPr lang="ru-RU" sz="8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BF03CAC-48C4-D04A-8423-05E2A8A9E794}"/>
              </a:ext>
            </a:extLst>
          </p:cNvPr>
          <p:cNvSpPr txBox="1"/>
          <p:nvPr/>
        </p:nvSpPr>
        <p:spPr>
          <a:xfrm>
            <a:off x="539552" y="1909440"/>
            <a:ext cx="5145995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ООО </a:t>
            </a:r>
            <a:r>
              <a:rPr lang="ru-RU" sz="105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«Интинский хлебозавод</a:t>
            </a:r>
            <a:r>
              <a:rPr lang="ru-RU" sz="105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</a:t>
            </a:r>
          </a:p>
          <a:p>
            <a:pPr algn="just"/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1956 году на Интинском хлебозаводе </a:t>
            </a:r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был выпущен первый хлеб.  В  первые годы работы выпускалось всего 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наименований </a:t>
            </a:r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хлебобулочных изделий. Сегодня ООО «Интинский хлебозавод» продолжает выпуск продукции с постепенным расширением 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ассортимента</a:t>
            </a:r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Рецептуры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разработанные </a:t>
            </a:r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специалистами ООО «Интинский хлебозавод», используются и другими предприятиями 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Республики Коми.</a:t>
            </a:r>
          </a:p>
          <a:p>
            <a:pPr algn="just"/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Предприятие выпускает качественную продукцию</a:t>
            </a:r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 пользующуюся 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большим потребительским спросом</a:t>
            </a:r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ООО 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«Интинский хлебозавод» является </a:t>
            </a:r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социально значимым 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предприятием в г. </a:t>
            </a:r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Инте, обеспечивающим хлебом 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хлебобулочными изделиями.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F03CAC-48C4-D04A-8423-05E2A8A9E794}"/>
              </a:ext>
            </a:extLst>
          </p:cNvPr>
          <p:cNvSpPr txBox="1"/>
          <p:nvPr/>
        </p:nvSpPr>
        <p:spPr>
          <a:xfrm>
            <a:off x="544706" y="3291830"/>
            <a:ext cx="4387334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Интинская ТЭЦ Филиал «</a:t>
            </a:r>
            <a:r>
              <a:rPr lang="ru-RU" sz="105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Коми» </a:t>
            </a:r>
            <a:r>
              <a:rPr lang="ru-RU" sz="105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ПАО «Т Плюс» </a:t>
            </a:r>
          </a:p>
          <a:p>
            <a:pPr algn="just"/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Интинская ТЭЦ входит в состав филиала «Коми» ПАО «Т Плюс</a:t>
            </a:r>
            <a:r>
              <a:rPr lang="ru-RU" sz="800" b="1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». </a:t>
            </a:r>
          </a:p>
          <a:p>
            <a:pPr algn="just"/>
            <a:r>
              <a:rPr lang="ru-RU" sz="800" b="1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Группа </a:t>
            </a:r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«Т Плюс» – крупнейшая российская частная компания, работающая в сфере электроэнергетики и теплоснабжения.</a:t>
            </a:r>
            <a:endParaRPr lang="ru-RU" sz="8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Установленная электрическая мощность </a:t>
            </a:r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Интинской ТЭЦ 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- 18 МВт или менее 1 % от </a:t>
            </a:r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установленной мощности 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электростанций республики.</a:t>
            </a:r>
          </a:p>
        </p:txBody>
      </p:sp>
      <p:pic>
        <p:nvPicPr>
          <p:cNvPr id="13" name="Picture 3" descr="C:\Users\iu.zaharova\Downloads\ИНТА ФОТО\ИНТА ФОТО\Фото Инта\Фото Инта\IMG_55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1054" y="0"/>
            <a:ext cx="4122946" cy="2448272"/>
          </a:xfrm>
          <a:prstGeom prst="flowChartMerg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iu.zaharova\Downloads\ИНТА ФОТО\ИНТА ФОТО\Инта_календарь\Инта_календарь\DSC007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256396" y="17353"/>
            <a:ext cx="4887604" cy="514350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ятиугольник 8"/>
          <p:cNvSpPr/>
          <p:nvPr/>
        </p:nvSpPr>
        <p:spPr>
          <a:xfrm>
            <a:off x="8388424" y="4644676"/>
            <a:ext cx="454285" cy="216024"/>
          </a:xfrm>
          <a:prstGeom prst="homePlate">
            <a:avLst/>
          </a:prstGeom>
          <a:ln>
            <a:solidFill>
              <a:srgbClr val="7272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27271"/>
                </a:solidFill>
              </a:rPr>
              <a:t>1</a:t>
            </a:r>
            <a:r>
              <a:rPr lang="en-US" sz="1600" dirty="0" smtClean="0">
                <a:solidFill>
                  <a:srgbClr val="727271"/>
                </a:solidFill>
              </a:rPr>
              <a:t>3</a:t>
            </a:r>
            <a:endParaRPr lang="ru-RU" sz="1600" dirty="0">
              <a:solidFill>
                <a:srgbClr val="727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8650685-845E-C940-A2C4-6AF1714599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92" y="2565462"/>
            <a:ext cx="436644" cy="4366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6C10106-3078-FB47-9F41-FDBCCF60B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560700"/>
            <a:ext cx="479504" cy="479504"/>
          </a:xfrm>
          <a:prstGeom prst="rect">
            <a:avLst/>
          </a:prstGeom>
        </p:spPr>
      </p:pic>
      <p:sp>
        <p:nvSpPr>
          <p:cNvPr id="6" name="Прямоугольный треугольник 5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41151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Сельское хозяйство</a:t>
            </a:r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4932040" y="-14957"/>
            <a:ext cx="4176464" cy="2298674"/>
          </a:xfrm>
          <a:prstGeom prst="triangle">
            <a:avLst>
              <a:gd name="adj" fmla="val 55473"/>
            </a:avLst>
          </a:prstGeom>
          <a:blipFill dpi="0" rotWithShape="0">
            <a:blip r:embed="rId4"/>
            <a:srcRect/>
            <a:stretch>
              <a:fillRect l="-12000" t="-24000" r="-1000" b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5BAB0816-03A7-DE4E-A86F-B3A5A72EE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898868"/>
              </p:ext>
            </p:extLst>
          </p:nvPr>
        </p:nvGraphicFramePr>
        <p:xfrm>
          <a:off x="359562" y="1357000"/>
          <a:ext cx="4302266" cy="1250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CB02B04-1F20-8443-A5DE-71FAA1D53B61}"/>
              </a:ext>
            </a:extLst>
          </p:cNvPr>
          <p:cNvSpPr txBox="1"/>
          <p:nvPr/>
        </p:nvSpPr>
        <p:spPr>
          <a:xfrm>
            <a:off x="577750" y="1059582"/>
            <a:ext cx="5362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ПРОИЗВОДСТВО ПРОДУКЦИИ ОТ ОБЩЕГО ОБЪЕМА В РЕГИОНЕ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13B18F5-A726-514C-81FA-0532A99722F4}"/>
              </a:ext>
            </a:extLst>
          </p:cNvPr>
          <p:cNvSpPr/>
          <p:nvPr/>
        </p:nvSpPr>
        <p:spPr>
          <a:xfrm>
            <a:off x="467544" y="1501226"/>
            <a:ext cx="12446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chemeClr val="bg1">
                    <a:lumMod val="65000"/>
                    <a:alpha val="27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1,8</a:t>
            </a:r>
            <a:r>
              <a:rPr lang="en-US" sz="2100" b="1" dirty="0" smtClean="0">
                <a:solidFill>
                  <a:schemeClr val="bg1">
                    <a:lumMod val="65000"/>
                    <a:alpha val="27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2100" b="1" dirty="0">
              <a:solidFill>
                <a:schemeClr val="bg1">
                  <a:lumMod val="65000"/>
                  <a:alpha val="27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CC1FAC8-6787-6443-86B0-C0660F5D22EB}"/>
              </a:ext>
            </a:extLst>
          </p:cNvPr>
          <p:cNvSpPr/>
          <p:nvPr/>
        </p:nvSpPr>
        <p:spPr>
          <a:xfrm>
            <a:off x="452125" y="1982422"/>
            <a:ext cx="12446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chemeClr val="bg1">
                    <a:lumMod val="65000"/>
                    <a:alpha val="27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2,1</a:t>
            </a:r>
            <a:r>
              <a:rPr lang="en-US" sz="2100" b="1" dirty="0" smtClean="0">
                <a:solidFill>
                  <a:schemeClr val="bg1">
                    <a:lumMod val="65000"/>
                    <a:alpha val="27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2100" b="1" dirty="0">
              <a:solidFill>
                <a:schemeClr val="bg1">
                  <a:lumMod val="65000"/>
                  <a:alpha val="27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B026433-3DE5-1341-88E4-5D1FB11A3214}"/>
              </a:ext>
            </a:extLst>
          </p:cNvPr>
          <p:cNvSpPr txBox="1"/>
          <p:nvPr/>
        </p:nvSpPr>
        <p:spPr>
          <a:xfrm>
            <a:off x="1403648" y="1617878"/>
            <a:ext cx="5362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МЯСА И ПТИЦЫ НА УБОЙ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3FADE17-05F3-4C4F-9311-B1AFED651CA4}"/>
              </a:ext>
            </a:extLst>
          </p:cNvPr>
          <p:cNvSpPr txBox="1"/>
          <p:nvPr/>
        </p:nvSpPr>
        <p:spPr>
          <a:xfrm>
            <a:off x="1438309" y="2110150"/>
            <a:ext cx="5362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МОЛОКА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0FC7565-CEF6-3641-848D-C0EE4ED7EF88}"/>
              </a:ext>
            </a:extLst>
          </p:cNvPr>
          <p:cNvSpPr txBox="1"/>
          <p:nvPr/>
        </p:nvSpPr>
        <p:spPr>
          <a:xfrm>
            <a:off x="969483" y="252225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ПЛОЩАДЬ 	</a:t>
            </a:r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ЗЕМЕЛЬ СЕЛЬСКОХОЗЯЙСТВЕННОГО НАЗНАЧЕНИЯ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60DBBF8-1BEA-1F45-9B2E-9D15D00494BC}"/>
              </a:ext>
            </a:extLst>
          </p:cNvPr>
          <p:cNvSpPr txBox="1"/>
          <p:nvPr/>
        </p:nvSpPr>
        <p:spPr>
          <a:xfrm>
            <a:off x="1017549" y="304142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0,031 </a:t>
            </a:r>
            <a:r>
              <a:rPr lang="ru-RU" sz="1600" b="1" dirty="0" err="1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тыс.га</a:t>
            </a:r>
            <a:endParaRPr lang="ru-RU" sz="12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484C826-CBA9-4D44-B8BD-5387103C795A}"/>
              </a:ext>
            </a:extLst>
          </p:cNvPr>
          <p:cNvSpPr txBox="1"/>
          <p:nvPr/>
        </p:nvSpPr>
        <p:spPr>
          <a:xfrm>
            <a:off x="4019300" y="2674091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КФХ ЗАРЕГИСТРИРОВАНО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A5ECE00-5729-1E42-91CB-5A66B51131F7}"/>
              </a:ext>
            </a:extLst>
          </p:cNvPr>
          <p:cNvSpPr txBox="1"/>
          <p:nvPr/>
        </p:nvSpPr>
        <p:spPr>
          <a:xfrm>
            <a:off x="4084849" y="300210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ru-RU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ед.</a:t>
            </a:r>
            <a:endParaRPr lang="ru-RU" sz="12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C1553B2-4CCD-2145-B05E-C961C838ED13}"/>
              </a:ext>
            </a:extLst>
          </p:cNvPr>
          <p:cNvSpPr txBox="1"/>
          <p:nvPr/>
        </p:nvSpPr>
        <p:spPr>
          <a:xfrm>
            <a:off x="395535" y="3507854"/>
            <a:ext cx="479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КРУПНЕЙШИЕ СЕЛЬСКОХОЗЯЙСТВЕННЫЕ </a:t>
            </a:r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ПРЕДПРИЯТИЯ</a:t>
            </a:r>
          </a:p>
          <a:p>
            <a:pPr algn="ctr"/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ТЕРРИТОРИИ </a:t>
            </a:r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ОКРУГА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ADE2493-58DB-3E44-A633-2C78CF213329}"/>
              </a:ext>
            </a:extLst>
          </p:cNvPr>
          <p:cNvSpPr txBox="1"/>
          <p:nvPr/>
        </p:nvSpPr>
        <p:spPr>
          <a:xfrm>
            <a:off x="107504" y="4119337"/>
            <a:ext cx="2389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ООО </a:t>
            </a:r>
            <a:r>
              <a:rPr lang="ru-RU" sz="10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«АГРОКОМПЛЕКС «ИНТА ПРИПОЛЯРНАЯ»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b="1" dirty="0" smtClean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ADE2493-58DB-3E44-A633-2C78CF213329}"/>
              </a:ext>
            </a:extLst>
          </p:cNvPr>
          <p:cNvSpPr txBox="1"/>
          <p:nvPr/>
        </p:nvSpPr>
        <p:spPr>
          <a:xfrm>
            <a:off x="2301445" y="4172222"/>
            <a:ext cx="23896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ООО «ПЕТРУНЬСКОЕ»</a:t>
            </a:r>
          </a:p>
          <a:p>
            <a:pPr algn="ctr"/>
            <a:r>
              <a:rPr lang="ru-RU" sz="10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ООО «АБЕЗЬ»</a:t>
            </a:r>
          </a:p>
          <a:p>
            <a:pPr algn="ctr"/>
            <a:endParaRPr lang="ru-RU" sz="7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01445" y="4119337"/>
            <a:ext cx="0" cy="533202"/>
          </a:xfrm>
          <a:prstGeom prst="line">
            <a:avLst/>
          </a:prstGeom>
          <a:ln w="12700">
            <a:solidFill>
              <a:srgbClr val="7272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01096" y="0"/>
            <a:ext cx="5345766" cy="5143500"/>
          </a:xfrm>
          <a:prstGeom prst="rtTriangle">
            <a:avLst/>
          </a:prstGeom>
        </p:spPr>
      </p:pic>
      <p:sp>
        <p:nvSpPr>
          <p:cNvPr id="25" name="Пятиугольник 24"/>
          <p:cNvSpPr/>
          <p:nvPr/>
        </p:nvSpPr>
        <p:spPr>
          <a:xfrm>
            <a:off x="8388424" y="4644676"/>
            <a:ext cx="454285" cy="216024"/>
          </a:xfrm>
          <a:prstGeom prst="homePlate">
            <a:avLst/>
          </a:prstGeom>
          <a:ln>
            <a:solidFill>
              <a:srgbClr val="7272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27271"/>
                </a:solidFill>
              </a:rPr>
              <a:t>1</a:t>
            </a:r>
            <a:r>
              <a:rPr lang="ru-RU" sz="1600" dirty="0">
                <a:solidFill>
                  <a:srgbClr val="72727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11869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u.zaharova\Downloads\ИНТА ФОТО\ИНТА ФОТО\Инта_календарь\Инта_календарь\DSC097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3027" y="-20538"/>
            <a:ext cx="3890973" cy="516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объединение 2"/>
          <p:cNvSpPr/>
          <p:nvPr/>
        </p:nvSpPr>
        <p:spPr>
          <a:xfrm>
            <a:off x="4557700" y="0"/>
            <a:ext cx="1411042" cy="5118103"/>
          </a:xfrm>
          <a:prstGeom prst="flowChartMerg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411510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Инвестиции</a:t>
            </a:r>
            <a:endParaRPr lang="ru-RU" sz="16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Параллелограмм 40"/>
          <p:cNvSpPr/>
          <p:nvPr/>
        </p:nvSpPr>
        <p:spPr>
          <a:xfrm>
            <a:off x="4788024" y="0"/>
            <a:ext cx="2673102" cy="5144400"/>
          </a:xfrm>
          <a:prstGeom prst="parallelogram">
            <a:avLst>
              <a:gd name="adj" fmla="val 56236"/>
            </a:avLst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араллелограмм 42"/>
          <p:cNvSpPr/>
          <p:nvPr/>
        </p:nvSpPr>
        <p:spPr>
          <a:xfrm>
            <a:off x="4981260" y="0"/>
            <a:ext cx="2673102" cy="5144400"/>
          </a:xfrm>
          <a:prstGeom prst="parallelogram">
            <a:avLst>
              <a:gd name="adj" fmla="val 56236"/>
            </a:avLst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AD4C247-70BF-9F4B-8EAB-F41101C11C93}"/>
              </a:ext>
            </a:extLst>
          </p:cNvPr>
          <p:cNvSpPr/>
          <p:nvPr/>
        </p:nvSpPr>
        <p:spPr>
          <a:xfrm>
            <a:off x="3851920" y="1109524"/>
            <a:ext cx="1368152" cy="1318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29418" y="987574"/>
            <a:ext cx="4718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 ИНВЕСТИЦИЙ В ОСНОВНОЙ КАПИТАЛ ЗА 2018 ГОД </a:t>
            </a:r>
          </a:p>
          <a:p>
            <a:r>
              <a:rPr lang="ru-RU" sz="9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(БЕЗ СУБЪЕКТОВ МАЛОГО И СРЕДНЕГО ПРЕДПРИНИМАТЕЛЬСТВА)</a:t>
            </a:r>
            <a:endParaRPr lang="ru-RU" sz="6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9418" y="1268232"/>
            <a:ext cx="241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1614,7</a:t>
            </a:r>
            <a:r>
              <a:rPr lang="ru-RU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МЛН. РУБ</a:t>
            </a:r>
            <a:endParaRPr lang="ru-RU" sz="14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04677139"/>
              </p:ext>
            </p:extLst>
          </p:nvPr>
        </p:nvGraphicFramePr>
        <p:xfrm>
          <a:off x="423990" y="2563788"/>
          <a:ext cx="2249189" cy="191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CB02B04-1F20-8443-A5DE-71FAA1D53B61}"/>
              </a:ext>
            </a:extLst>
          </p:cNvPr>
          <p:cNvSpPr txBox="1"/>
          <p:nvPr/>
        </p:nvSpPr>
        <p:spPr>
          <a:xfrm>
            <a:off x="456729" y="2190804"/>
            <a:ext cx="22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 ИНВЕСТИЦИЙ В ОСНОВНОЙ КАПИТАЛ В РАЗРЕЗЕ ПО ИСТОЧНИКАМ ФИНАНСИРОВАНИЯ (МЛН.РУБ)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6" name="Диаграмма 55"/>
          <p:cNvGraphicFramePr/>
          <p:nvPr>
            <p:extLst>
              <p:ext uri="{D42A27DB-BD31-4B8C-83A1-F6EECF244321}">
                <p14:modId xmlns:p14="http://schemas.microsoft.com/office/powerpoint/2010/main" val="1845885338"/>
              </p:ext>
            </p:extLst>
          </p:nvPr>
        </p:nvGraphicFramePr>
        <p:xfrm>
          <a:off x="2826867" y="2573101"/>
          <a:ext cx="2249189" cy="191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CB02B04-1F20-8443-A5DE-71FAA1D53B61}"/>
              </a:ext>
            </a:extLst>
          </p:cNvPr>
          <p:cNvSpPr txBox="1"/>
          <p:nvPr/>
        </p:nvSpPr>
        <p:spPr>
          <a:xfrm>
            <a:off x="2764927" y="2190803"/>
            <a:ext cx="238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 ИНВЕСТИЦИЙ В ОСНОВНОЙ КАПИТАЛ В РАЗРЕЗЕ ПО БЮДЖЕТНЫМ СРЕДСТВАМ (МЛН.РУБ)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0337" y="4497257"/>
            <a:ext cx="108000" cy="10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CB02B04-1F20-8443-A5DE-71FAA1D53B61}"/>
              </a:ext>
            </a:extLst>
          </p:cNvPr>
          <p:cNvSpPr txBox="1"/>
          <p:nvPr/>
        </p:nvSpPr>
        <p:spPr>
          <a:xfrm>
            <a:off x="954337" y="4450586"/>
            <a:ext cx="15294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СОБСТВЕННЫЕ СРЕДСТВА</a:t>
            </a:r>
            <a:endParaRPr lang="ru-RU" sz="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00337" y="4663731"/>
            <a:ext cx="108000" cy="10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CB02B04-1F20-8443-A5DE-71FAA1D53B61}"/>
              </a:ext>
            </a:extLst>
          </p:cNvPr>
          <p:cNvSpPr txBox="1"/>
          <p:nvPr/>
        </p:nvSpPr>
        <p:spPr>
          <a:xfrm>
            <a:off x="954336" y="4617704"/>
            <a:ext cx="15294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ПРИВЛЕЧЕННЫЕ СРЕДСТВА</a:t>
            </a:r>
            <a:endParaRPr lang="ru-RU" sz="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204592" y="4497256"/>
            <a:ext cx="108000" cy="10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8CB02B04-1F20-8443-A5DE-71FAA1D53B61}"/>
              </a:ext>
            </a:extLst>
          </p:cNvPr>
          <p:cNvSpPr txBox="1"/>
          <p:nvPr/>
        </p:nvSpPr>
        <p:spPr>
          <a:xfrm>
            <a:off x="3258592" y="4450585"/>
            <a:ext cx="15294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ФЕДЕРАЛЬНЫЙ БЮДЖЕТ</a:t>
            </a:r>
            <a:endParaRPr lang="ru-RU" sz="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204592" y="4819072"/>
            <a:ext cx="108000" cy="10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8CB02B04-1F20-8443-A5DE-71FAA1D53B61}"/>
              </a:ext>
            </a:extLst>
          </p:cNvPr>
          <p:cNvSpPr txBox="1"/>
          <p:nvPr/>
        </p:nvSpPr>
        <p:spPr>
          <a:xfrm>
            <a:off x="3258591" y="4617703"/>
            <a:ext cx="15294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РЕСПУБЛИКАНСКИЙ БЮДЖЕТ</a:t>
            </a:r>
            <a:endParaRPr lang="ru-RU" sz="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202682" y="4665045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CB02B04-1F20-8443-A5DE-71FAA1D53B61}"/>
              </a:ext>
            </a:extLst>
          </p:cNvPr>
          <p:cNvSpPr txBox="1"/>
          <p:nvPr/>
        </p:nvSpPr>
        <p:spPr>
          <a:xfrm>
            <a:off x="3258592" y="4773045"/>
            <a:ext cx="15294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МЕСТНЫЙ БЮДЖЕТ</a:t>
            </a:r>
            <a:endParaRPr lang="ru-RU" sz="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552" y="2751047"/>
            <a:ext cx="661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172,3</a:t>
            </a:r>
            <a:endParaRPr lang="ru-RU" sz="3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40584" y="4005202"/>
            <a:ext cx="661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1442,4</a:t>
            </a:r>
            <a:endParaRPr lang="ru-RU" sz="3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96578" y="2859782"/>
            <a:ext cx="661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11,9</a:t>
            </a:r>
            <a:endParaRPr lang="ru-RU" sz="3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27940" y="3562504"/>
            <a:ext cx="661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6,1</a:t>
            </a:r>
            <a:endParaRPr lang="ru-RU" sz="3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96438" y="2850996"/>
            <a:ext cx="661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3,0</a:t>
            </a:r>
            <a:endParaRPr lang="ru-RU" sz="3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Пятиугольник 31"/>
          <p:cNvSpPr/>
          <p:nvPr/>
        </p:nvSpPr>
        <p:spPr>
          <a:xfrm>
            <a:off x="8388424" y="4644676"/>
            <a:ext cx="454285" cy="216024"/>
          </a:xfrm>
          <a:prstGeom prst="homePlate">
            <a:avLst/>
          </a:prstGeom>
          <a:ln>
            <a:solidFill>
              <a:srgbClr val="7272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27271"/>
                </a:solidFill>
              </a:rPr>
              <a:t>15</a:t>
            </a:r>
            <a:endParaRPr lang="ru-RU" sz="1600" dirty="0">
              <a:solidFill>
                <a:srgbClr val="727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ый треугольник 2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1" y="411510"/>
            <a:ext cx="777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</a:t>
            </a:r>
            <a:r>
              <a:rPr lang="ru-RU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еализуемые инвестиционные проекты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913689CA-2477-7C47-8BB5-739DCD293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520146"/>
              </p:ext>
            </p:extLst>
          </p:nvPr>
        </p:nvGraphicFramePr>
        <p:xfrm>
          <a:off x="522288" y="1131590"/>
          <a:ext cx="8075726" cy="2425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164">
                  <a:extLst>
                    <a:ext uri="{9D8B030D-6E8A-4147-A177-3AD203B41FA5}">
                      <a16:colId xmlns:a16="http://schemas.microsoft.com/office/drawing/2014/main" xmlns="" val="3097068429"/>
                    </a:ext>
                  </a:extLst>
                </a:gridCol>
                <a:gridCol w="1794352">
                  <a:extLst>
                    <a:ext uri="{9D8B030D-6E8A-4147-A177-3AD203B41FA5}">
                      <a16:colId xmlns:a16="http://schemas.microsoft.com/office/drawing/2014/main" xmlns="" val="1727053903"/>
                    </a:ext>
                  </a:extLst>
                </a:gridCol>
                <a:gridCol w="1455070">
                  <a:extLst>
                    <a:ext uri="{9D8B030D-6E8A-4147-A177-3AD203B41FA5}">
                      <a16:colId xmlns:a16="http://schemas.microsoft.com/office/drawing/2014/main" xmlns="" val="1069484828"/>
                    </a:ext>
                  </a:extLst>
                </a:gridCol>
                <a:gridCol w="1455070"/>
                <a:gridCol w="14550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инвестиционного проекта</a:t>
                      </a:r>
                      <a:endParaRPr lang="ru-RU" sz="1050" b="0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Инициатор проекта / курирующая организация</a:t>
                      </a:r>
                      <a:endParaRPr lang="ru-RU" sz="1050" b="1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Общая стоимость проекта (</a:t>
                      </a:r>
                      <a:r>
                        <a:rPr lang="ru-RU" sz="1050" b="1" dirty="0" err="1" smtClean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млн.руб</a:t>
                      </a:r>
                      <a:r>
                        <a:rPr lang="ru-RU" sz="1050" b="1" dirty="0" smtClean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ru-RU" sz="1050" b="1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Срок реализации</a:t>
                      </a:r>
                      <a:endParaRPr lang="ru-RU" sz="1050" b="1" dirty="0">
                        <a:solidFill>
                          <a:srgbClr val="7272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Количество новых рабочих мест</a:t>
                      </a:r>
                      <a:endParaRPr lang="ru-RU" sz="1050" b="1" dirty="0">
                        <a:solidFill>
                          <a:srgbClr val="7272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1406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Разработка и переработка газа в Интинском районе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ООО «Тимано-Печорская Газовая компания»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Более 60000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2018-2023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5543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434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99117" y="411510"/>
            <a:ext cx="137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Инвестиционный паспорт</a:t>
            </a:r>
            <a: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МОГО «Инта»</a:t>
            </a:r>
            <a:endParaRPr lang="ru-RU" sz="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2" descr="C:\Users\iu.zaharova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67" y="411510"/>
            <a:ext cx="202850" cy="33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8388424" y="4644676"/>
            <a:ext cx="454285" cy="216024"/>
          </a:xfrm>
          <a:prstGeom prst="homePlate">
            <a:avLst/>
          </a:prstGeom>
          <a:ln>
            <a:solidFill>
              <a:srgbClr val="7272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27271"/>
                </a:solidFill>
              </a:rPr>
              <a:t>16</a:t>
            </a:r>
            <a:endParaRPr lang="ru-RU" sz="1600" dirty="0">
              <a:solidFill>
                <a:srgbClr val="727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ый треугольник 2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1" y="411510"/>
            <a:ext cx="770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ланируемые к реализации инвестиционные проекты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913689CA-2477-7C47-8BB5-739DCD293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90008"/>
              </p:ext>
            </p:extLst>
          </p:nvPr>
        </p:nvGraphicFramePr>
        <p:xfrm>
          <a:off x="522288" y="1131590"/>
          <a:ext cx="8075726" cy="2425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164">
                  <a:extLst>
                    <a:ext uri="{9D8B030D-6E8A-4147-A177-3AD203B41FA5}">
                      <a16:colId xmlns:a16="http://schemas.microsoft.com/office/drawing/2014/main" xmlns="" val="3097068429"/>
                    </a:ext>
                  </a:extLst>
                </a:gridCol>
                <a:gridCol w="1794352">
                  <a:extLst>
                    <a:ext uri="{9D8B030D-6E8A-4147-A177-3AD203B41FA5}">
                      <a16:colId xmlns:a16="http://schemas.microsoft.com/office/drawing/2014/main" xmlns="" val="1727053903"/>
                    </a:ext>
                  </a:extLst>
                </a:gridCol>
                <a:gridCol w="1455070">
                  <a:extLst>
                    <a:ext uri="{9D8B030D-6E8A-4147-A177-3AD203B41FA5}">
                      <a16:colId xmlns:a16="http://schemas.microsoft.com/office/drawing/2014/main" xmlns="" val="1069484828"/>
                    </a:ext>
                  </a:extLst>
                </a:gridCol>
                <a:gridCol w="1455070"/>
                <a:gridCol w="14550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инвестиционного проекта</a:t>
                      </a:r>
                      <a:endParaRPr lang="ru-RU" sz="1050" b="0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Инициатор проекта / курирующая организация</a:t>
                      </a:r>
                      <a:endParaRPr lang="ru-RU" sz="1050" b="1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Общая стоимость проекта (</a:t>
                      </a:r>
                      <a:r>
                        <a:rPr lang="ru-RU" sz="1050" b="1" dirty="0" err="1" smtClean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млн.руб</a:t>
                      </a:r>
                      <a:r>
                        <a:rPr lang="ru-RU" sz="1050" b="1" dirty="0" smtClean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ru-RU" sz="1050" b="1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Статус</a:t>
                      </a:r>
                      <a:r>
                        <a:rPr lang="ru-RU" sz="1050" b="1" baseline="0" dirty="0" smtClean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проекта</a:t>
                      </a:r>
                      <a:endParaRPr lang="ru-RU" sz="1050" b="1" dirty="0">
                        <a:solidFill>
                          <a:srgbClr val="7272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Срок реализации</a:t>
                      </a:r>
                      <a:endParaRPr lang="ru-RU" sz="1050" b="1" dirty="0">
                        <a:solidFill>
                          <a:srgbClr val="7272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1406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Переработка промышленных отходов угольного производства в брикетное топливо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ООО «Тимано-Печорская Горно-Промышленная Компания»,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ПАО «Т Плюс»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Поиск инвестора</a:t>
                      </a:r>
                      <a:endParaRPr kumimoji="0" lang="ru-RU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2020-2021</a:t>
                      </a:r>
                      <a:endParaRPr kumimoji="0" lang="ru-RU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5543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434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11212" y="411510"/>
            <a:ext cx="137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Инвестиционный паспорт</a:t>
            </a:r>
            <a: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МОГО «Инта»</a:t>
            </a:r>
            <a:endParaRPr lang="ru-RU" sz="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2" descr="C:\Users\iu.zaharova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62" y="411510"/>
            <a:ext cx="202850" cy="33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8388424" y="4644676"/>
            <a:ext cx="454285" cy="216024"/>
          </a:xfrm>
          <a:prstGeom prst="homePlate">
            <a:avLst/>
          </a:prstGeom>
          <a:ln>
            <a:solidFill>
              <a:srgbClr val="7272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27271"/>
                </a:solidFill>
              </a:rPr>
              <a:t>17</a:t>
            </a:r>
            <a:endParaRPr lang="ru-RU" sz="1600" dirty="0">
              <a:solidFill>
                <a:srgbClr val="727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ый треугольник 2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1" y="411510"/>
            <a:ext cx="770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Инвестиционные площадки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913689CA-2477-7C47-8BB5-739DCD293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587102"/>
              </p:ext>
            </p:extLst>
          </p:nvPr>
        </p:nvGraphicFramePr>
        <p:xfrm>
          <a:off x="522288" y="1131590"/>
          <a:ext cx="8075726" cy="2425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456">
                  <a:extLst>
                    <a:ext uri="{9D8B030D-6E8A-4147-A177-3AD203B41FA5}">
                      <a16:colId xmlns:a16="http://schemas.microsoft.com/office/drawing/2014/main" xmlns="" val="309706842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7270539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069484828"/>
                    </a:ext>
                  </a:extLst>
                </a:gridCol>
                <a:gridCol w="2498936"/>
                <a:gridCol w="14550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инвестиционной площадки</a:t>
                      </a:r>
                      <a:endParaRPr lang="ru-RU" sz="1050" b="0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Тип площадки</a:t>
                      </a:r>
                      <a:endParaRPr lang="ru-RU" sz="1050" b="1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Площадь земельного участка (га.)</a:t>
                      </a:r>
                      <a:endParaRPr lang="ru-RU" sz="1050" b="1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Целевое использование</a:t>
                      </a:r>
                      <a:endParaRPr lang="ru-RU" sz="1050" b="1" dirty="0">
                        <a:solidFill>
                          <a:srgbClr val="7272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rgbClr val="7272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1406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</a:t>
                      </a:r>
                      <a:r>
                        <a:rPr kumimoji="0" lang="ru-RU" sz="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ерритория ликвидированной </a:t>
                      </a:r>
                      <a:r>
                        <a:rPr kumimoji="0" lang="ru-RU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шахты Западная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Гринфилд</a:t>
                      </a:r>
                      <a:endParaRPr kumimoji="0" lang="ru-RU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17,4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</a:t>
                      </a:r>
                      <a:r>
                        <a:rPr kumimoji="0" lang="ru-RU" sz="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од </a:t>
                      </a:r>
                      <a:r>
                        <a:rPr kumimoji="0" lang="ru-RU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эксплуатацию промышленной площадки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5543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</a:t>
                      </a:r>
                      <a:r>
                        <a:rPr kumimoji="0" lang="ru-RU" sz="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ерритория ликвидированной </a:t>
                      </a:r>
                      <a:r>
                        <a:rPr kumimoji="0" lang="ru-RU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шахты Восточная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Гринфилд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2,9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Для нужд промышленности под производственные объекты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434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Инвестиционная площадка №2: ул. Куратова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Гринфилд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0,2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Под строительство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Инвестиционная площадка </a:t>
                      </a:r>
                      <a:endParaRPr kumimoji="0" lang="ru-RU" sz="8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№ </a:t>
                      </a:r>
                      <a:r>
                        <a:rPr kumimoji="0" lang="ru-RU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3: улица Мира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Гринфилд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0,8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Под строительство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08742" y="411510"/>
            <a:ext cx="137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Инвестиционный паспорт</a:t>
            </a:r>
            <a: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МОГО «Инта»</a:t>
            </a:r>
            <a:endParaRPr lang="ru-RU" sz="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2" descr="C:\Users\iu.zaharova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92" y="411510"/>
            <a:ext cx="202850" cy="33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8388424" y="4644676"/>
            <a:ext cx="454285" cy="216024"/>
          </a:xfrm>
          <a:prstGeom prst="homePlate">
            <a:avLst/>
          </a:prstGeom>
          <a:ln>
            <a:solidFill>
              <a:srgbClr val="7272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27271"/>
                </a:solidFill>
              </a:rPr>
              <a:t>18</a:t>
            </a:r>
            <a:endParaRPr lang="ru-RU" sz="1600" dirty="0">
              <a:solidFill>
                <a:srgbClr val="727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41151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Инвестиционный потенциал территорий</a:t>
            </a:r>
            <a:endParaRPr lang="ru-RU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F03CAC-48C4-D04A-8423-05E2A8A9E794}"/>
              </a:ext>
            </a:extLst>
          </p:cNvPr>
          <p:cNvSpPr txBox="1"/>
          <p:nvPr/>
        </p:nvSpPr>
        <p:spPr>
          <a:xfrm>
            <a:off x="866891" y="1199504"/>
            <a:ext cx="470581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МЕСТОРОЖДЕНИЕ </a:t>
            </a:r>
            <a:r>
              <a:rPr lang="ru-RU" sz="105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«ЛЕВОГРУБЕЙЮСКОЕ»</a:t>
            </a:r>
          </a:p>
          <a:p>
            <a:pPr algn="just"/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Основное полезное ископаемое – горючий газ, нефть. Запасы нефти 5 878 тысяч тонн, газового конденсата – 2 631 тысяча тонн. </a:t>
            </a:r>
            <a:endParaRPr lang="ru-RU" sz="8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BF03CAC-48C4-D04A-8423-05E2A8A9E794}"/>
              </a:ext>
            </a:extLst>
          </p:cNvPr>
          <p:cNvSpPr txBox="1"/>
          <p:nvPr/>
        </p:nvSpPr>
        <p:spPr>
          <a:xfrm>
            <a:off x="873565" y="1546486"/>
            <a:ext cx="470581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1" dirty="0" smtClean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5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МЕСТОРОЖДЕНИЕ «ЧУДНОЕ»</a:t>
            </a:r>
            <a:endParaRPr lang="ru-RU" sz="105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Основное полезное ископаемое – золото. Суммарно запасы составляют 10,5 тысяч тонн.</a:t>
            </a:r>
            <a:endParaRPr lang="ru-RU" sz="8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F03CAC-48C4-D04A-8423-05E2A8A9E794}"/>
              </a:ext>
            </a:extLst>
          </p:cNvPr>
          <p:cNvSpPr txBox="1"/>
          <p:nvPr/>
        </p:nvSpPr>
        <p:spPr>
          <a:xfrm>
            <a:off x="872212" y="2199202"/>
            <a:ext cx="470581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МЕСТОРОЖДЕНИЕ «ПАРНОКСКОЕ»</a:t>
            </a:r>
            <a:endParaRPr lang="ru-RU" sz="105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Основное полезное ископаемое – марганцевые руды, железные руды. Суммарно запасы карбонатных руд составляют  1 007 тысяч тонн, окисленных – 1 003 тысяч тонн.</a:t>
            </a:r>
            <a:endParaRPr lang="ru-RU" sz="8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1" name="Picture 3" descr="C:\Users\iu.zaharova\Downloads\ИНТА ФОТО\ИНТА ФОТО\Фото Инта\Фото Инта\IMG_55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1054" y="0"/>
            <a:ext cx="4122946" cy="2448272"/>
          </a:xfrm>
          <a:prstGeom prst="flowChartMerg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iu.zaharova\Downloads\ИНТА ФОТО\ИНТА ФОТО\Инта_календарь\Инта_календарь\DSC007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256396" y="17353"/>
            <a:ext cx="4887604" cy="514350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F03CAC-48C4-D04A-8423-05E2A8A9E794}"/>
              </a:ext>
            </a:extLst>
          </p:cNvPr>
          <p:cNvSpPr txBox="1"/>
          <p:nvPr/>
        </p:nvSpPr>
        <p:spPr>
          <a:xfrm>
            <a:off x="903823" y="2699339"/>
            <a:ext cx="470581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ПЛОЩАДЬ «КОЧМЕССКАЯ»</a:t>
            </a:r>
            <a:endParaRPr lang="ru-RU" sz="105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Основное полезное ископаемое  - нефть, газ. Суммарно запасы нефти 1,86 миллиарда тонн, газа – 3,678 миллиарда кубический метров.</a:t>
            </a:r>
            <a:endParaRPr lang="ru-RU" sz="8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72761" y="1258486"/>
            <a:ext cx="288000" cy="288000"/>
            <a:chOff x="506584" y="1724728"/>
            <a:chExt cx="288000" cy="288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265A6640-5DB5-7842-99BE-9BC0AD7545EF}"/>
                </a:ext>
              </a:extLst>
            </p:cNvPr>
            <p:cNvSpPr/>
            <p:nvPr/>
          </p:nvSpPr>
          <p:spPr>
            <a:xfrm>
              <a:off x="506584" y="1724728"/>
              <a:ext cx="288000" cy="288000"/>
            </a:xfrm>
            <a:prstGeom prst="ellipse">
              <a:avLst/>
            </a:prstGeom>
            <a:noFill/>
            <a:ln>
              <a:solidFill>
                <a:srgbClr val="7272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6E6F6B88-C14B-E641-BE0F-73A05070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746727"/>
              <a:ext cx="218915" cy="218915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72761" y="1732260"/>
            <a:ext cx="288000" cy="288000"/>
            <a:chOff x="506584" y="1724728"/>
            <a:chExt cx="288000" cy="288000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265A6640-5DB5-7842-99BE-9BC0AD7545EF}"/>
                </a:ext>
              </a:extLst>
            </p:cNvPr>
            <p:cNvSpPr/>
            <p:nvPr/>
          </p:nvSpPr>
          <p:spPr>
            <a:xfrm>
              <a:off x="506584" y="1724728"/>
              <a:ext cx="288000" cy="288000"/>
            </a:xfrm>
            <a:prstGeom prst="ellipse">
              <a:avLst/>
            </a:prstGeom>
            <a:noFill/>
            <a:ln>
              <a:solidFill>
                <a:srgbClr val="7272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6E6F6B88-C14B-E641-BE0F-73A05070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746727"/>
              <a:ext cx="218915" cy="218915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572761" y="2206034"/>
            <a:ext cx="288000" cy="288000"/>
            <a:chOff x="506584" y="1724728"/>
            <a:chExt cx="288000" cy="288000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xmlns="" id="{265A6640-5DB5-7842-99BE-9BC0AD7545EF}"/>
                </a:ext>
              </a:extLst>
            </p:cNvPr>
            <p:cNvSpPr/>
            <p:nvPr/>
          </p:nvSpPr>
          <p:spPr>
            <a:xfrm>
              <a:off x="506584" y="1724728"/>
              <a:ext cx="288000" cy="288000"/>
            </a:xfrm>
            <a:prstGeom prst="ellipse">
              <a:avLst/>
            </a:prstGeom>
            <a:noFill/>
            <a:ln>
              <a:solidFill>
                <a:srgbClr val="7272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6E6F6B88-C14B-E641-BE0F-73A05070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746727"/>
              <a:ext cx="218915" cy="218915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72761" y="2679808"/>
            <a:ext cx="288000" cy="288000"/>
            <a:chOff x="506584" y="1724728"/>
            <a:chExt cx="288000" cy="288000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xmlns="" id="{265A6640-5DB5-7842-99BE-9BC0AD7545EF}"/>
                </a:ext>
              </a:extLst>
            </p:cNvPr>
            <p:cNvSpPr/>
            <p:nvPr/>
          </p:nvSpPr>
          <p:spPr>
            <a:xfrm>
              <a:off x="506584" y="1724728"/>
              <a:ext cx="288000" cy="288000"/>
            </a:xfrm>
            <a:prstGeom prst="ellipse">
              <a:avLst/>
            </a:prstGeom>
            <a:noFill/>
            <a:ln>
              <a:solidFill>
                <a:srgbClr val="7272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6E6F6B88-C14B-E641-BE0F-73A05070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746727"/>
              <a:ext cx="218915" cy="218915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873565" y="308662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ООО</a:t>
            </a:r>
            <a:r>
              <a:rPr lang="ru-RU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«АГРОКОМПЛЕКС «ИНТА ПРИПОЛЯРНАЯ»</a:t>
            </a:r>
            <a:endParaRPr lang="ru-RU" sz="105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3206" y="336383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Современное сертифицированное предприятие, оснащенное новым высокотехнологичным оборудованием, выпускающее широкий ассортимент 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как мясных полуфабрикатов, так и колбасных изделий</a:t>
            </a:r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цельномолочной 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продукции.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578891" y="3169849"/>
            <a:ext cx="288000" cy="288000"/>
            <a:chOff x="284761" y="3723894"/>
            <a:chExt cx="288000" cy="28800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E9A64B50-55EB-C049-9D58-A7235F3E6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637" y="3763694"/>
              <a:ext cx="218915" cy="218915"/>
            </a:xfrm>
            <a:prstGeom prst="rect">
              <a:avLst/>
            </a:prstGeom>
          </p:spPr>
        </p:pic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265A6640-5DB5-7842-99BE-9BC0AD7545EF}"/>
                </a:ext>
              </a:extLst>
            </p:cNvPr>
            <p:cNvSpPr/>
            <p:nvPr/>
          </p:nvSpPr>
          <p:spPr>
            <a:xfrm>
              <a:off x="284761" y="3723894"/>
              <a:ext cx="288000" cy="288000"/>
            </a:xfrm>
            <a:prstGeom prst="ellipse">
              <a:avLst/>
            </a:prstGeom>
            <a:noFill/>
            <a:ln>
              <a:solidFill>
                <a:srgbClr val="7272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ятиугольник 39"/>
          <p:cNvSpPr/>
          <p:nvPr/>
        </p:nvSpPr>
        <p:spPr>
          <a:xfrm>
            <a:off x="8388424" y="4644676"/>
            <a:ext cx="454285" cy="216024"/>
          </a:xfrm>
          <a:prstGeom prst="homePlate">
            <a:avLst/>
          </a:prstGeom>
          <a:ln>
            <a:solidFill>
              <a:srgbClr val="7272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27271"/>
                </a:solidFill>
              </a:rPr>
              <a:t>1</a:t>
            </a:r>
            <a:r>
              <a:rPr lang="ru-RU" sz="1600" dirty="0" smtClean="0">
                <a:solidFill>
                  <a:srgbClr val="727271"/>
                </a:solidFill>
              </a:rPr>
              <a:t>9</a:t>
            </a:r>
            <a:endParaRPr lang="ru-RU" sz="1600" dirty="0">
              <a:solidFill>
                <a:srgbClr val="727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 rot="5400000">
            <a:off x="519530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26204" y="41151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Обращение к инвестору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491630"/>
            <a:ext cx="9144000" cy="2304256"/>
          </a:xfrm>
          <a:prstGeom prst="rect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533748" y="915566"/>
            <a:ext cx="623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Уважаемые инвесторы и партнеры!</a:t>
            </a:r>
            <a:endParaRPr lang="ru-RU" sz="1200" i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72658" y="1489677"/>
            <a:ext cx="6043388" cy="2306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215" algn="just">
              <a:lnSpc>
                <a:spcPct val="115000"/>
              </a:lnSpc>
            </a:pPr>
            <a:r>
              <a:rPr lang="ru-RU" sz="1400" dirty="0" err="1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Приполярье</a:t>
            </a:r>
            <a:r>
              <a:rPr lang="ru-RU" sz="14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это волшебная кладовая уникальных богатств, как минерально-сырьевых, так и продовольственных. К разработке и, главное, к переработке этих редких и ценных ресурсов мы приглашаем всех заинтересованных коллег. Мы готовы предложить потенциальным инвесторам и партнерам участие в целом ряде проектов в самых разных отраслях - от электрохимической металлургии до глубокой переработки продуктов животноводства. </a:t>
            </a:r>
          </a:p>
          <a:p>
            <a:pPr lvl="0" indent="450215" algn="just">
              <a:lnSpc>
                <a:spcPct val="115000"/>
              </a:lnSpc>
            </a:pPr>
            <a:r>
              <a:rPr lang="ru-RU" sz="14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Мы открыты для диалога! Мы готовы обсуждать любые интересующие вас направления взаимодействия.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0" y="3889960"/>
            <a:ext cx="4144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i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уважением, Глава городского округа «Инта»  - руководитель администрации</a:t>
            </a:r>
          </a:p>
          <a:p>
            <a:pPr algn="r"/>
            <a:r>
              <a:rPr lang="ru-RU" sz="1000" b="1" i="1" dirty="0" err="1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Титовец</a:t>
            </a:r>
            <a:r>
              <a:rPr lang="ru-RU" sz="1000" b="1" i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Лариса Владимировна</a:t>
            </a:r>
            <a:endParaRPr lang="ru-RU" sz="1000" b="1" i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1172" y="3890541"/>
            <a:ext cx="27487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1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821</a:t>
            </a:r>
            <a:r>
              <a:rPr lang="ru-RU" sz="11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45)</a:t>
            </a:r>
            <a:r>
              <a:rPr lang="en-US" sz="11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6-21-66</a:t>
            </a:r>
            <a:endParaRPr lang="en-US" sz="1100" dirty="0" smtClean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1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inta-mo@yandex.ru</a:t>
            </a:r>
            <a:endParaRPr lang="ru-RU" sz="1100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1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</a:t>
            </a:r>
            <a:r>
              <a:rPr lang="en-US" sz="11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://adminta.ru</a:t>
            </a:r>
            <a:endParaRPr lang="ru-RU" sz="1100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1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https://vk.com/id344503797</a:t>
            </a:r>
            <a:endParaRPr lang="ru-RU" sz="1100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1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@larisatitovets5</a:t>
            </a:r>
            <a:endParaRPr lang="en-US" sz="1100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6" y="3956199"/>
            <a:ext cx="144016" cy="144016"/>
          </a:xfrm>
          <a:prstGeom prst="rect">
            <a:avLst/>
          </a:prstGeom>
        </p:spPr>
      </p:pic>
      <p:pic>
        <p:nvPicPr>
          <p:cNvPr id="38" name="Рисунок 3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6" y="4131245"/>
            <a:ext cx="156071" cy="144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5" y="4297906"/>
            <a:ext cx="156071" cy="15607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6" y="4453977"/>
            <a:ext cx="156070" cy="15607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408742" y="474616"/>
            <a:ext cx="137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Инвестиционный паспорт</a:t>
            </a:r>
            <a: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МОГО «Инта»</a:t>
            </a:r>
            <a:endParaRPr lang="ru-RU" sz="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2" descr="C:\Users\iu.zaharova\Desktop\Безымянны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92" y="474616"/>
            <a:ext cx="202850" cy="33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27" y="786397"/>
            <a:ext cx="2056027" cy="308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ятиугольник 2"/>
          <p:cNvSpPr/>
          <p:nvPr/>
        </p:nvSpPr>
        <p:spPr>
          <a:xfrm>
            <a:off x="8482669" y="4644676"/>
            <a:ext cx="360040" cy="216024"/>
          </a:xfrm>
          <a:prstGeom prst="homePlate">
            <a:avLst/>
          </a:prstGeom>
          <a:ln>
            <a:solidFill>
              <a:srgbClr val="7272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27271"/>
                </a:solidFill>
              </a:rPr>
              <a:t>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8" y="4610047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ый треугольник 2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1" y="411510"/>
            <a:ext cx="655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Меры поддержки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3635896" y="2139862"/>
            <a:ext cx="1872208" cy="1440000"/>
            <a:chOff x="3803060" y="2067694"/>
            <a:chExt cx="1872208" cy="1440000"/>
          </a:xfrm>
        </p:grpSpPr>
        <p:sp>
          <p:nvSpPr>
            <p:cNvPr id="9" name="Овал 8"/>
            <p:cNvSpPr/>
            <p:nvPr/>
          </p:nvSpPr>
          <p:spPr>
            <a:xfrm>
              <a:off x="4019164" y="2067694"/>
              <a:ext cx="1440000" cy="1440000"/>
            </a:xfrm>
            <a:prstGeom prst="ellipse">
              <a:avLst/>
            </a:prstGeom>
            <a:noFill/>
            <a:ln w="2222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03060" y="2556861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7272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МЕРЫ </a:t>
              </a:r>
            </a:p>
            <a:p>
              <a:pPr algn="ctr"/>
              <a:r>
                <a:rPr lang="ru-RU" sz="1200" b="1" dirty="0" smtClean="0">
                  <a:solidFill>
                    <a:srgbClr val="7272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ПОДДЕРЖКИ</a:t>
              </a:r>
              <a:endPara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522290" y="1899946"/>
            <a:ext cx="3293625" cy="1363"/>
          </a:xfrm>
          <a:prstGeom prst="line">
            <a:avLst/>
          </a:prstGeom>
          <a:ln w="12700">
            <a:solidFill>
              <a:srgbClr val="7272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F03CAC-48C4-D04A-8423-05E2A8A9E794}"/>
              </a:ext>
            </a:extLst>
          </p:cNvPr>
          <p:cNvSpPr txBox="1"/>
          <p:nvPr/>
        </p:nvSpPr>
        <p:spPr>
          <a:xfrm>
            <a:off x="430258" y="1439644"/>
            <a:ext cx="331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НЕФИНАНСОВЫЕ МЕРЫ </a:t>
            </a:r>
          </a:p>
          <a:p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ПОДДЕРЖКИ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56" y="1459282"/>
            <a:ext cx="422388" cy="4223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2288" y="1910330"/>
            <a:ext cx="282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Информационная</a:t>
            </a:r>
          </a:p>
          <a:p>
            <a:r>
              <a:rPr lang="ru-RU" sz="9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Консультационная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465273" y="3142373"/>
            <a:ext cx="3293625" cy="1363"/>
          </a:xfrm>
          <a:prstGeom prst="line">
            <a:avLst/>
          </a:prstGeom>
          <a:ln w="12700">
            <a:solidFill>
              <a:srgbClr val="7272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5364088" y="1900530"/>
            <a:ext cx="3293625" cy="1363"/>
          </a:xfrm>
          <a:prstGeom prst="line">
            <a:avLst/>
          </a:prstGeom>
          <a:ln w="12700">
            <a:solidFill>
              <a:srgbClr val="7272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BF03CAC-48C4-D04A-8423-05E2A8A9E794}"/>
              </a:ext>
            </a:extLst>
          </p:cNvPr>
          <p:cNvSpPr txBox="1"/>
          <p:nvPr/>
        </p:nvSpPr>
        <p:spPr>
          <a:xfrm>
            <a:off x="5414764" y="1438281"/>
            <a:ext cx="331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ФОНД РАЗВИТИЯ </a:t>
            </a:r>
          </a:p>
          <a:p>
            <a:pPr algn="r"/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МОНОГОРОДОВ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1560" y="3531990"/>
            <a:ext cx="291980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администрации муниципального образования городского округа «Инта» от 26 декабря </a:t>
            </a:r>
            <a:r>
              <a:rPr lang="ru-RU" sz="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2013 г. </a:t>
            </a:r>
            <a:r>
              <a:rPr lang="ru-RU" sz="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№ 12/4235 «Об утверждении муниципальной программы муниципального образования городского округа «Инта" «Развитие экономики"</a:t>
            </a:r>
            <a:endParaRPr lang="ru-RU" sz="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BF03CAC-48C4-D04A-8423-05E2A8A9E794}"/>
              </a:ext>
            </a:extLst>
          </p:cNvPr>
          <p:cNvSpPr txBox="1"/>
          <p:nvPr/>
        </p:nvSpPr>
        <p:spPr>
          <a:xfrm>
            <a:off x="322246" y="3254991"/>
            <a:ext cx="3313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НОРМАТИВНЫЕ ДОКУМЕНТЫ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5829" y="392867"/>
            <a:ext cx="137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Инвестиционный паспорт</a:t>
            </a:r>
            <a: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МОГО «Инта»</a:t>
            </a:r>
            <a:endParaRPr lang="ru-RU" sz="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" descr="C:\Users\iu.zaharova\Desktop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979" y="392867"/>
            <a:ext cx="202850" cy="33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17353" y="1979579"/>
            <a:ext cx="32297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Оказывает содействие в подготовке и участвует в финансировании инвестиционных проектов в моногородах.</a:t>
            </a:r>
            <a:endParaRPr lang="ru-RU" sz="900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5424776" y="3200389"/>
            <a:ext cx="3293625" cy="1363"/>
          </a:xfrm>
          <a:prstGeom prst="line">
            <a:avLst/>
          </a:prstGeom>
          <a:ln w="12700">
            <a:solidFill>
              <a:srgbClr val="7272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BF03CAC-48C4-D04A-8423-05E2A8A9E794}"/>
              </a:ext>
            </a:extLst>
          </p:cNvPr>
          <p:cNvSpPr txBox="1"/>
          <p:nvPr/>
        </p:nvSpPr>
        <p:spPr>
          <a:xfrm>
            <a:off x="5435455" y="2895705"/>
            <a:ext cx="3313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КОРПОРАЦИЯ МСП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DC395BFC-9524-BA4D-AA88-EBB550113E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84" y="2735389"/>
            <a:ext cx="421200" cy="42120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5498681" y="3278075"/>
            <a:ext cx="32297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Предоставление независимых гарантий Корпорации</a:t>
            </a:r>
          </a:p>
          <a:p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обеспечения кредитов субъектов МСП в </a:t>
            </a:r>
            <a:r>
              <a:rPr lang="ru-RU" sz="9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банках партнерах </a:t>
            </a:r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организациях-партнерах</a:t>
            </a:r>
          </a:p>
        </p:txBody>
      </p:sp>
      <p:sp>
        <p:nvSpPr>
          <p:cNvPr id="34" name="Пятиугольник 33"/>
          <p:cNvSpPr/>
          <p:nvPr/>
        </p:nvSpPr>
        <p:spPr>
          <a:xfrm>
            <a:off x="8388424" y="4644676"/>
            <a:ext cx="454285" cy="216024"/>
          </a:xfrm>
          <a:prstGeom prst="homePlate">
            <a:avLst/>
          </a:prstGeom>
          <a:ln>
            <a:solidFill>
              <a:srgbClr val="7272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27271"/>
                </a:solidFill>
              </a:rPr>
              <a:t>20</a:t>
            </a:r>
            <a:endParaRPr lang="ru-RU" sz="1600" dirty="0">
              <a:solidFill>
                <a:srgbClr val="727271"/>
              </a:solidFill>
            </a:endParaRPr>
          </a:p>
        </p:txBody>
      </p:sp>
      <p:pic>
        <p:nvPicPr>
          <p:cNvPr id="2050" name="Picture 2" descr="C:\Users\iu.zaharova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56" y="1487568"/>
            <a:ext cx="523875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1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023828" y="4568229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www.invest.rkomi.ru</a:t>
            </a:r>
            <a:endParaRPr lang="ru-RU" sz="105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Прямоугольный треугольник 57"/>
          <p:cNvSpPr/>
          <p:nvPr/>
        </p:nvSpPr>
        <p:spPr>
          <a:xfrm>
            <a:off x="-4061" y="406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ый треугольник 58"/>
          <p:cNvSpPr/>
          <p:nvPr/>
        </p:nvSpPr>
        <p:spPr>
          <a:xfrm>
            <a:off x="1075939" y="406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ый треугольник 61"/>
          <p:cNvSpPr/>
          <p:nvPr/>
        </p:nvSpPr>
        <p:spPr>
          <a:xfrm>
            <a:off x="2155939" y="4056175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>
            <a:off x="8064000" y="4056175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>
            <a:off x="6984000" y="4063500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/>
          <p:cNvSpPr/>
          <p:nvPr/>
        </p:nvSpPr>
        <p:spPr>
          <a:xfrm>
            <a:off x="8028504" y="816175"/>
            <a:ext cx="1080000" cy="1080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755576" y="1707654"/>
            <a:ext cx="3748269" cy="1787426"/>
            <a:chOff x="2695939" y="1707654"/>
            <a:chExt cx="3748269" cy="178742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695939" y="1707654"/>
              <a:ext cx="3748269" cy="738664"/>
              <a:chOff x="2699792" y="1707654"/>
              <a:chExt cx="3744416" cy="738664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347864" y="1707654"/>
                <a:ext cx="309634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72727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Министерство инвестиций, промышленности и транспорта Республики Коми</a:t>
                </a:r>
                <a:endParaRPr lang="ru-RU" sz="1050" b="1" dirty="0">
                  <a:solidFill>
                    <a:srgbClr val="7272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1028" name="Picture 4" descr="ÐÐ¾ÑÐ¾Ð¶ÐµÐµ Ð¸Ð·Ð¾Ð±ÑÐ°Ð¶ÐµÐ½Ð¸Ðµ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3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1806813"/>
                <a:ext cx="535425" cy="624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2695939" y="2571750"/>
              <a:ext cx="37482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 smtClean="0">
                  <a:solidFill>
                    <a:srgbClr val="7272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Россия, Республика Коми, Сыктывкар,</a:t>
              </a:r>
            </a:p>
            <a:p>
              <a:pPr algn="ctr"/>
              <a:r>
                <a:rPr lang="ru-RU" sz="900" dirty="0">
                  <a:solidFill>
                    <a:srgbClr val="7272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у</a:t>
              </a:r>
              <a:r>
                <a:rPr lang="ru-RU" sz="900" dirty="0" smtClean="0">
                  <a:solidFill>
                    <a:srgbClr val="7272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л. Интернациональная, д. 157, 167982</a:t>
              </a:r>
            </a:p>
            <a:p>
              <a:pPr algn="ctr"/>
              <a:r>
                <a:rPr lang="ru-RU" sz="900" dirty="0" smtClean="0">
                  <a:solidFill>
                    <a:srgbClr val="7272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Телефон: (8212) 25-54-33 (доб. 200)</a:t>
              </a:r>
            </a:p>
            <a:p>
              <a:pPr algn="ctr"/>
              <a:r>
                <a:rPr lang="ru-RU" sz="900" dirty="0" smtClean="0">
                  <a:solidFill>
                    <a:srgbClr val="7272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Факс: (8212) 29-39-36</a:t>
              </a:r>
            </a:p>
            <a:p>
              <a:pPr algn="ctr"/>
              <a:r>
                <a:rPr lang="en-US" sz="900" dirty="0" smtClean="0">
                  <a:solidFill>
                    <a:srgbClr val="7272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E-Mail</a:t>
              </a:r>
              <a:r>
                <a:rPr lang="ru-RU" sz="900" dirty="0" smtClean="0">
                  <a:solidFill>
                    <a:srgbClr val="7272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</a:t>
              </a:r>
              <a:r>
                <a:rPr lang="en-US" sz="900" dirty="0" smtClean="0">
                  <a:solidFill>
                    <a:srgbClr val="7272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obotdel@minprom.rkomi.ru</a:t>
              </a:r>
              <a:endParaRPr lang="ru-RU" sz="9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900" dirty="0" smtClean="0">
                  <a:solidFill>
                    <a:srgbClr val="7272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www.minprom.rkomi.ru </a:t>
              </a:r>
              <a:endParaRPr lang="ru-RU" sz="6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606528" y="2571750"/>
            <a:ext cx="374826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Россия, Республика Коми, Инта, ул. Горького, д. 16, 169840</a:t>
            </a:r>
          </a:p>
          <a:p>
            <a:pPr algn="ctr"/>
            <a:r>
              <a:rPr lang="ru-RU" sz="9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Глава городского округа «Инта» – руководитель администрации– </a:t>
            </a:r>
            <a:r>
              <a:rPr lang="ru-RU" sz="900" dirty="0" err="1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Титовец</a:t>
            </a:r>
            <a:r>
              <a:rPr lang="ru-RU" sz="9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</a:t>
            </a:r>
            <a:r>
              <a:rPr lang="ru-RU" sz="9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ариса Владимировна</a:t>
            </a:r>
          </a:p>
          <a:p>
            <a:pPr algn="ctr"/>
            <a:r>
              <a:rPr lang="ru-RU" sz="9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Телефон: (82145) 6-21-66</a:t>
            </a:r>
            <a:endParaRPr lang="en-US" sz="900" dirty="0" smtClean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9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Факс: (82145) 6-17-65</a:t>
            </a:r>
          </a:p>
          <a:p>
            <a:pPr algn="ctr"/>
            <a:r>
              <a:rPr lang="en-US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e-mail: inta-mo@yandex.ru</a:t>
            </a:r>
          </a:p>
          <a:p>
            <a:pPr algn="ctr"/>
            <a:r>
              <a:rPr lang="en-US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http://www.adminta.ru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9210" y="0"/>
            <a:ext cx="1079500" cy="80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486537" y="1784598"/>
            <a:ext cx="302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Администрация</a:t>
            </a:r>
            <a:r>
              <a:rPr lang="ru-RU" sz="14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МОГО «Инта»</a:t>
            </a:r>
            <a:endParaRPr lang="ru-RU" sz="1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Picture 2" descr="C:\Users\iu.zaharova\Desktop\Безымян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85" y="1795857"/>
            <a:ext cx="436195" cy="7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ятиугольник 17"/>
          <p:cNvSpPr/>
          <p:nvPr/>
        </p:nvSpPr>
        <p:spPr>
          <a:xfrm>
            <a:off x="8388424" y="4644676"/>
            <a:ext cx="454285" cy="216024"/>
          </a:xfrm>
          <a:prstGeom prst="homePlate">
            <a:avLst/>
          </a:prstGeom>
          <a:ln>
            <a:solidFill>
              <a:srgbClr val="7272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27271"/>
                </a:solidFill>
              </a:rPr>
              <a:t>21</a:t>
            </a:r>
            <a:endParaRPr lang="ru-RU" sz="1600" dirty="0">
              <a:solidFill>
                <a:srgbClr val="727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ый треугольник 2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4115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Историческая справка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539552" y="1480017"/>
            <a:ext cx="6350" cy="2916000"/>
          </a:xfrm>
          <a:prstGeom prst="line">
            <a:avLst/>
          </a:prstGeom>
          <a:ln w="38100">
            <a:solidFill>
              <a:srgbClr val="EBE9E9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1560" y="996326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Поселок «Рудник Большая Инта» возник в 1932 г. в связи с открытием месторождения угля на реке Большая Инта.</a:t>
            </a:r>
          </a:p>
          <a:p>
            <a:pPr algn="just"/>
            <a:endParaRPr lang="ru-RU" sz="1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4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1930-40-е годы Инта в административном и хозяйственном отношении подчинялась </a:t>
            </a:r>
            <a:r>
              <a:rPr lang="ru-RU" sz="1400" b="1" dirty="0" err="1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Кожвинскому</a:t>
            </a:r>
            <a:r>
              <a:rPr lang="ru-RU" sz="14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району, административный центр которого находился в поселке Канин Нос (ныне город Печора), а затем в </a:t>
            </a:r>
            <a:r>
              <a:rPr lang="ru-RU" sz="1400" b="1" dirty="0" err="1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Кожве</a:t>
            </a:r>
            <a:r>
              <a:rPr lang="ru-RU" sz="14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Населенный пункт «Рудник Большая Инта» входил в состав </a:t>
            </a:r>
            <a:r>
              <a:rPr lang="ru-RU" sz="1400" b="1" dirty="0" err="1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Косьювомского</a:t>
            </a:r>
            <a:r>
              <a:rPr lang="ru-RU" sz="14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сельского Совета, расположенного в 50 км от Инты на реке Косью.</a:t>
            </a:r>
          </a:p>
          <a:p>
            <a:pPr algn="just"/>
            <a:endParaRPr lang="ru-RU" sz="1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4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 марта 1944 г. после неоднократных ходатайств было принято решение об образовании Интинского района, территория которого расположилась вдоль построенной железной дороги. Инта получила статус рабочего поселка.</a:t>
            </a:r>
          </a:p>
          <a:p>
            <a:pPr algn="just"/>
            <a:endParaRPr lang="ru-RU" sz="1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4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Указом президиума Верховного Совета РСФСР от 4 октября 1954 года рабочий поселок Инта преобразован в город республиканского подчинения. В этот день Инта отмечает свой день рождения.</a:t>
            </a:r>
          </a:p>
        </p:txBody>
      </p:sp>
      <p:sp>
        <p:nvSpPr>
          <p:cNvPr id="5" name="Ромб 4"/>
          <p:cNvSpPr/>
          <p:nvPr/>
        </p:nvSpPr>
        <p:spPr>
          <a:xfrm>
            <a:off x="489551" y="1571702"/>
            <a:ext cx="108000" cy="10800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488973" y="1859819"/>
            <a:ext cx="108000" cy="10800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488395" y="2024124"/>
            <a:ext cx="108000" cy="10800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>
            <a:off x="486594" y="2338448"/>
            <a:ext cx="108000" cy="10800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омб 22"/>
          <p:cNvSpPr/>
          <p:nvPr/>
        </p:nvSpPr>
        <p:spPr>
          <a:xfrm>
            <a:off x="484211" y="2658041"/>
            <a:ext cx="108000" cy="10800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омб 23"/>
          <p:cNvSpPr/>
          <p:nvPr/>
        </p:nvSpPr>
        <p:spPr>
          <a:xfrm>
            <a:off x="488973" y="2817584"/>
            <a:ext cx="108000" cy="10800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омб 24"/>
          <p:cNvSpPr/>
          <p:nvPr/>
        </p:nvSpPr>
        <p:spPr>
          <a:xfrm>
            <a:off x="491354" y="3162324"/>
            <a:ext cx="108000" cy="10800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омб 26"/>
          <p:cNvSpPr/>
          <p:nvPr/>
        </p:nvSpPr>
        <p:spPr>
          <a:xfrm>
            <a:off x="491354" y="3546742"/>
            <a:ext cx="108000" cy="10800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омб 30"/>
          <p:cNvSpPr/>
          <p:nvPr/>
        </p:nvSpPr>
        <p:spPr>
          <a:xfrm>
            <a:off x="491354" y="3690758"/>
            <a:ext cx="108000" cy="10800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омб 31"/>
          <p:cNvSpPr/>
          <p:nvPr/>
        </p:nvSpPr>
        <p:spPr>
          <a:xfrm>
            <a:off x="491354" y="4019545"/>
            <a:ext cx="108000" cy="10800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524328" y="472627"/>
            <a:ext cx="137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Инвестиционный паспорт</a:t>
            </a:r>
            <a: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МОГО «Инта»</a:t>
            </a:r>
            <a:endParaRPr lang="ru-RU" sz="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" name="Picture 2" descr="C:\Users\iu.zaharova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478" y="508992"/>
            <a:ext cx="202850" cy="33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ятиугольник 17"/>
          <p:cNvSpPr/>
          <p:nvPr/>
        </p:nvSpPr>
        <p:spPr>
          <a:xfrm>
            <a:off x="8482669" y="4644676"/>
            <a:ext cx="360040" cy="216024"/>
          </a:xfrm>
          <a:prstGeom prst="homePlate">
            <a:avLst/>
          </a:prstGeom>
          <a:ln>
            <a:solidFill>
              <a:srgbClr val="7272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27271"/>
                </a:solidFill>
              </a:rPr>
              <a:t>3</a:t>
            </a:r>
            <a:endParaRPr lang="ru-RU" sz="1600" dirty="0">
              <a:solidFill>
                <a:srgbClr val="727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u.zaharova\Downloads\ИНТА ФОТО\ИНТА ФОТО\Фото Инта\Фото Инта\IMG_58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"/>
          <a:stretch/>
        </p:blipFill>
        <p:spPr bwMode="auto">
          <a:xfrm rot="5400000">
            <a:off x="4424797" y="422726"/>
            <a:ext cx="5145088" cy="429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араллелограмм 42"/>
          <p:cNvSpPr/>
          <p:nvPr/>
        </p:nvSpPr>
        <p:spPr>
          <a:xfrm>
            <a:off x="4247964" y="0"/>
            <a:ext cx="2988332" cy="5145088"/>
          </a:xfrm>
          <a:prstGeom prst="parallelogram">
            <a:avLst>
              <a:gd name="adj" fmla="val 56236"/>
            </a:avLst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8" name="Группа 67"/>
          <p:cNvGrpSpPr/>
          <p:nvPr/>
        </p:nvGrpSpPr>
        <p:grpSpPr>
          <a:xfrm>
            <a:off x="522411" y="4443958"/>
            <a:ext cx="353366" cy="347355"/>
            <a:chOff x="584222" y="4083918"/>
            <a:chExt cx="506823" cy="504056"/>
          </a:xfrm>
          <a:solidFill>
            <a:srgbClr val="004D40"/>
          </a:solidFill>
        </p:grpSpPr>
        <p:sp>
          <p:nvSpPr>
            <p:cNvPr id="69" name="Прямоугольник 68"/>
            <p:cNvSpPr/>
            <p:nvPr/>
          </p:nvSpPr>
          <p:spPr>
            <a:xfrm>
              <a:off x="584222" y="4083918"/>
              <a:ext cx="506823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72" y="4125055"/>
              <a:ext cx="421779" cy="421779"/>
            </a:xfrm>
            <a:prstGeom prst="rect">
              <a:avLst/>
            </a:prstGeom>
            <a:grpFill/>
          </p:spPr>
        </p:pic>
      </p:grpSp>
      <p:sp>
        <p:nvSpPr>
          <p:cNvPr id="41" name="Параллелограмм 40"/>
          <p:cNvSpPr/>
          <p:nvPr/>
        </p:nvSpPr>
        <p:spPr>
          <a:xfrm>
            <a:off x="4031940" y="0"/>
            <a:ext cx="2988332" cy="5145088"/>
          </a:xfrm>
          <a:prstGeom prst="parallelogram">
            <a:avLst>
              <a:gd name="adj" fmla="val 56236"/>
            </a:avLst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ый треугольник 24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39552" y="4115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Общая характеристика района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0" y="942262"/>
            <a:ext cx="517094" cy="51709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57254" y="943341"/>
            <a:ext cx="252028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ПЛОЩАДЬ ТЕРРИТОРИИ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57254" y="1081841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30,097</a:t>
            </a:r>
            <a:r>
              <a:rPr lang="ru-RU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тыс.</a:t>
            </a:r>
            <a:r>
              <a:rPr lang="ru-RU" sz="20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км²</a:t>
            </a:r>
            <a:endParaRPr lang="ru-RU" sz="12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39552" y="1604970"/>
            <a:ext cx="3037982" cy="0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8331"/>
            <a:ext cx="518400" cy="5184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077490" y="1730531"/>
            <a:ext cx="273630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ЧИСЛЕННОСТЬ НАСЕЛЕНИЯ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77490" y="1907208"/>
            <a:ext cx="192023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27 569</a:t>
            </a:r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000" y="2381398"/>
            <a:ext cx="13506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ГОРОДСКИЕ ЖИТЕЛИ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9437" y="2489120"/>
            <a:ext cx="95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25 948</a:t>
            </a:r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42312" y="2381048"/>
            <a:ext cx="1305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СЕЛЬСКИЕ ЖИТЕЛИ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42312" y="2494157"/>
            <a:ext cx="921526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1 621</a:t>
            </a:r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539552" y="2901114"/>
            <a:ext cx="3037982" cy="0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8" y="3011982"/>
            <a:ext cx="465196" cy="465196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043608" y="3005059"/>
            <a:ext cx="187220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РАЙОННЫЙ ЦЕНТР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43608" y="314907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г. Инта</a:t>
            </a:r>
            <a:endParaRPr lang="ru-RU" sz="16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539552" y="3691914"/>
            <a:ext cx="3037982" cy="0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43608" y="3412542"/>
            <a:ext cx="1920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EBE9E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400" b="1" dirty="0">
              <a:solidFill>
                <a:srgbClr val="EBE9E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4293" y="3770158"/>
            <a:ext cx="1614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СЕЛЬСКИЕ ПОСЕЛЕНИЯ</a:t>
            </a:r>
            <a:endParaRPr lang="ru-RU" sz="6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4731" y="3877880"/>
            <a:ext cx="648991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D40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37606" y="3772189"/>
            <a:ext cx="1742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НАСЕЛЕННЫХ ПУНКТОВ</a:t>
            </a:r>
            <a:endParaRPr lang="ru-RU" sz="6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037606" y="3885298"/>
            <a:ext cx="192023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57162" y="4383395"/>
            <a:ext cx="312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Климат континентальный</a:t>
            </a:r>
            <a:endParaRPr lang="ru-RU" sz="7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57162" y="4535795"/>
            <a:ext cx="307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+14,5 </a:t>
            </a:r>
            <a:r>
              <a:rPr lang="en-US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°</a:t>
            </a:r>
            <a:r>
              <a:rPr lang="en-US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ru-RU" sz="7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средняя температура в июле (самый теплый месяц)</a:t>
            </a:r>
          </a:p>
          <a:p>
            <a:r>
              <a:rPr lang="ru-RU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-20,8</a:t>
            </a:r>
            <a:r>
              <a:rPr lang="en-US" sz="7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°C</a:t>
            </a:r>
            <a:r>
              <a:rPr lang="ru-RU" sz="7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средняя температура в январе (самый холодный месяц)</a:t>
            </a:r>
            <a:endParaRPr lang="ru-RU" sz="400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8532440" y="4735560"/>
            <a:ext cx="360040" cy="216024"/>
          </a:xfrm>
          <a:prstGeom prst="homePlate">
            <a:avLst/>
          </a:prstGeom>
          <a:ln>
            <a:solidFill>
              <a:srgbClr val="7272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27271"/>
                </a:solidFill>
              </a:rPr>
              <a:t>4</a:t>
            </a:r>
            <a:endParaRPr lang="ru-RU" sz="1600" dirty="0">
              <a:solidFill>
                <a:srgbClr val="727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E9DDC5E-93BD-B140-9F78-313D36BBD21B}"/>
              </a:ext>
            </a:extLst>
          </p:cNvPr>
          <p:cNvSpPr txBox="1"/>
          <p:nvPr/>
        </p:nvSpPr>
        <p:spPr>
          <a:xfrm>
            <a:off x="395536" y="1916127"/>
            <a:ext cx="56886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ГЛАВНАЯ СТРАТЕГИЧЕСКАЯ ЦЕЛЬ РАЗВИТИЯ ОКРУГА:</a:t>
            </a:r>
          </a:p>
          <a:p>
            <a:pPr algn="just"/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Рост качества жизни населения за счет устойчивого экономического развития, повышения конкурентоспособности</a:t>
            </a:r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привлекательности округа. Создание комфортной среды проживания.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1" name="Picture 3" descr="C:\Users\iu.zaharova\Downloads\ИНТА ФОТО\ИНТА ФОТО\Фото Инта\Фото Инта\IMG_55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1054" y="0"/>
            <a:ext cx="4122946" cy="2448272"/>
          </a:xfrm>
          <a:prstGeom prst="flowChartMerg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u.zaharova\Downloads\ИНТА ФОТО\ИНТА ФОТО\Инта_календарь\Инта_календарь\DSC007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256396" y="17353"/>
            <a:ext cx="4887604" cy="514350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8482669" y="4644676"/>
            <a:ext cx="360040" cy="216024"/>
          </a:xfrm>
          <a:prstGeom prst="homePlate">
            <a:avLst/>
          </a:prstGeom>
          <a:ln>
            <a:solidFill>
              <a:srgbClr val="7272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27271"/>
                </a:solidFill>
              </a:rPr>
              <a:t>5</a:t>
            </a:r>
            <a:endParaRPr lang="ru-RU" sz="1600" dirty="0">
              <a:solidFill>
                <a:srgbClr val="727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41151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Конкурентные </a:t>
            </a:r>
            <a:r>
              <a:rPr lang="ru-RU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преимущества</a:t>
            </a:r>
            <a:endParaRPr lang="ru-RU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E9DDC5E-93BD-B140-9F78-313D36BBD21B}"/>
              </a:ext>
            </a:extLst>
          </p:cNvPr>
          <p:cNvSpPr txBox="1"/>
          <p:nvPr/>
        </p:nvSpPr>
        <p:spPr>
          <a:xfrm>
            <a:off x="755552" y="1163422"/>
            <a:ext cx="49882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Значительный </a:t>
            </a:r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природно-ресурсный потенциал, наличие общераспространенных полезных </a:t>
            </a:r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ископаемых.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Наличие подтвержденных запасов природных ресурсов и производственной инфраструктуры.</a:t>
            </a:r>
          </a:p>
          <a:p>
            <a:pPr algn="just"/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Наличие на территории МОГО «Инта» участков </a:t>
            </a:r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газопровода и компрессорной </a:t>
            </a:r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станции магистрального газопровода «</a:t>
            </a:r>
            <a:r>
              <a:rPr lang="ru-RU" sz="1200" b="1" dirty="0" err="1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Бованенково</a:t>
            </a:r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Ухта».</a:t>
            </a:r>
          </a:p>
          <a:p>
            <a:pPr algn="just"/>
            <a:endParaRPr lang="ru-RU" sz="1200" b="1" dirty="0" smtClean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Высокая привлекательность с точки зрения развития экологического, событийного, исторического</a:t>
            </a:r>
          </a:p>
          <a:p>
            <a:pPr algn="just"/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 этнокультурного  туризма.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</a:t>
            </a:r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лагоприятная экология.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b="1" dirty="0" smtClean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67235" y="3003798"/>
            <a:ext cx="3600000" cy="11715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792756" y="3651870"/>
            <a:ext cx="3600000" cy="11715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6021277-5201-954B-AB85-9ADF1403F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6" y="1167670"/>
            <a:ext cx="360040" cy="3600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6" y="3075806"/>
            <a:ext cx="420980" cy="4209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6" y="3665812"/>
            <a:ext cx="360040" cy="360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2" y="2349629"/>
            <a:ext cx="355104" cy="355104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755552" y="2211710"/>
            <a:ext cx="3600000" cy="11715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6880" y="1714763"/>
            <a:ext cx="3600000" cy="11715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iu.zaharova\Downloads\ИНТА ФОТО\ИНТА ФОТО\для Региона\для Региона\праздник оленеводов\IMG_318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2046" y="0"/>
            <a:ext cx="4321954" cy="2690206"/>
          </a:xfrm>
          <a:prstGeom prst="flowChartMerg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u.zaharova\Downloads\ИНТА ФОТО\ИНТА ФОТО\Фото Инта\Фото Инта\перекресток Мира_Воркутинская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491880" y="-1"/>
            <a:ext cx="5652120" cy="5133741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ятиугольник 19"/>
          <p:cNvSpPr/>
          <p:nvPr/>
        </p:nvSpPr>
        <p:spPr>
          <a:xfrm>
            <a:off x="8482669" y="4644676"/>
            <a:ext cx="360040" cy="216024"/>
          </a:xfrm>
          <a:prstGeom prst="homePlate">
            <a:avLst/>
          </a:prstGeom>
          <a:ln>
            <a:solidFill>
              <a:srgbClr val="7272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27271"/>
                </a:solidFill>
              </a:rPr>
              <a:t>6</a:t>
            </a:r>
            <a:endParaRPr lang="ru-RU" sz="1600" dirty="0">
              <a:solidFill>
                <a:srgbClr val="72727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6021277-5201-954B-AB85-9ADF1403F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6" y="1726478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744" y="-1"/>
            <a:ext cx="3682256" cy="514350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ACBF1F9-3F52-BD44-859B-CB60130A91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4" y="4567656"/>
            <a:ext cx="150645" cy="15064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7CCA386-6CF6-F44D-AEA3-9A2B6A7A36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74" y="4276640"/>
            <a:ext cx="179585" cy="1795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8519A45-BB3C-EC48-9600-6FA6532749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03" y="4551580"/>
            <a:ext cx="166721" cy="166721"/>
          </a:xfrm>
          <a:prstGeom prst="rect">
            <a:avLst/>
          </a:prstGeom>
        </p:spPr>
      </p:pic>
      <p:sp>
        <p:nvSpPr>
          <p:cNvPr id="28" name="Прямоугольный треугольник 2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4115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Природные и сырьевые ресурсы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9742" y="1324019"/>
            <a:ext cx="344273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ПЛОЩАДЬ ЗЕМЕЛЬ ЛЕСНОГО ФОНДА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33617" y="152333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23,5</a:t>
            </a:r>
            <a:r>
              <a:rPr lang="ru-RU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тыс.</a:t>
            </a:r>
            <a:r>
              <a:rPr lang="ru-RU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км²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978708" y="-14525"/>
            <a:ext cx="3079242" cy="5158026"/>
            <a:chOff x="4031940" y="0"/>
            <a:chExt cx="3204356" cy="5145088"/>
          </a:xfrm>
        </p:grpSpPr>
        <p:sp>
          <p:nvSpPr>
            <p:cNvPr id="41" name="Параллелограмм 40"/>
            <p:cNvSpPr/>
            <p:nvPr/>
          </p:nvSpPr>
          <p:spPr>
            <a:xfrm>
              <a:off x="4031940" y="0"/>
              <a:ext cx="2988332" cy="5145088"/>
            </a:xfrm>
            <a:prstGeom prst="parallelogram">
              <a:avLst>
                <a:gd name="adj" fmla="val 56236"/>
              </a:avLst>
            </a:prstGeom>
            <a:solidFill>
              <a:schemeClr val="bg1">
                <a:lumMod val="7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араллелограмм 42"/>
            <p:cNvSpPr/>
            <p:nvPr/>
          </p:nvSpPr>
          <p:spPr>
            <a:xfrm>
              <a:off x="4247963" y="0"/>
              <a:ext cx="2988333" cy="5145088"/>
            </a:xfrm>
            <a:prstGeom prst="parallelogram">
              <a:avLst>
                <a:gd name="adj" fmla="val 56236"/>
              </a:avLst>
            </a:pr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4" name="Прямая соединительная линия 53"/>
          <p:cNvCxnSpPr/>
          <p:nvPr/>
        </p:nvCxnSpPr>
        <p:spPr>
          <a:xfrm>
            <a:off x="539552" y="2260841"/>
            <a:ext cx="3037982" cy="0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43608" y="2427734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ОБЩАЯ ДЛИНА РЕЧНОЙ СЕТИ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43608" y="257175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17 594,7 </a:t>
            </a:r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  <a:endParaRPr lang="ru-RU" sz="16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296" y="3003798"/>
            <a:ext cx="441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НАИБОЛЕЕ КРУПНЫЕ: </a:t>
            </a:r>
            <a:r>
              <a:rPr lang="ru-RU" sz="12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р. </a:t>
            </a:r>
            <a:r>
              <a:rPr lang="ru-RU" sz="12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ЛЕМВА, </a:t>
            </a:r>
            <a:r>
              <a:rPr lang="ru-RU" sz="12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р. </a:t>
            </a:r>
            <a:r>
              <a:rPr lang="ru-RU" sz="12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КОЖИМ, р. КОСЬЮ, р. БОЛЬШАЯ ИНТА, р. УСА</a:t>
            </a:r>
            <a:endParaRPr lang="ru-RU" sz="10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39552" y="3435846"/>
            <a:ext cx="3037982" cy="0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56A39FA-3222-C043-A9AB-ED0ABB09CA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" y="1395523"/>
            <a:ext cx="410992" cy="4109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A04206B-D743-7A4F-AFA3-43DC549073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1" y="2481044"/>
            <a:ext cx="427272" cy="4272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3C0D1EB-6057-D94B-90E0-5F11E49423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0" y="3870516"/>
            <a:ext cx="168682" cy="16868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CD3E75A-995B-8D4F-8AF0-30D72C4B7EFA}"/>
              </a:ext>
            </a:extLst>
          </p:cNvPr>
          <p:cNvSpPr txBox="1"/>
          <p:nvPr/>
        </p:nvSpPr>
        <p:spPr>
          <a:xfrm>
            <a:off x="680453" y="3814477"/>
            <a:ext cx="1892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МАРГАНЦЕВЫЕ</a:t>
            </a:r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ЖЕЛЕЗНЫЕ РУДЫ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5AD2E89-7835-0242-BE19-8BC13FAB48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02" y="3853724"/>
            <a:ext cx="195330" cy="19533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445EBD8-57F3-9E4E-B47B-3286E30F05DF}"/>
              </a:ext>
            </a:extLst>
          </p:cNvPr>
          <p:cNvSpPr txBox="1"/>
          <p:nvPr/>
        </p:nvSpPr>
        <p:spPr>
          <a:xfrm>
            <a:off x="2731142" y="3807185"/>
            <a:ext cx="2683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ОБЩЕРАСПРОСТРАНЕННЫЕ ПОЛЕЗНЫЕ ИСКОПАЕМЫЕ</a:t>
            </a:r>
            <a:endParaRPr lang="ru-RU" sz="12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A7947B3-F576-4746-BD18-50649C4E9D01}"/>
              </a:ext>
            </a:extLst>
          </p:cNvPr>
          <p:cNvSpPr txBox="1"/>
          <p:nvPr/>
        </p:nvSpPr>
        <p:spPr>
          <a:xfrm>
            <a:off x="708629" y="4238967"/>
            <a:ext cx="1875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КВАРЦ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AEF4F29-6617-884C-BCF5-8F284F7C8B1D}"/>
              </a:ext>
            </a:extLst>
          </p:cNvPr>
          <p:cNvSpPr txBox="1"/>
          <p:nvPr/>
        </p:nvSpPr>
        <p:spPr>
          <a:xfrm>
            <a:off x="2738024" y="4227934"/>
            <a:ext cx="2247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ФЛЮСОВЫЕ</a:t>
            </a:r>
            <a:r>
              <a:rPr lang="ru-RU" sz="12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ИЗВЕСТНЯКИ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3EAD5EF-858B-E945-B2A8-5491A7F08DB1}"/>
              </a:ext>
            </a:extLst>
          </p:cNvPr>
          <p:cNvSpPr txBox="1"/>
          <p:nvPr/>
        </p:nvSpPr>
        <p:spPr>
          <a:xfrm>
            <a:off x="671163" y="4504364"/>
            <a:ext cx="1731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УГОЛЬ, НЕФТЬ, ГАЗ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DFECD95-99C0-A347-9071-0C3243246BD0}"/>
              </a:ext>
            </a:extLst>
          </p:cNvPr>
          <p:cNvSpPr txBox="1"/>
          <p:nvPr/>
        </p:nvSpPr>
        <p:spPr>
          <a:xfrm>
            <a:off x="2731142" y="4496440"/>
            <a:ext cx="1952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ЗОЛОТО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5182F1C-7726-8246-B39B-4ACA01D36AB7}"/>
              </a:ext>
            </a:extLst>
          </p:cNvPr>
          <p:cNvSpPr txBox="1"/>
          <p:nvPr/>
        </p:nvSpPr>
        <p:spPr>
          <a:xfrm>
            <a:off x="539552" y="3518887"/>
            <a:ext cx="3492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МИНЕРАЛЬНО-СЫРЬЕВЫЕ РЕСУРСЫ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A59D7BC-A23C-E84D-84AD-3867BF729B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72" y="4299961"/>
            <a:ext cx="175557" cy="175557"/>
          </a:xfrm>
          <a:prstGeom prst="rect">
            <a:avLst/>
          </a:prstGeom>
        </p:spPr>
      </p:pic>
      <p:sp>
        <p:nvSpPr>
          <p:cNvPr id="31" name="Пятиугольник 30"/>
          <p:cNvSpPr/>
          <p:nvPr/>
        </p:nvSpPr>
        <p:spPr>
          <a:xfrm>
            <a:off x="8482669" y="4644676"/>
            <a:ext cx="360040" cy="216024"/>
          </a:xfrm>
          <a:prstGeom prst="homePlate">
            <a:avLst/>
          </a:prstGeom>
          <a:ln>
            <a:solidFill>
              <a:srgbClr val="7272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27271"/>
                </a:solidFill>
              </a:rPr>
              <a:t>7</a:t>
            </a:r>
            <a:endParaRPr lang="ru-RU" sz="1600" dirty="0">
              <a:solidFill>
                <a:srgbClr val="727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538"/>
            <a:ext cx="6215853" cy="5143500"/>
          </a:xfrm>
          <a:prstGeom prst="rect">
            <a:avLst/>
          </a:prstGeom>
        </p:spPr>
      </p:pic>
      <p:sp>
        <p:nvSpPr>
          <p:cNvPr id="28" name="Прямоугольный треугольник 2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4115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Население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57254" y="976578"/>
            <a:ext cx="3802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ЧИСЛЕННОСТЬ НАСЕЛЕНИЯ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57254" y="111507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27 569</a:t>
            </a:r>
            <a:endParaRPr lang="ru-RU" sz="12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296" y="1430655"/>
            <a:ext cx="378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МУЖЧИНЫ</a:t>
            </a:r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54,3%</a:t>
            </a:r>
            <a:r>
              <a:rPr lang="ru-RU" sz="10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ru-RU" sz="105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14,9</a:t>
            </a:r>
            <a:r>
              <a:rPr lang="ru-RU" sz="10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b="1" dirty="0" err="1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тыс.чел</a:t>
            </a:r>
            <a:r>
              <a:rPr lang="ru-RU" sz="105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.)</a:t>
            </a:r>
            <a:endParaRPr lang="ru-RU" sz="1000" b="1" dirty="0" smtClean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ЖЕНЩИНЫ – 45,7% </a:t>
            </a:r>
            <a:r>
              <a:rPr lang="ru-RU" sz="105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(12,6 </a:t>
            </a:r>
            <a:r>
              <a:rPr lang="ru-RU" sz="1050" b="1" dirty="0" err="1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тыс.чел</a:t>
            </a:r>
            <a:r>
              <a:rPr lang="ru-RU" sz="105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.)</a:t>
            </a:r>
            <a:endParaRPr lang="ru-RU" sz="1400" b="1" dirty="0" smtClean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2" y="996194"/>
            <a:ext cx="446392" cy="44639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F179B28-01F5-2849-8415-B82FABFF8F2B}"/>
              </a:ext>
            </a:extLst>
          </p:cNvPr>
          <p:cNvSpPr txBox="1"/>
          <p:nvPr/>
        </p:nvSpPr>
        <p:spPr>
          <a:xfrm>
            <a:off x="546963" y="2079747"/>
            <a:ext cx="4714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ЗАНЯТОСТЬ НАСЕЛЕНИЯ ПО ВИДАМ </a:t>
            </a:r>
          </a:p>
          <a:p>
            <a:pPr algn="ctr"/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ЭКОНОМИЧЕСКОЙ ДЕЯТЕЛЬНОСТИ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xmlns="" id="{CF06D67D-939C-2B49-B5CF-075CB60B79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928612"/>
              </p:ext>
            </p:extLst>
          </p:nvPr>
        </p:nvGraphicFramePr>
        <p:xfrm>
          <a:off x="499913" y="2460815"/>
          <a:ext cx="4302266" cy="16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1C0CB5A1-82F5-9F4C-AF14-171EB6B12BAF}"/>
              </a:ext>
            </a:extLst>
          </p:cNvPr>
          <p:cNvSpPr/>
          <p:nvPr/>
        </p:nvSpPr>
        <p:spPr>
          <a:xfrm>
            <a:off x="535390" y="2531680"/>
            <a:ext cx="1244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19,3</a:t>
            </a:r>
            <a:r>
              <a:rPr lang="ru-RU" sz="19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19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91AB2409-4050-144A-B1D1-F65C993B7B04}"/>
              </a:ext>
            </a:extLst>
          </p:cNvPr>
          <p:cNvSpPr/>
          <p:nvPr/>
        </p:nvSpPr>
        <p:spPr>
          <a:xfrm>
            <a:off x="539552" y="2804324"/>
            <a:ext cx="12446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14,9%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9936BCFE-2053-5B4F-B5CC-89B04A937107}"/>
              </a:ext>
            </a:extLst>
          </p:cNvPr>
          <p:cNvSpPr/>
          <p:nvPr/>
        </p:nvSpPr>
        <p:spPr>
          <a:xfrm>
            <a:off x="539552" y="3092356"/>
            <a:ext cx="12446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11,7%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94D6C010-8E74-9B43-B86E-9A312856FFBB}"/>
              </a:ext>
            </a:extLst>
          </p:cNvPr>
          <p:cNvSpPr/>
          <p:nvPr/>
        </p:nvSpPr>
        <p:spPr>
          <a:xfrm>
            <a:off x="539552" y="3375916"/>
            <a:ext cx="12446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10,4%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62506A62-092B-EF49-A72C-C13A175E79C7}"/>
              </a:ext>
            </a:extLst>
          </p:cNvPr>
          <p:cNvSpPr/>
          <p:nvPr/>
        </p:nvSpPr>
        <p:spPr>
          <a:xfrm>
            <a:off x="539552" y="3651870"/>
            <a:ext cx="12446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8,5%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7C597B94-E35D-384D-9D92-7718AD8B2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38" y="2885453"/>
            <a:ext cx="198000" cy="1980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FAA32D18-53F4-5745-BE28-54D6C50309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12" y="3197917"/>
            <a:ext cx="181190" cy="181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27" y="2605893"/>
            <a:ext cx="218948" cy="218948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057254" y="4083918"/>
            <a:ext cx="38027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СРЕДНЕСПИСОЧНАЯ ЧИСЛЕННОСТЬ РАБОТНИКОВ*</a:t>
            </a:r>
            <a:endParaRPr lang="ru-RU" sz="6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57254" y="422241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7 040</a:t>
            </a:r>
            <a:endParaRPr lang="ru-RU" sz="12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2" y="4103534"/>
            <a:ext cx="446392" cy="446392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3E690155-14E2-D549-A491-4D655893C90C}"/>
              </a:ext>
            </a:extLst>
          </p:cNvPr>
          <p:cNvSpPr/>
          <p:nvPr/>
        </p:nvSpPr>
        <p:spPr>
          <a:xfrm>
            <a:off x="449296" y="4731990"/>
            <a:ext cx="354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b="1" i="1" dirty="0" smtClean="0">
                <a:solidFill>
                  <a:srgbClr val="72727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*</a:t>
            </a:r>
            <a:r>
              <a:rPr lang="ru-RU" sz="900" b="1" i="1" dirty="0" smtClean="0">
                <a:solidFill>
                  <a:srgbClr val="72727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по состоянию на 01.01.2019 года, без субъектов малого предпринимательства</a:t>
            </a:r>
            <a:endParaRPr lang="ru-RU" sz="900" b="1" i="1" dirty="0">
              <a:solidFill>
                <a:srgbClr val="72727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7904" y="2640175"/>
            <a:ext cx="14401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ОБРАЗОВАНИЕ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49475" y="3491332"/>
            <a:ext cx="18674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ТРАНСПОРТИРОВКА И ХРАНЕНИЕ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89738" y="2861059"/>
            <a:ext cx="2436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ГОСУДАРСВЕННОЕ УПРАВЛЕНИЕ И ОБЕСПЕЧЕНИЕ ВОЕННОЙ БЕЗОПАСНОСТИ; СОЦИАЛЬНОЕ ОБЕСПЕЧЕНИЕ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7300" y="3161605"/>
            <a:ext cx="2436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ДЕЯТЕЛЬНОСТЬ В ОБЛАСТИ ЗДРАВООХРАНЕНИЯ </a:t>
            </a:r>
          </a:p>
          <a:p>
            <a:r>
              <a:rPr lang="ru-RU" sz="6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СОЦИАЛЬНЫХ УСЛУГ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99808" y="3791414"/>
            <a:ext cx="24363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ДОБЫЧА ПОЛЕЗНЫХ ИСКОПАЕМЫХ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80" y="3507854"/>
            <a:ext cx="177653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3C0D1EB-6057-D94B-90E0-5F11E49423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90" y="3807398"/>
            <a:ext cx="168682" cy="168682"/>
          </a:xfrm>
          <a:prstGeom prst="rect">
            <a:avLst/>
          </a:prstGeom>
        </p:spPr>
      </p:pic>
      <p:sp>
        <p:nvSpPr>
          <p:cNvPr id="39" name="Пятиугольник 38"/>
          <p:cNvSpPr/>
          <p:nvPr/>
        </p:nvSpPr>
        <p:spPr>
          <a:xfrm>
            <a:off x="8482669" y="4644676"/>
            <a:ext cx="360040" cy="216024"/>
          </a:xfrm>
          <a:prstGeom prst="homePlate">
            <a:avLst/>
          </a:prstGeom>
          <a:ln>
            <a:solidFill>
              <a:srgbClr val="7272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27271"/>
                </a:solidFill>
              </a:rPr>
              <a:t>8</a:t>
            </a:r>
            <a:endParaRPr lang="ru-RU" sz="1600" dirty="0">
              <a:solidFill>
                <a:srgbClr val="727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u.zaharova\Downloads\ИНТА ФОТО\ИНТА ФОТО\Фото Инта\Фото Инта\IMG_62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6800" y="0"/>
            <a:ext cx="4267200" cy="515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ый треугольник 6"/>
          <p:cNvSpPr/>
          <p:nvPr/>
        </p:nvSpPr>
        <p:spPr>
          <a:xfrm rot="10800000" flipH="1">
            <a:off x="4427984" y="-577"/>
            <a:ext cx="2448272" cy="51435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6021277-5201-954B-AB85-9ADF1403FC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49" y="3033769"/>
            <a:ext cx="413603" cy="413603"/>
          </a:xfrm>
          <a:prstGeom prst="rect">
            <a:avLst/>
          </a:prstGeom>
        </p:spPr>
      </p:pic>
      <p:sp>
        <p:nvSpPr>
          <p:cNvPr id="28" name="Прямоугольный треугольник 27"/>
          <p:cNvSpPr/>
          <p:nvPr/>
        </p:nvSpPr>
        <p:spPr>
          <a:xfrm rot="5400000">
            <a:off x="539552" y="411510"/>
            <a:ext cx="432000" cy="4320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4115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Ключевые отрасли экономики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0223" y="1053058"/>
            <a:ext cx="183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ДОБЫЧА ПОЛЕЗНЫХ ИСКОПАЕМЫХ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Параллелограмм 40"/>
          <p:cNvSpPr/>
          <p:nvPr/>
        </p:nvSpPr>
        <p:spPr>
          <a:xfrm>
            <a:off x="4427984" y="0"/>
            <a:ext cx="2757163" cy="5145088"/>
          </a:xfrm>
          <a:prstGeom prst="parallelogram">
            <a:avLst>
              <a:gd name="adj" fmla="val 56236"/>
            </a:avLst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араллелограмм 42"/>
          <p:cNvSpPr/>
          <p:nvPr/>
        </p:nvSpPr>
        <p:spPr>
          <a:xfrm>
            <a:off x="4627297" y="0"/>
            <a:ext cx="2757163" cy="5145088"/>
          </a:xfrm>
          <a:prstGeom prst="parallelogram">
            <a:avLst>
              <a:gd name="adj" fmla="val 56236"/>
            </a:avLst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500103" y="2211710"/>
            <a:ext cx="4292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Оборот </a:t>
            </a:r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организаций округа за январь – июнь 2019 года составил </a:t>
            </a:r>
            <a:r>
              <a:rPr lang="ru-RU" sz="16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2 299 841 тыс. руб.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0C810833-6985-8E44-B3D4-5AEDFE2B66A1}"/>
              </a:ext>
            </a:extLst>
          </p:cNvPr>
          <p:cNvSpPr/>
          <p:nvPr/>
        </p:nvSpPr>
        <p:spPr>
          <a:xfrm>
            <a:off x="557949" y="1016615"/>
            <a:ext cx="366961" cy="373009"/>
          </a:xfrm>
          <a:prstGeom prst="ellipse">
            <a:avLst/>
          </a:prstGeom>
          <a:noFill/>
          <a:ln>
            <a:solidFill>
              <a:srgbClr val="727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23A5110-B60D-C041-BD55-55CAB6FE30EF}"/>
              </a:ext>
            </a:extLst>
          </p:cNvPr>
          <p:cNvSpPr txBox="1"/>
          <p:nvPr/>
        </p:nvSpPr>
        <p:spPr>
          <a:xfrm>
            <a:off x="3224604" y="977867"/>
            <a:ext cx="329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ДЕЯТЕЛЬНОСТЬ ПО ОПЕРАЦИЯМ С НЕДВИЖИМЫМ</a:t>
            </a:r>
          </a:p>
          <a:p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ИМУЩЕСТВОМ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FF3C1388-8419-1440-ADDD-72928A356629}"/>
              </a:ext>
            </a:extLst>
          </p:cNvPr>
          <p:cNvSpPr/>
          <p:nvPr/>
        </p:nvSpPr>
        <p:spPr>
          <a:xfrm>
            <a:off x="2810955" y="1017904"/>
            <a:ext cx="366961" cy="373009"/>
          </a:xfrm>
          <a:prstGeom prst="ellipse">
            <a:avLst/>
          </a:prstGeom>
          <a:noFill/>
          <a:ln>
            <a:solidFill>
              <a:srgbClr val="727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16C77EC-5736-E146-9CC4-F6C7CEAD24A0}"/>
              </a:ext>
            </a:extLst>
          </p:cNvPr>
          <p:cNvSpPr txBox="1"/>
          <p:nvPr/>
        </p:nvSpPr>
        <p:spPr>
          <a:xfrm>
            <a:off x="971552" y="1690989"/>
            <a:ext cx="1623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ТОРГОВЛЯ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7ECA24AE-3985-3C4A-9B09-1408D29B4334}"/>
              </a:ext>
            </a:extLst>
          </p:cNvPr>
          <p:cNvSpPr/>
          <p:nvPr/>
        </p:nvSpPr>
        <p:spPr>
          <a:xfrm>
            <a:off x="567528" y="1641685"/>
            <a:ext cx="366961" cy="373009"/>
          </a:xfrm>
          <a:prstGeom prst="ellipse">
            <a:avLst/>
          </a:prstGeom>
          <a:noFill/>
          <a:ln>
            <a:solidFill>
              <a:srgbClr val="727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39462A3-891A-004B-9627-951AE6CDF3C2}"/>
              </a:ext>
            </a:extLst>
          </p:cNvPr>
          <p:cNvSpPr txBox="1"/>
          <p:nvPr/>
        </p:nvSpPr>
        <p:spPr>
          <a:xfrm>
            <a:off x="3224604" y="1597358"/>
            <a:ext cx="192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ОБРАБАТЫВАЮЩИЕ ПРОИЗВОДСТВА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0ED51EC6-6BF0-264D-AEF1-577B08F0A6C4}"/>
              </a:ext>
            </a:extLst>
          </p:cNvPr>
          <p:cNvSpPr/>
          <p:nvPr/>
        </p:nvSpPr>
        <p:spPr>
          <a:xfrm>
            <a:off x="2778909" y="1619255"/>
            <a:ext cx="366961" cy="373009"/>
          </a:xfrm>
          <a:prstGeom prst="ellipse">
            <a:avLst/>
          </a:prstGeom>
          <a:noFill/>
          <a:ln>
            <a:solidFill>
              <a:srgbClr val="727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71EF064-0460-3F46-A20D-D332BCC29B5A}"/>
              </a:ext>
            </a:extLst>
          </p:cNvPr>
          <p:cNvSpPr txBox="1"/>
          <p:nvPr/>
        </p:nvSpPr>
        <p:spPr>
          <a:xfrm>
            <a:off x="971600" y="3003798"/>
            <a:ext cx="4824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ОТГРУЖЕНО ТОВАРОВ СОБСТВЕННОГО ПРОИЗВОДСТВА</a:t>
            </a:r>
            <a:endParaRPr lang="ru-RU" sz="9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F2E743B-7E57-CE4F-8E61-C72F35EA7860}"/>
              </a:ext>
            </a:extLst>
          </p:cNvPr>
          <p:cNvSpPr txBox="1"/>
          <p:nvPr/>
        </p:nvSpPr>
        <p:spPr>
          <a:xfrm>
            <a:off x="970563" y="3144654"/>
            <a:ext cx="2520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1 710,8 </a:t>
            </a:r>
            <a:r>
              <a:rPr lang="ru-RU" sz="16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млн. руб. </a:t>
            </a:r>
            <a:endParaRPr lang="ru-RU" sz="20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826CECE0-F5DB-D04C-A77F-13357EC7A75B}"/>
              </a:ext>
            </a:extLst>
          </p:cNvPr>
          <p:cNvSpPr txBox="1"/>
          <p:nvPr/>
        </p:nvSpPr>
        <p:spPr>
          <a:xfrm>
            <a:off x="539552" y="3563228"/>
            <a:ext cx="3978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2018 </a:t>
            </a:r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году и в первом полугодии </a:t>
            </a:r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2019 года </a:t>
            </a:r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уменьшилось количество организаций, зарегистрированных на территории </a:t>
            </a:r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района, также уменьшилось число </a:t>
            </a:r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индивидуальных </a:t>
            </a:r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предпринимателей, вместе с тем развивается новое направление бизнеса – социальное предпринимательство.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AA8EE58D-90BE-E749-90DF-AF0AAF3296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8" y="1719021"/>
            <a:ext cx="220933" cy="22093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DC395BFC-9524-BA4D-AA88-EBB550113E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77" y="1079717"/>
            <a:ext cx="221315" cy="22131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6E6F6B88-C14B-E641-BE0F-73A05070B2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1" y="1690926"/>
            <a:ext cx="218915" cy="21891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E6F6B88-C14B-E641-BE0F-73A05070B2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8" y="1094950"/>
            <a:ext cx="218915" cy="218915"/>
          </a:xfrm>
          <a:prstGeom prst="rect">
            <a:avLst/>
          </a:prstGeom>
        </p:spPr>
      </p:pic>
      <p:sp>
        <p:nvSpPr>
          <p:cNvPr id="27" name="Пятиугольник 26"/>
          <p:cNvSpPr/>
          <p:nvPr/>
        </p:nvSpPr>
        <p:spPr>
          <a:xfrm>
            <a:off x="8388424" y="4644676"/>
            <a:ext cx="454285" cy="216024"/>
          </a:xfrm>
          <a:prstGeom prst="homePlate">
            <a:avLst/>
          </a:prstGeom>
          <a:ln>
            <a:solidFill>
              <a:srgbClr val="7272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27271"/>
                </a:solidFill>
              </a:rPr>
              <a:t>9</a:t>
            </a:r>
            <a:endParaRPr lang="ru-RU" sz="1600" dirty="0">
              <a:solidFill>
                <a:srgbClr val="727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1613</Words>
  <Application>Microsoft Office PowerPoint</Application>
  <PresentationFormat>Экран (16:9)</PresentationFormat>
  <Paragraphs>316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2019-09-05T07:53:04Z</dcterms:created>
  <dcterms:modified xsi:type="dcterms:W3CDTF">2019-09-05T07:55:23Z</dcterms:modified>
</cp:coreProperties>
</file>