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7" r:id="rId2"/>
  </p:sldMasterIdLst>
  <p:notesMasterIdLst>
    <p:notesMasterId r:id="rId32"/>
  </p:notesMasterIdLst>
  <p:handoutMasterIdLst>
    <p:handoutMasterId r:id="rId33"/>
  </p:handoutMasterIdLst>
  <p:sldIdLst>
    <p:sldId id="274" r:id="rId3"/>
    <p:sldId id="289" r:id="rId4"/>
    <p:sldId id="314" r:id="rId5"/>
    <p:sldId id="315" r:id="rId6"/>
    <p:sldId id="316" r:id="rId7"/>
    <p:sldId id="317" r:id="rId8"/>
    <p:sldId id="318" r:id="rId9"/>
    <p:sldId id="319" r:id="rId10"/>
    <p:sldId id="356" r:id="rId11"/>
    <p:sldId id="362" r:id="rId12"/>
    <p:sldId id="363" r:id="rId13"/>
    <p:sldId id="364" r:id="rId14"/>
    <p:sldId id="365" r:id="rId15"/>
    <p:sldId id="333" r:id="rId16"/>
    <p:sldId id="334" r:id="rId17"/>
    <p:sldId id="335" r:id="rId18"/>
    <p:sldId id="336" r:id="rId19"/>
    <p:sldId id="337" r:id="rId20"/>
    <p:sldId id="357" r:id="rId21"/>
    <p:sldId id="358" r:id="rId22"/>
    <p:sldId id="359" r:id="rId23"/>
    <p:sldId id="360" r:id="rId24"/>
    <p:sldId id="338" r:id="rId25"/>
    <p:sldId id="355" r:id="rId26"/>
    <p:sldId id="361" r:id="rId27"/>
    <p:sldId id="352" r:id="rId28"/>
    <p:sldId id="347" r:id="rId29"/>
    <p:sldId id="353" r:id="rId30"/>
    <p:sldId id="292" r:id="rId31"/>
  </p:sldIdLst>
  <p:sldSz cx="19202400" cy="10801350"/>
  <p:notesSz cx="6797675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5237"/>
    <a:srgbClr val="4C19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69" autoAdjust="0"/>
    <p:restoredTop sz="94660"/>
  </p:normalViewPr>
  <p:slideViewPr>
    <p:cSldViewPr>
      <p:cViewPr>
        <p:scale>
          <a:sx n="42" d="100"/>
          <a:sy n="42" d="100"/>
        </p:scale>
        <p:origin x="-120" y="-461"/>
      </p:cViewPr>
      <p:guideLst>
        <p:guide orient="horz" pos="288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509" cy="494874"/>
          </a:xfrm>
          <a:prstGeom prst="rect">
            <a:avLst/>
          </a:prstGeom>
        </p:spPr>
        <p:txBody>
          <a:bodyPr vert="horz" lIns="60488" tIns="30244" rIns="60488" bIns="30244" rtlCol="0"/>
          <a:lstStyle>
            <a:lvl1pPr algn="l">
              <a:defRPr sz="8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668" y="0"/>
            <a:ext cx="2945509" cy="494874"/>
          </a:xfrm>
          <a:prstGeom prst="rect">
            <a:avLst/>
          </a:prstGeom>
        </p:spPr>
        <p:txBody>
          <a:bodyPr vert="horz" lIns="60488" tIns="30244" rIns="60488" bIns="30244" rtlCol="0"/>
          <a:lstStyle>
            <a:lvl1pPr algn="r">
              <a:defRPr sz="800"/>
            </a:lvl1pPr>
          </a:lstStyle>
          <a:p>
            <a:fld id="{42C1ECB9-9F3C-40C7-BAA9-D7D678B0B2BB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379378"/>
            <a:ext cx="2945509" cy="494873"/>
          </a:xfrm>
          <a:prstGeom prst="rect">
            <a:avLst/>
          </a:prstGeom>
        </p:spPr>
        <p:txBody>
          <a:bodyPr vert="horz" lIns="60488" tIns="30244" rIns="60488" bIns="30244" rtlCol="0" anchor="b"/>
          <a:lstStyle>
            <a:lvl1pPr algn="l">
              <a:defRPr sz="8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668" y="9379378"/>
            <a:ext cx="2945509" cy="494873"/>
          </a:xfrm>
          <a:prstGeom prst="rect">
            <a:avLst/>
          </a:prstGeom>
        </p:spPr>
        <p:txBody>
          <a:bodyPr vert="horz" lIns="60488" tIns="30244" rIns="60488" bIns="30244" rtlCol="0" anchor="b"/>
          <a:lstStyle>
            <a:lvl1pPr algn="r">
              <a:defRPr sz="800"/>
            </a:lvl1pPr>
          </a:lstStyle>
          <a:p>
            <a:fld id="{1DED58BD-15AB-449B-96B9-8B1109D9B0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73365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509" cy="494874"/>
          </a:xfrm>
          <a:prstGeom prst="rect">
            <a:avLst/>
          </a:prstGeom>
        </p:spPr>
        <p:txBody>
          <a:bodyPr vert="horz" lIns="60488" tIns="30244" rIns="60488" bIns="30244" rtlCol="0"/>
          <a:lstStyle>
            <a:lvl1pPr algn="l">
              <a:defRPr sz="8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668" y="0"/>
            <a:ext cx="2945509" cy="494874"/>
          </a:xfrm>
          <a:prstGeom prst="rect">
            <a:avLst/>
          </a:prstGeom>
        </p:spPr>
        <p:txBody>
          <a:bodyPr vert="horz" lIns="60488" tIns="30244" rIns="60488" bIns="30244" rtlCol="0"/>
          <a:lstStyle>
            <a:lvl1pPr algn="r">
              <a:defRPr sz="800"/>
            </a:lvl1pPr>
          </a:lstStyle>
          <a:p>
            <a:fld id="{56E36859-A2AC-429C-B98D-FC07E1C9E62C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5075"/>
            <a:ext cx="5921375" cy="3332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60488" tIns="30244" rIns="60488" bIns="30244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618" y="4751366"/>
            <a:ext cx="5438440" cy="3889329"/>
          </a:xfrm>
          <a:prstGeom prst="rect">
            <a:avLst/>
          </a:prstGeom>
        </p:spPr>
        <p:txBody>
          <a:bodyPr vert="horz" lIns="60488" tIns="30244" rIns="60488" bIns="30244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79378"/>
            <a:ext cx="2945509" cy="494873"/>
          </a:xfrm>
          <a:prstGeom prst="rect">
            <a:avLst/>
          </a:prstGeom>
        </p:spPr>
        <p:txBody>
          <a:bodyPr vert="horz" lIns="60488" tIns="30244" rIns="60488" bIns="30244" rtlCol="0" anchor="b"/>
          <a:lstStyle>
            <a:lvl1pPr algn="l">
              <a:defRPr sz="8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668" y="9379378"/>
            <a:ext cx="2945509" cy="494873"/>
          </a:xfrm>
          <a:prstGeom prst="rect">
            <a:avLst/>
          </a:prstGeom>
        </p:spPr>
        <p:txBody>
          <a:bodyPr vert="horz" lIns="60488" tIns="30244" rIns="60488" bIns="30244" rtlCol="0" anchor="b"/>
          <a:lstStyle>
            <a:lvl1pPr algn="r">
              <a:defRPr sz="800"/>
            </a:lvl1pPr>
          </a:lstStyle>
          <a:p>
            <a:fld id="{8E087188-0171-4160-8F6D-E10C0DF833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24140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1128713" y="1169988"/>
            <a:ext cx="5608638" cy="31559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/>
          </a:p>
        </p:txBody>
      </p:sp>
    </p:spTree>
    <p:extLst>
      <p:ext uri="{BB962C8B-B14F-4D97-AF65-F5344CB8AC3E}">
        <p14:creationId xmlns:p14="http://schemas.microsoft.com/office/powerpoint/2010/main" val="36130943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1128713" y="1169988"/>
            <a:ext cx="5608638" cy="31559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/>
          </a:p>
        </p:txBody>
      </p:sp>
    </p:spTree>
    <p:extLst>
      <p:ext uri="{BB962C8B-B14F-4D97-AF65-F5344CB8AC3E}">
        <p14:creationId xmlns:p14="http://schemas.microsoft.com/office/powerpoint/2010/main" val="11630613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440180" y="3348419"/>
            <a:ext cx="16322040" cy="1515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880360" y="6048757"/>
            <a:ext cx="13441680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84E724-FD25-48ED-A5B1-4D2978216E4C}" type="datetime1">
              <a:rPr lang="en-US" smtClean="0"/>
              <a:t>3/31/2022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4CBD41-34E6-45AD-ABA6-D9A1FF4B5350}" type="datetime1">
              <a:rPr lang="en-US" smtClean="0"/>
              <a:t>3/31/2022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7003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753BF7-728A-4109-8B2A-9F5AA0296D7D}" type="datetime1">
              <a:rPr lang="en-US" smtClean="0"/>
              <a:t>3/31/2022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68210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434112" y="3467407"/>
            <a:ext cx="16334173" cy="1515800"/>
          </a:xfrm>
        </p:spPr>
        <p:txBody>
          <a:bodyPr lIns="0" tIns="0" rIns="0" bIns="0"/>
          <a:lstStyle>
            <a:lvl1pPr>
              <a:defRPr sz="9850" b="1" i="0">
                <a:solidFill>
                  <a:srgbClr val="4C1913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03484" y="2486757"/>
            <a:ext cx="17595429" cy="338554"/>
          </a:xfrm>
        </p:spPr>
        <p:txBody>
          <a:bodyPr lIns="0" tIns="0" rIns="0" bIns="0"/>
          <a:lstStyle>
            <a:lvl1pPr>
              <a:defRPr sz="2200" b="1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68F103-0DA4-4809-AAD1-758708D9299E}" type="datetime1">
              <a:rPr lang="en-US" smtClean="0"/>
              <a:t>3/31/2022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434112" y="3467407"/>
            <a:ext cx="16334173" cy="1515800"/>
          </a:xfrm>
        </p:spPr>
        <p:txBody>
          <a:bodyPr lIns="0" tIns="0" rIns="0" bIns="0"/>
          <a:lstStyle>
            <a:lvl1pPr>
              <a:defRPr sz="9850" b="1" i="0">
                <a:solidFill>
                  <a:srgbClr val="4C1913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60122" y="2484311"/>
            <a:ext cx="8353044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889239" y="2484311"/>
            <a:ext cx="8353044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21A3F5-3896-4F6C-AFB8-5C96A21152EA}" type="datetime1">
              <a:rPr lang="en-US" smtClean="0"/>
              <a:t>3/31/2022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" y="0"/>
            <a:ext cx="19200707" cy="10800080"/>
          </a:xfrm>
          <a:custGeom>
            <a:avLst/>
            <a:gdLst/>
            <a:ahLst/>
            <a:cxnLst/>
            <a:rect l="l" t="t" r="r" b="b"/>
            <a:pathLst>
              <a:path w="14400530" h="10800080">
                <a:moveTo>
                  <a:pt x="0" y="10800003"/>
                </a:moveTo>
                <a:lnTo>
                  <a:pt x="14399996" y="10800003"/>
                </a:lnTo>
                <a:lnTo>
                  <a:pt x="14399996" y="0"/>
                </a:lnTo>
                <a:lnTo>
                  <a:pt x="0" y="0"/>
                </a:lnTo>
                <a:lnTo>
                  <a:pt x="0" y="10800003"/>
                </a:lnTo>
                <a:close/>
              </a:path>
            </a:pathLst>
          </a:custGeom>
          <a:solidFill>
            <a:srgbClr val="512312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7" name="bk object 17"/>
          <p:cNvSpPr/>
          <p:nvPr/>
        </p:nvSpPr>
        <p:spPr>
          <a:xfrm>
            <a:off x="3" y="8894"/>
            <a:ext cx="6322060" cy="4572000"/>
          </a:xfrm>
          <a:custGeom>
            <a:avLst/>
            <a:gdLst/>
            <a:ahLst/>
            <a:cxnLst/>
            <a:rect l="l" t="t" r="r" b="b"/>
            <a:pathLst>
              <a:path w="4741545" h="4572000">
                <a:moveTo>
                  <a:pt x="4741265" y="0"/>
                </a:moveTo>
                <a:lnTo>
                  <a:pt x="2705328" y="0"/>
                </a:lnTo>
                <a:lnTo>
                  <a:pt x="2704878" y="50800"/>
                </a:lnTo>
                <a:lnTo>
                  <a:pt x="2703532" y="88900"/>
                </a:lnTo>
                <a:lnTo>
                  <a:pt x="2701299" y="139700"/>
                </a:lnTo>
                <a:lnTo>
                  <a:pt x="2698187" y="190500"/>
                </a:lnTo>
                <a:lnTo>
                  <a:pt x="2694204" y="241300"/>
                </a:lnTo>
                <a:lnTo>
                  <a:pt x="2689357" y="279400"/>
                </a:lnTo>
                <a:lnTo>
                  <a:pt x="2683654" y="330200"/>
                </a:lnTo>
                <a:lnTo>
                  <a:pt x="2677104" y="381000"/>
                </a:lnTo>
                <a:lnTo>
                  <a:pt x="2669715" y="419100"/>
                </a:lnTo>
                <a:lnTo>
                  <a:pt x="2661493" y="469900"/>
                </a:lnTo>
                <a:lnTo>
                  <a:pt x="2652449" y="520700"/>
                </a:lnTo>
                <a:lnTo>
                  <a:pt x="2642588" y="558800"/>
                </a:lnTo>
                <a:lnTo>
                  <a:pt x="2631920" y="609600"/>
                </a:lnTo>
                <a:lnTo>
                  <a:pt x="2620452" y="647700"/>
                </a:lnTo>
                <a:lnTo>
                  <a:pt x="2608192" y="698500"/>
                </a:lnTo>
                <a:lnTo>
                  <a:pt x="2595148" y="736600"/>
                </a:lnTo>
                <a:lnTo>
                  <a:pt x="2581329" y="787400"/>
                </a:lnTo>
                <a:lnTo>
                  <a:pt x="2566741" y="825500"/>
                </a:lnTo>
                <a:lnTo>
                  <a:pt x="2551394" y="876300"/>
                </a:lnTo>
                <a:lnTo>
                  <a:pt x="2535294" y="914400"/>
                </a:lnTo>
                <a:lnTo>
                  <a:pt x="2518451" y="952500"/>
                </a:lnTo>
                <a:lnTo>
                  <a:pt x="2500871" y="1003300"/>
                </a:lnTo>
                <a:lnTo>
                  <a:pt x="2482563" y="1041400"/>
                </a:lnTo>
                <a:lnTo>
                  <a:pt x="2463535" y="1079500"/>
                </a:lnTo>
                <a:lnTo>
                  <a:pt x="2443795" y="1117600"/>
                </a:lnTo>
                <a:lnTo>
                  <a:pt x="2423350" y="1168400"/>
                </a:lnTo>
                <a:lnTo>
                  <a:pt x="2402209" y="1206500"/>
                </a:lnTo>
                <a:lnTo>
                  <a:pt x="2380380" y="1244600"/>
                </a:lnTo>
                <a:lnTo>
                  <a:pt x="2357870" y="1282700"/>
                </a:lnTo>
                <a:lnTo>
                  <a:pt x="2334687" y="1320800"/>
                </a:lnTo>
                <a:lnTo>
                  <a:pt x="2310841" y="1358900"/>
                </a:lnTo>
                <a:lnTo>
                  <a:pt x="2286337" y="1397000"/>
                </a:lnTo>
                <a:lnTo>
                  <a:pt x="2261186" y="1435100"/>
                </a:lnTo>
                <a:lnTo>
                  <a:pt x="2235393" y="1473200"/>
                </a:lnTo>
                <a:lnTo>
                  <a:pt x="2208968" y="1511300"/>
                </a:lnTo>
                <a:lnTo>
                  <a:pt x="2181918" y="1549400"/>
                </a:lnTo>
                <a:lnTo>
                  <a:pt x="2154251" y="1574800"/>
                </a:lnTo>
                <a:lnTo>
                  <a:pt x="2125976" y="1612900"/>
                </a:lnTo>
                <a:lnTo>
                  <a:pt x="2097099" y="1651000"/>
                </a:lnTo>
                <a:lnTo>
                  <a:pt x="2067630" y="1676400"/>
                </a:lnTo>
                <a:lnTo>
                  <a:pt x="2037576" y="1714500"/>
                </a:lnTo>
                <a:lnTo>
                  <a:pt x="2006945" y="1752600"/>
                </a:lnTo>
                <a:lnTo>
                  <a:pt x="1975744" y="1778000"/>
                </a:lnTo>
                <a:lnTo>
                  <a:pt x="1943983" y="1816100"/>
                </a:lnTo>
                <a:lnTo>
                  <a:pt x="1911669" y="1841500"/>
                </a:lnTo>
                <a:lnTo>
                  <a:pt x="1878809" y="1879600"/>
                </a:lnTo>
                <a:lnTo>
                  <a:pt x="1845412" y="1905000"/>
                </a:lnTo>
                <a:lnTo>
                  <a:pt x="1811486" y="1930400"/>
                </a:lnTo>
                <a:lnTo>
                  <a:pt x="1777039" y="1968500"/>
                </a:lnTo>
                <a:lnTo>
                  <a:pt x="1742079" y="1993900"/>
                </a:lnTo>
                <a:lnTo>
                  <a:pt x="1706613" y="2019300"/>
                </a:lnTo>
                <a:lnTo>
                  <a:pt x="1634196" y="2070100"/>
                </a:lnTo>
                <a:lnTo>
                  <a:pt x="1559854" y="2120900"/>
                </a:lnTo>
                <a:lnTo>
                  <a:pt x="1483650" y="2171700"/>
                </a:lnTo>
                <a:lnTo>
                  <a:pt x="1405647" y="2222500"/>
                </a:lnTo>
                <a:lnTo>
                  <a:pt x="1365990" y="2235200"/>
                </a:lnTo>
                <a:lnTo>
                  <a:pt x="1285409" y="2286000"/>
                </a:lnTo>
                <a:lnTo>
                  <a:pt x="1244499" y="2298700"/>
                </a:lnTo>
                <a:lnTo>
                  <a:pt x="1203187" y="2324100"/>
                </a:lnTo>
                <a:lnTo>
                  <a:pt x="1119390" y="2349500"/>
                </a:lnTo>
                <a:lnTo>
                  <a:pt x="1076920" y="2374900"/>
                </a:lnTo>
                <a:lnTo>
                  <a:pt x="947322" y="2413000"/>
                </a:lnTo>
                <a:lnTo>
                  <a:pt x="903420" y="2438400"/>
                </a:lnTo>
                <a:lnTo>
                  <a:pt x="814608" y="2463800"/>
                </a:lnTo>
                <a:lnTo>
                  <a:pt x="769715" y="2463800"/>
                </a:lnTo>
                <a:lnTo>
                  <a:pt x="633181" y="2501900"/>
                </a:lnTo>
                <a:lnTo>
                  <a:pt x="587077" y="2501900"/>
                </a:lnTo>
                <a:lnTo>
                  <a:pt x="540692" y="2514600"/>
                </a:lnTo>
                <a:lnTo>
                  <a:pt x="494031" y="2514600"/>
                </a:lnTo>
                <a:lnTo>
                  <a:pt x="447104" y="2527300"/>
                </a:lnTo>
                <a:lnTo>
                  <a:pt x="399919" y="2527300"/>
                </a:lnTo>
                <a:lnTo>
                  <a:pt x="352482" y="2540000"/>
                </a:lnTo>
                <a:lnTo>
                  <a:pt x="0" y="2540000"/>
                </a:lnTo>
                <a:lnTo>
                  <a:pt x="0" y="4572000"/>
                </a:lnTo>
                <a:lnTo>
                  <a:pt x="495793" y="4572000"/>
                </a:lnTo>
                <a:lnTo>
                  <a:pt x="543193" y="4559300"/>
                </a:lnTo>
                <a:lnTo>
                  <a:pt x="637582" y="4559300"/>
                </a:lnTo>
                <a:lnTo>
                  <a:pt x="684566" y="4546600"/>
                </a:lnTo>
                <a:lnTo>
                  <a:pt x="731407" y="4546600"/>
                </a:lnTo>
                <a:lnTo>
                  <a:pt x="778102" y="4533900"/>
                </a:lnTo>
                <a:lnTo>
                  <a:pt x="824649" y="4533900"/>
                </a:lnTo>
                <a:lnTo>
                  <a:pt x="871045" y="4521200"/>
                </a:lnTo>
                <a:lnTo>
                  <a:pt x="917288" y="4521200"/>
                </a:lnTo>
                <a:lnTo>
                  <a:pt x="1009304" y="4495800"/>
                </a:lnTo>
                <a:lnTo>
                  <a:pt x="1055073" y="4495800"/>
                </a:lnTo>
                <a:lnTo>
                  <a:pt x="1236495" y="4445000"/>
                </a:lnTo>
                <a:lnTo>
                  <a:pt x="1281424" y="4445000"/>
                </a:lnTo>
                <a:lnTo>
                  <a:pt x="1590894" y="4356100"/>
                </a:lnTo>
                <a:lnTo>
                  <a:pt x="1634355" y="4330700"/>
                </a:lnTo>
                <a:lnTo>
                  <a:pt x="1806228" y="4279900"/>
                </a:lnTo>
                <a:lnTo>
                  <a:pt x="1848691" y="4254500"/>
                </a:lnTo>
                <a:lnTo>
                  <a:pt x="1932995" y="4229100"/>
                </a:lnTo>
                <a:lnTo>
                  <a:pt x="1974831" y="4203700"/>
                </a:lnTo>
                <a:lnTo>
                  <a:pt x="2016453" y="4191000"/>
                </a:lnTo>
                <a:lnTo>
                  <a:pt x="2057858" y="4165600"/>
                </a:lnTo>
                <a:lnTo>
                  <a:pt x="2099045" y="4152900"/>
                </a:lnTo>
                <a:lnTo>
                  <a:pt x="2140009" y="4127500"/>
                </a:lnTo>
                <a:lnTo>
                  <a:pt x="2180750" y="4114800"/>
                </a:lnTo>
                <a:lnTo>
                  <a:pt x="2261551" y="4064000"/>
                </a:lnTo>
                <a:lnTo>
                  <a:pt x="2301606" y="4051300"/>
                </a:lnTo>
                <a:lnTo>
                  <a:pt x="2381013" y="4000500"/>
                </a:lnTo>
                <a:lnTo>
                  <a:pt x="2420360" y="3987800"/>
                </a:lnTo>
                <a:lnTo>
                  <a:pt x="2575313" y="3886200"/>
                </a:lnTo>
                <a:lnTo>
                  <a:pt x="2613431" y="3860800"/>
                </a:lnTo>
                <a:lnTo>
                  <a:pt x="2651296" y="3848100"/>
                </a:lnTo>
                <a:lnTo>
                  <a:pt x="2800176" y="3746500"/>
                </a:lnTo>
                <a:lnTo>
                  <a:pt x="2836739" y="3721100"/>
                </a:lnTo>
                <a:lnTo>
                  <a:pt x="2873034" y="3683000"/>
                </a:lnTo>
                <a:lnTo>
                  <a:pt x="2980289" y="3606800"/>
                </a:lnTo>
                <a:lnTo>
                  <a:pt x="3050410" y="3556000"/>
                </a:lnTo>
                <a:lnTo>
                  <a:pt x="3085047" y="3517900"/>
                </a:lnTo>
                <a:lnTo>
                  <a:pt x="3187242" y="3441700"/>
                </a:lnTo>
                <a:lnTo>
                  <a:pt x="3220726" y="3403600"/>
                </a:lnTo>
                <a:lnTo>
                  <a:pt x="3253916" y="3378200"/>
                </a:lnTo>
                <a:lnTo>
                  <a:pt x="3286809" y="3340100"/>
                </a:lnTo>
                <a:lnTo>
                  <a:pt x="3351693" y="3289300"/>
                </a:lnTo>
                <a:lnTo>
                  <a:pt x="3383681" y="3251200"/>
                </a:lnTo>
                <a:lnTo>
                  <a:pt x="3415361" y="3225800"/>
                </a:lnTo>
                <a:lnTo>
                  <a:pt x="3446732" y="3187700"/>
                </a:lnTo>
                <a:lnTo>
                  <a:pt x="3477792" y="3162300"/>
                </a:lnTo>
                <a:lnTo>
                  <a:pt x="3508538" y="3124200"/>
                </a:lnTo>
                <a:lnTo>
                  <a:pt x="3538967" y="3086100"/>
                </a:lnTo>
                <a:lnTo>
                  <a:pt x="3569078" y="3060700"/>
                </a:lnTo>
                <a:lnTo>
                  <a:pt x="3598867" y="3022600"/>
                </a:lnTo>
                <a:lnTo>
                  <a:pt x="3628332" y="2984500"/>
                </a:lnTo>
                <a:lnTo>
                  <a:pt x="3657471" y="2959100"/>
                </a:lnTo>
                <a:lnTo>
                  <a:pt x="3686282" y="2921000"/>
                </a:lnTo>
                <a:lnTo>
                  <a:pt x="3714761" y="2882900"/>
                </a:lnTo>
                <a:lnTo>
                  <a:pt x="3742907" y="2857500"/>
                </a:lnTo>
                <a:lnTo>
                  <a:pt x="3770717" y="2819400"/>
                </a:lnTo>
                <a:lnTo>
                  <a:pt x="3798189" y="2781300"/>
                </a:lnTo>
                <a:lnTo>
                  <a:pt x="3825319" y="2743200"/>
                </a:lnTo>
                <a:lnTo>
                  <a:pt x="3852107" y="2705100"/>
                </a:lnTo>
                <a:lnTo>
                  <a:pt x="3878549" y="2679700"/>
                </a:lnTo>
                <a:lnTo>
                  <a:pt x="3904643" y="2641600"/>
                </a:lnTo>
                <a:lnTo>
                  <a:pt x="3930386" y="2603500"/>
                </a:lnTo>
                <a:lnTo>
                  <a:pt x="3955776" y="2565400"/>
                </a:lnTo>
                <a:lnTo>
                  <a:pt x="3980811" y="2527300"/>
                </a:lnTo>
                <a:lnTo>
                  <a:pt x="4005487" y="2489200"/>
                </a:lnTo>
                <a:lnTo>
                  <a:pt x="4029804" y="2451100"/>
                </a:lnTo>
                <a:lnTo>
                  <a:pt x="4053758" y="2413000"/>
                </a:lnTo>
                <a:lnTo>
                  <a:pt x="4077346" y="2374900"/>
                </a:lnTo>
                <a:lnTo>
                  <a:pt x="4100567" y="2336800"/>
                </a:lnTo>
                <a:lnTo>
                  <a:pt x="4123418" y="2298700"/>
                </a:lnTo>
                <a:lnTo>
                  <a:pt x="4145896" y="2260600"/>
                </a:lnTo>
                <a:lnTo>
                  <a:pt x="4168000" y="2222500"/>
                </a:lnTo>
                <a:lnTo>
                  <a:pt x="4189726" y="2184400"/>
                </a:lnTo>
                <a:lnTo>
                  <a:pt x="4211072" y="2133600"/>
                </a:lnTo>
                <a:lnTo>
                  <a:pt x="4232036" y="2095500"/>
                </a:lnTo>
                <a:lnTo>
                  <a:pt x="4252615" y="2057400"/>
                </a:lnTo>
                <a:lnTo>
                  <a:pt x="4272808" y="2019300"/>
                </a:lnTo>
                <a:lnTo>
                  <a:pt x="4292610" y="1981200"/>
                </a:lnTo>
                <a:lnTo>
                  <a:pt x="4312021" y="1930400"/>
                </a:lnTo>
                <a:lnTo>
                  <a:pt x="4331037" y="1892300"/>
                </a:lnTo>
                <a:lnTo>
                  <a:pt x="4349656" y="1854200"/>
                </a:lnTo>
                <a:lnTo>
                  <a:pt x="4367876" y="1816100"/>
                </a:lnTo>
                <a:lnTo>
                  <a:pt x="4385695" y="1765300"/>
                </a:lnTo>
                <a:lnTo>
                  <a:pt x="4403109" y="1727200"/>
                </a:lnTo>
                <a:lnTo>
                  <a:pt x="4420116" y="1689100"/>
                </a:lnTo>
                <a:lnTo>
                  <a:pt x="4436715" y="1638300"/>
                </a:lnTo>
                <a:lnTo>
                  <a:pt x="4452901" y="1600200"/>
                </a:lnTo>
                <a:lnTo>
                  <a:pt x="4468674" y="1562100"/>
                </a:lnTo>
                <a:lnTo>
                  <a:pt x="4484031" y="1511300"/>
                </a:lnTo>
                <a:lnTo>
                  <a:pt x="4498969" y="1473200"/>
                </a:lnTo>
                <a:lnTo>
                  <a:pt x="4513485" y="1422400"/>
                </a:lnTo>
                <a:lnTo>
                  <a:pt x="4527578" y="1384300"/>
                </a:lnTo>
                <a:lnTo>
                  <a:pt x="4541245" y="1346200"/>
                </a:lnTo>
                <a:lnTo>
                  <a:pt x="4554483" y="1295400"/>
                </a:lnTo>
                <a:lnTo>
                  <a:pt x="4567290" y="1257300"/>
                </a:lnTo>
                <a:lnTo>
                  <a:pt x="4579664" y="1206500"/>
                </a:lnTo>
                <a:lnTo>
                  <a:pt x="4591602" y="1168400"/>
                </a:lnTo>
                <a:lnTo>
                  <a:pt x="4603102" y="1117600"/>
                </a:lnTo>
                <a:lnTo>
                  <a:pt x="4614161" y="1079500"/>
                </a:lnTo>
                <a:lnTo>
                  <a:pt x="4624776" y="1028700"/>
                </a:lnTo>
                <a:lnTo>
                  <a:pt x="4634946" y="977900"/>
                </a:lnTo>
                <a:lnTo>
                  <a:pt x="4644668" y="939800"/>
                </a:lnTo>
                <a:lnTo>
                  <a:pt x="4653940" y="889000"/>
                </a:lnTo>
                <a:lnTo>
                  <a:pt x="4662759" y="850900"/>
                </a:lnTo>
                <a:lnTo>
                  <a:pt x="4671122" y="800100"/>
                </a:lnTo>
                <a:lnTo>
                  <a:pt x="4679027" y="749300"/>
                </a:lnTo>
                <a:lnTo>
                  <a:pt x="4686473" y="711200"/>
                </a:lnTo>
                <a:lnTo>
                  <a:pt x="4693455" y="660400"/>
                </a:lnTo>
                <a:lnTo>
                  <a:pt x="4699972" y="609600"/>
                </a:lnTo>
                <a:lnTo>
                  <a:pt x="4706022" y="571500"/>
                </a:lnTo>
                <a:lnTo>
                  <a:pt x="4711602" y="520700"/>
                </a:lnTo>
                <a:lnTo>
                  <a:pt x="4716710" y="469900"/>
                </a:lnTo>
                <a:lnTo>
                  <a:pt x="4721342" y="431800"/>
                </a:lnTo>
                <a:lnTo>
                  <a:pt x="4725498" y="381000"/>
                </a:lnTo>
                <a:lnTo>
                  <a:pt x="4729173" y="330200"/>
                </a:lnTo>
                <a:lnTo>
                  <a:pt x="4732367" y="279400"/>
                </a:lnTo>
                <a:lnTo>
                  <a:pt x="4735075" y="241300"/>
                </a:lnTo>
                <a:lnTo>
                  <a:pt x="4737297" y="190500"/>
                </a:lnTo>
                <a:lnTo>
                  <a:pt x="4739030" y="139700"/>
                </a:lnTo>
                <a:lnTo>
                  <a:pt x="4740270" y="88900"/>
                </a:lnTo>
                <a:lnTo>
                  <a:pt x="4741016" y="50800"/>
                </a:lnTo>
                <a:lnTo>
                  <a:pt x="4741265" y="0"/>
                </a:lnTo>
                <a:close/>
              </a:path>
            </a:pathLst>
          </a:custGeom>
          <a:solidFill>
            <a:srgbClr val="673924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434112" y="3467407"/>
            <a:ext cx="16334173" cy="1515800"/>
          </a:xfrm>
        </p:spPr>
        <p:txBody>
          <a:bodyPr lIns="0" tIns="0" rIns="0" bIns="0"/>
          <a:lstStyle>
            <a:lvl1pPr>
              <a:defRPr sz="9850" b="1" i="0">
                <a:solidFill>
                  <a:srgbClr val="4C1913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3DD0AF-738A-42EA-8473-BF005A851EFB}" type="datetime1">
              <a:rPr lang="en-US" smtClean="0"/>
              <a:t>3/31/2022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9144005" y="0"/>
            <a:ext cx="10055995" cy="688481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7" name="bk object 17"/>
          <p:cNvSpPr/>
          <p:nvPr/>
        </p:nvSpPr>
        <p:spPr>
          <a:xfrm>
            <a:off x="15154143" y="8041604"/>
            <a:ext cx="4046220" cy="2758440"/>
          </a:xfrm>
          <a:custGeom>
            <a:avLst/>
            <a:gdLst/>
            <a:ahLst/>
            <a:cxnLst/>
            <a:rect l="l" t="t" r="r" b="b"/>
            <a:pathLst>
              <a:path w="3034665" h="2758440">
                <a:moveTo>
                  <a:pt x="2452433" y="0"/>
                </a:moveTo>
                <a:lnTo>
                  <a:pt x="2404171" y="465"/>
                </a:lnTo>
                <a:lnTo>
                  <a:pt x="2356135" y="1855"/>
                </a:lnTo>
                <a:lnTo>
                  <a:pt x="2308335" y="4163"/>
                </a:lnTo>
                <a:lnTo>
                  <a:pt x="2260778" y="7378"/>
                </a:lnTo>
                <a:lnTo>
                  <a:pt x="2213474" y="11493"/>
                </a:lnTo>
                <a:lnTo>
                  <a:pt x="2166430" y="16499"/>
                </a:lnTo>
                <a:lnTo>
                  <a:pt x="2119655" y="22387"/>
                </a:lnTo>
                <a:lnTo>
                  <a:pt x="2073158" y="29150"/>
                </a:lnTo>
                <a:lnTo>
                  <a:pt x="2026947" y="36778"/>
                </a:lnTo>
                <a:lnTo>
                  <a:pt x="1981030" y="45263"/>
                </a:lnTo>
                <a:lnTo>
                  <a:pt x="1935418" y="54596"/>
                </a:lnTo>
                <a:lnTo>
                  <a:pt x="1890116" y="64770"/>
                </a:lnTo>
                <a:lnTo>
                  <a:pt x="1845135" y="75775"/>
                </a:lnTo>
                <a:lnTo>
                  <a:pt x="1800483" y="87603"/>
                </a:lnTo>
                <a:lnTo>
                  <a:pt x="1756168" y="100245"/>
                </a:lnTo>
                <a:lnTo>
                  <a:pt x="1712199" y="113693"/>
                </a:lnTo>
                <a:lnTo>
                  <a:pt x="1668585" y="127939"/>
                </a:lnTo>
                <a:lnTo>
                  <a:pt x="1625333" y="142973"/>
                </a:lnTo>
                <a:lnTo>
                  <a:pt x="1582453" y="158788"/>
                </a:lnTo>
                <a:lnTo>
                  <a:pt x="1539952" y="175374"/>
                </a:lnTo>
                <a:lnTo>
                  <a:pt x="1497840" y="192724"/>
                </a:lnTo>
                <a:lnTo>
                  <a:pt x="1456125" y="210828"/>
                </a:lnTo>
                <a:lnTo>
                  <a:pt x="1414816" y="229679"/>
                </a:lnTo>
                <a:lnTo>
                  <a:pt x="1373920" y="249268"/>
                </a:lnTo>
                <a:lnTo>
                  <a:pt x="1333447" y="269585"/>
                </a:lnTo>
                <a:lnTo>
                  <a:pt x="1293405" y="290624"/>
                </a:lnTo>
                <a:lnTo>
                  <a:pt x="1253803" y="312374"/>
                </a:lnTo>
                <a:lnTo>
                  <a:pt x="1214648" y="334828"/>
                </a:lnTo>
                <a:lnTo>
                  <a:pt x="1175950" y="357978"/>
                </a:lnTo>
                <a:lnTo>
                  <a:pt x="1137718" y="381814"/>
                </a:lnTo>
                <a:lnTo>
                  <a:pt x="1099959" y="406328"/>
                </a:lnTo>
                <a:lnTo>
                  <a:pt x="1062682" y="431511"/>
                </a:lnTo>
                <a:lnTo>
                  <a:pt x="1025895" y="457356"/>
                </a:lnTo>
                <a:lnTo>
                  <a:pt x="989608" y="483853"/>
                </a:lnTo>
                <a:lnTo>
                  <a:pt x="953829" y="510995"/>
                </a:lnTo>
                <a:lnTo>
                  <a:pt x="918566" y="538771"/>
                </a:lnTo>
                <a:lnTo>
                  <a:pt x="883828" y="567175"/>
                </a:lnTo>
                <a:lnTo>
                  <a:pt x="849623" y="596197"/>
                </a:lnTo>
                <a:lnTo>
                  <a:pt x="815959" y="625829"/>
                </a:lnTo>
                <a:lnTo>
                  <a:pt x="782846" y="656063"/>
                </a:lnTo>
                <a:lnTo>
                  <a:pt x="750292" y="686890"/>
                </a:lnTo>
                <a:lnTo>
                  <a:pt x="718305" y="718300"/>
                </a:lnTo>
                <a:lnTo>
                  <a:pt x="686894" y="750287"/>
                </a:lnTo>
                <a:lnTo>
                  <a:pt x="656068" y="782841"/>
                </a:lnTo>
                <a:lnTo>
                  <a:pt x="625834" y="815954"/>
                </a:lnTo>
                <a:lnTo>
                  <a:pt x="596202" y="849617"/>
                </a:lnTo>
                <a:lnTo>
                  <a:pt x="567179" y="883822"/>
                </a:lnTo>
                <a:lnTo>
                  <a:pt x="538775" y="918561"/>
                </a:lnTo>
                <a:lnTo>
                  <a:pt x="510998" y="953824"/>
                </a:lnTo>
                <a:lnTo>
                  <a:pt x="483857" y="989603"/>
                </a:lnTo>
                <a:lnTo>
                  <a:pt x="457360" y="1025890"/>
                </a:lnTo>
                <a:lnTo>
                  <a:pt x="431515" y="1062676"/>
                </a:lnTo>
                <a:lnTo>
                  <a:pt x="406331" y="1099953"/>
                </a:lnTo>
                <a:lnTo>
                  <a:pt x="381817" y="1137712"/>
                </a:lnTo>
                <a:lnTo>
                  <a:pt x="357981" y="1175945"/>
                </a:lnTo>
                <a:lnTo>
                  <a:pt x="334831" y="1214643"/>
                </a:lnTo>
                <a:lnTo>
                  <a:pt x="312377" y="1253797"/>
                </a:lnTo>
                <a:lnTo>
                  <a:pt x="290626" y="1293399"/>
                </a:lnTo>
                <a:lnTo>
                  <a:pt x="269588" y="1333441"/>
                </a:lnTo>
                <a:lnTo>
                  <a:pt x="249270" y="1373915"/>
                </a:lnTo>
                <a:lnTo>
                  <a:pt x="229681" y="1414810"/>
                </a:lnTo>
                <a:lnTo>
                  <a:pt x="210830" y="1456120"/>
                </a:lnTo>
                <a:lnTo>
                  <a:pt x="192726" y="1497835"/>
                </a:lnTo>
                <a:lnTo>
                  <a:pt x="175376" y="1539947"/>
                </a:lnTo>
                <a:lnTo>
                  <a:pt x="158789" y="1582448"/>
                </a:lnTo>
                <a:lnTo>
                  <a:pt x="142974" y="1625328"/>
                </a:lnTo>
                <a:lnTo>
                  <a:pt x="127940" y="1668580"/>
                </a:lnTo>
                <a:lnTo>
                  <a:pt x="113694" y="1712195"/>
                </a:lnTo>
                <a:lnTo>
                  <a:pt x="100246" y="1756164"/>
                </a:lnTo>
                <a:lnTo>
                  <a:pt x="87604" y="1800479"/>
                </a:lnTo>
                <a:lnTo>
                  <a:pt x="75776" y="1845131"/>
                </a:lnTo>
                <a:lnTo>
                  <a:pt x="64771" y="1890112"/>
                </a:lnTo>
                <a:lnTo>
                  <a:pt x="54597" y="1935414"/>
                </a:lnTo>
                <a:lnTo>
                  <a:pt x="45263" y="1981027"/>
                </a:lnTo>
                <a:lnTo>
                  <a:pt x="36778" y="2026943"/>
                </a:lnTo>
                <a:lnTo>
                  <a:pt x="29150" y="2073155"/>
                </a:lnTo>
                <a:lnTo>
                  <a:pt x="22388" y="2119652"/>
                </a:lnTo>
                <a:lnTo>
                  <a:pt x="16499" y="2166427"/>
                </a:lnTo>
                <a:lnTo>
                  <a:pt x="11493" y="2213472"/>
                </a:lnTo>
                <a:lnTo>
                  <a:pt x="7378" y="2260777"/>
                </a:lnTo>
                <a:lnTo>
                  <a:pt x="4163" y="2308334"/>
                </a:lnTo>
                <a:lnTo>
                  <a:pt x="1855" y="2356135"/>
                </a:lnTo>
                <a:lnTo>
                  <a:pt x="461" y="2404601"/>
                </a:lnTo>
                <a:lnTo>
                  <a:pt x="0" y="2452433"/>
                </a:lnTo>
                <a:lnTo>
                  <a:pt x="465" y="2500696"/>
                </a:lnTo>
                <a:lnTo>
                  <a:pt x="1855" y="2548732"/>
                </a:lnTo>
                <a:lnTo>
                  <a:pt x="4163" y="2596533"/>
                </a:lnTo>
                <a:lnTo>
                  <a:pt x="7378" y="2644091"/>
                </a:lnTo>
                <a:lnTo>
                  <a:pt x="11493" y="2691396"/>
                </a:lnTo>
                <a:lnTo>
                  <a:pt x="16499" y="2738441"/>
                </a:lnTo>
                <a:lnTo>
                  <a:pt x="19011" y="2758399"/>
                </a:lnTo>
                <a:lnTo>
                  <a:pt x="3034389" y="69574"/>
                </a:lnTo>
                <a:lnTo>
                  <a:pt x="2969452" y="54596"/>
                </a:lnTo>
                <a:lnTo>
                  <a:pt x="2923839" y="45263"/>
                </a:lnTo>
                <a:lnTo>
                  <a:pt x="2877923" y="36778"/>
                </a:lnTo>
                <a:lnTo>
                  <a:pt x="2831711" y="29150"/>
                </a:lnTo>
                <a:lnTo>
                  <a:pt x="2785214" y="22387"/>
                </a:lnTo>
                <a:lnTo>
                  <a:pt x="2738439" y="16499"/>
                </a:lnTo>
                <a:lnTo>
                  <a:pt x="2691394" y="11493"/>
                </a:lnTo>
                <a:lnTo>
                  <a:pt x="2644089" y="7378"/>
                </a:lnTo>
                <a:lnTo>
                  <a:pt x="2596532" y="4163"/>
                </a:lnTo>
                <a:lnTo>
                  <a:pt x="2548731" y="1855"/>
                </a:lnTo>
                <a:lnTo>
                  <a:pt x="2500695" y="465"/>
                </a:lnTo>
                <a:lnTo>
                  <a:pt x="2452433" y="0"/>
                </a:lnTo>
                <a:close/>
              </a:path>
              <a:path w="3034665" h="2758440">
                <a:moveTo>
                  <a:pt x="2452433" y="1089964"/>
                </a:moveTo>
                <a:lnTo>
                  <a:pt x="2404601" y="1090788"/>
                </a:lnTo>
                <a:lnTo>
                  <a:pt x="2357182" y="1093242"/>
                </a:lnTo>
                <a:lnTo>
                  <a:pt x="2310205" y="1097299"/>
                </a:lnTo>
                <a:lnTo>
                  <a:pt x="2263696" y="1102931"/>
                </a:lnTo>
                <a:lnTo>
                  <a:pt x="2217682" y="1110112"/>
                </a:lnTo>
                <a:lnTo>
                  <a:pt x="2172190" y="1118815"/>
                </a:lnTo>
                <a:lnTo>
                  <a:pt x="2127247" y="1129012"/>
                </a:lnTo>
                <a:lnTo>
                  <a:pt x="2082880" y="1140678"/>
                </a:lnTo>
                <a:lnTo>
                  <a:pt x="2039116" y="1153784"/>
                </a:lnTo>
                <a:lnTo>
                  <a:pt x="1995983" y="1168303"/>
                </a:lnTo>
                <a:lnTo>
                  <a:pt x="1953507" y="1184210"/>
                </a:lnTo>
                <a:lnTo>
                  <a:pt x="1911714" y="1201476"/>
                </a:lnTo>
                <a:lnTo>
                  <a:pt x="1870634" y="1220074"/>
                </a:lnTo>
                <a:lnTo>
                  <a:pt x="1830291" y="1239979"/>
                </a:lnTo>
                <a:lnTo>
                  <a:pt x="1790713" y="1261161"/>
                </a:lnTo>
                <a:lnTo>
                  <a:pt x="1751928" y="1283596"/>
                </a:lnTo>
                <a:lnTo>
                  <a:pt x="1713963" y="1307255"/>
                </a:lnTo>
                <a:lnTo>
                  <a:pt x="1676843" y="1332111"/>
                </a:lnTo>
                <a:lnTo>
                  <a:pt x="1640597" y="1358138"/>
                </a:lnTo>
                <a:lnTo>
                  <a:pt x="1605251" y="1385309"/>
                </a:lnTo>
                <a:lnTo>
                  <a:pt x="1570832" y="1413596"/>
                </a:lnTo>
                <a:lnTo>
                  <a:pt x="1537368" y="1442972"/>
                </a:lnTo>
                <a:lnTo>
                  <a:pt x="1504885" y="1473411"/>
                </a:lnTo>
                <a:lnTo>
                  <a:pt x="1473411" y="1504885"/>
                </a:lnTo>
                <a:lnTo>
                  <a:pt x="1442972" y="1537368"/>
                </a:lnTo>
                <a:lnTo>
                  <a:pt x="1413596" y="1570832"/>
                </a:lnTo>
                <a:lnTo>
                  <a:pt x="1385309" y="1605251"/>
                </a:lnTo>
                <a:lnTo>
                  <a:pt x="1358138" y="1640597"/>
                </a:lnTo>
                <a:lnTo>
                  <a:pt x="1332111" y="1676843"/>
                </a:lnTo>
                <a:lnTo>
                  <a:pt x="1307255" y="1713963"/>
                </a:lnTo>
                <a:lnTo>
                  <a:pt x="1283596" y="1751928"/>
                </a:lnTo>
                <a:lnTo>
                  <a:pt x="1261161" y="1790713"/>
                </a:lnTo>
                <a:lnTo>
                  <a:pt x="1239979" y="1830291"/>
                </a:lnTo>
                <a:lnTo>
                  <a:pt x="1220074" y="1870634"/>
                </a:lnTo>
                <a:lnTo>
                  <a:pt x="1201476" y="1911714"/>
                </a:lnTo>
                <a:lnTo>
                  <a:pt x="1184210" y="1953507"/>
                </a:lnTo>
                <a:lnTo>
                  <a:pt x="1168303" y="1995983"/>
                </a:lnTo>
                <a:lnTo>
                  <a:pt x="1153784" y="2039116"/>
                </a:lnTo>
                <a:lnTo>
                  <a:pt x="1140678" y="2082880"/>
                </a:lnTo>
                <a:lnTo>
                  <a:pt x="1129012" y="2127247"/>
                </a:lnTo>
                <a:lnTo>
                  <a:pt x="1118815" y="2172190"/>
                </a:lnTo>
                <a:lnTo>
                  <a:pt x="1110112" y="2217682"/>
                </a:lnTo>
                <a:lnTo>
                  <a:pt x="1102931" y="2263696"/>
                </a:lnTo>
                <a:lnTo>
                  <a:pt x="1097299" y="2310205"/>
                </a:lnTo>
                <a:lnTo>
                  <a:pt x="1093242" y="2357182"/>
                </a:lnTo>
                <a:lnTo>
                  <a:pt x="1090788" y="2404601"/>
                </a:lnTo>
                <a:lnTo>
                  <a:pt x="1089964" y="2452433"/>
                </a:lnTo>
                <a:lnTo>
                  <a:pt x="1090788" y="2500265"/>
                </a:lnTo>
                <a:lnTo>
                  <a:pt x="1093242" y="2547684"/>
                </a:lnTo>
                <a:lnTo>
                  <a:pt x="1097299" y="2594661"/>
                </a:lnTo>
                <a:lnTo>
                  <a:pt x="1102931" y="2641170"/>
                </a:lnTo>
                <a:lnTo>
                  <a:pt x="1110112" y="2687184"/>
                </a:lnTo>
                <a:lnTo>
                  <a:pt x="1118815" y="2732676"/>
                </a:lnTo>
                <a:lnTo>
                  <a:pt x="1124651" y="2758399"/>
                </a:lnTo>
                <a:lnTo>
                  <a:pt x="3034389" y="2758399"/>
                </a:lnTo>
                <a:lnTo>
                  <a:pt x="3034389" y="1220152"/>
                </a:lnTo>
                <a:lnTo>
                  <a:pt x="2993152" y="1201476"/>
                </a:lnTo>
                <a:lnTo>
                  <a:pt x="2951359" y="1184210"/>
                </a:lnTo>
                <a:lnTo>
                  <a:pt x="2908883" y="1168303"/>
                </a:lnTo>
                <a:lnTo>
                  <a:pt x="2865750" y="1153784"/>
                </a:lnTo>
                <a:lnTo>
                  <a:pt x="2821986" y="1140678"/>
                </a:lnTo>
                <a:lnTo>
                  <a:pt x="2777619" y="1129012"/>
                </a:lnTo>
                <a:lnTo>
                  <a:pt x="2732676" y="1118815"/>
                </a:lnTo>
                <a:lnTo>
                  <a:pt x="2687184" y="1110112"/>
                </a:lnTo>
                <a:lnTo>
                  <a:pt x="2641170" y="1102931"/>
                </a:lnTo>
                <a:lnTo>
                  <a:pt x="2594661" y="1097299"/>
                </a:lnTo>
                <a:lnTo>
                  <a:pt x="2547684" y="1093242"/>
                </a:lnTo>
                <a:lnTo>
                  <a:pt x="2500265" y="1090788"/>
                </a:lnTo>
                <a:lnTo>
                  <a:pt x="2452433" y="1089964"/>
                </a:lnTo>
                <a:close/>
              </a:path>
            </a:pathLst>
          </a:custGeom>
          <a:solidFill>
            <a:srgbClr val="EF5237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0895E0-8B15-418C-8D97-E2A827F4FE50}" type="datetime1">
              <a:rPr lang="en-US" smtClean="0"/>
              <a:t>3/31/2022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40180" y="3355420"/>
            <a:ext cx="16322040" cy="15158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80360" y="6120765"/>
            <a:ext cx="13441680" cy="33855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0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401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602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880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00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204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405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7605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960120" y="10045261"/>
            <a:ext cx="4416552" cy="276999"/>
          </a:xfrm>
        </p:spPr>
        <p:txBody>
          <a:bodyPr/>
          <a:lstStyle/>
          <a:p>
            <a:fld id="{A0B36986-6EA8-4B57-B580-2409AF991B09}" type="datetime1">
              <a:rPr lang="en-US" smtClean="0"/>
              <a:t>3/31/2022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528816" y="10045261"/>
            <a:ext cx="6144768" cy="276999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3825728" y="10045261"/>
            <a:ext cx="4416552" cy="276999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9262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440180" y="3348419"/>
            <a:ext cx="163220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880360" y="6048756"/>
            <a:ext cx="134416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4C9C71-5FDD-4C72-89E4-610FF81A88C9}" type="datetime1">
              <a:rPr lang="en-US" smtClean="0"/>
              <a:t>3/31/2022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0794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E131D9-1E5D-4744-ADAB-6B135556DF6E}" type="datetime1">
              <a:rPr lang="en-US" smtClean="0"/>
              <a:t>3/31/2022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57469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60121" y="2484311"/>
            <a:ext cx="835304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889237" y="2484311"/>
            <a:ext cx="835304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2FF8FD-2423-4076-B532-DCFAD149CDCB}" type="datetime1">
              <a:rPr lang="en-US" smtClean="0"/>
              <a:t>3/31/2022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88342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4612278" y="7175630"/>
            <a:ext cx="4588087" cy="3624579"/>
          </a:xfrm>
          <a:custGeom>
            <a:avLst/>
            <a:gdLst/>
            <a:ahLst/>
            <a:cxnLst/>
            <a:rect l="l" t="t" r="r" b="b"/>
            <a:pathLst>
              <a:path w="3441065" h="3624579">
                <a:moveTo>
                  <a:pt x="2760967" y="0"/>
                </a:moveTo>
                <a:lnTo>
                  <a:pt x="2712401" y="418"/>
                </a:lnTo>
                <a:lnTo>
                  <a:pt x="2664039" y="1669"/>
                </a:lnTo>
                <a:lnTo>
                  <a:pt x="2615886" y="3746"/>
                </a:lnTo>
                <a:lnTo>
                  <a:pt x="2567949" y="6642"/>
                </a:lnTo>
                <a:lnTo>
                  <a:pt x="2520237" y="10349"/>
                </a:lnTo>
                <a:lnTo>
                  <a:pt x="2472754" y="14862"/>
                </a:lnTo>
                <a:lnTo>
                  <a:pt x="2425508" y="20173"/>
                </a:lnTo>
                <a:lnTo>
                  <a:pt x="2378507" y="26276"/>
                </a:lnTo>
                <a:lnTo>
                  <a:pt x="2331756" y="33163"/>
                </a:lnTo>
                <a:lnTo>
                  <a:pt x="2285262" y="40828"/>
                </a:lnTo>
                <a:lnTo>
                  <a:pt x="2239034" y="49264"/>
                </a:lnTo>
                <a:lnTo>
                  <a:pt x="2193076" y="58464"/>
                </a:lnTo>
                <a:lnTo>
                  <a:pt x="2147397" y="68421"/>
                </a:lnTo>
                <a:lnTo>
                  <a:pt x="2102003" y="79129"/>
                </a:lnTo>
                <a:lnTo>
                  <a:pt x="2056900" y="90580"/>
                </a:lnTo>
                <a:lnTo>
                  <a:pt x="2012096" y="102768"/>
                </a:lnTo>
                <a:lnTo>
                  <a:pt x="1967598" y="115686"/>
                </a:lnTo>
                <a:lnTo>
                  <a:pt x="1923412" y="129327"/>
                </a:lnTo>
                <a:lnTo>
                  <a:pt x="1879546" y="143684"/>
                </a:lnTo>
                <a:lnTo>
                  <a:pt x="1836005" y="158751"/>
                </a:lnTo>
                <a:lnTo>
                  <a:pt x="1792798" y="174520"/>
                </a:lnTo>
                <a:lnTo>
                  <a:pt x="1749930" y="190984"/>
                </a:lnTo>
                <a:lnTo>
                  <a:pt x="1707408" y="208138"/>
                </a:lnTo>
                <a:lnTo>
                  <a:pt x="1665241" y="225973"/>
                </a:lnTo>
                <a:lnTo>
                  <a:pt x="1623433" y="244484"/>
                </a:lnTo>
                <a:lnTo>
                  <a:pt x="1581993" y="263662"/>
                </a:lnTo>
                <a:lnTo>
                  <a:pt x="1540926" y="283503"/>
                </a:lnTo>
                <a:lnTo>
                  <a:pt x="1500241" y="303997"/>
                </a:lnTo>
                <a:lnTo>
                  <a:pt x="1459943" y="325140"/>
                </a:lnTo>
                <a:lnTo>
                  <a:pt x="1420039" y="346924"/>
                </a:lnTo>
                <a:lnTo>
                  <a:pt x="1380537" y="369341"/>
                </a:lnTo>
                <a:lnTo>
                  <a:pt x="1341443" y="392386"/>
                </a:lnTo>
                <a:lnTo>
                  <a:pt x="1302765" y="416051"/>
                </a:lnTo>
                <a:lnTo>
                  <a:pt x="1264508" y="440330"/>
                </a:lnTo>
                <a:lnTo>
                  <a:pt x="1226679" y="465215"/>
                </a:lnTo>
                <a:lnTo>
                  <a:pt x="1189287" y="490700"/>
                </a:lnTo>
                <a:lnTo>
                  <a:pt x="1152337" y="516779"/>
                </a:lnTo>
                <a:lnTo>
                  <a:pt x="1115836" y="543443"/>
                </a:lnTo>
                <a:lnTo>
                  <a:pt x="1079791" y="570687"/>
                </a:lnTo>
                <a:lnTo>
                  <a:pt x="1044209" y="598503"/>
                </a:lnTo>
                <a:lnTo>
                  <a:pt x="1009097" y="626885"/>
                </a:lnTo>
                <a:lnTo>
                  <a:pt x="974462" y="655825"/>
                </a:lnTo>
                <a:lnTo>
                  <a:pt x="940310" y="685318"/>
                </a:lnTo>
                <a:lnTo>
                  <a:pt x="906648" y="715355"/>
                </a:lnTo>
                <a:lnTo>
                  <a:pt x="873484" y="745931"/>
                </a:lnTo>
                <a:lnTo>
                  <a:pt x="840823" y="777039"/>
                </a:lnTo>
                <a:lnTo>
                  <a:pt x="808674" y="808670"/>
                </a:lnTo>
                <a:lnTo>
                  <a:pt x="777042" y="840820"/>
                </a:lnTo>
                <a:lnTo>
                  <a:pt x="745934" y="873480"/>
                </a:lnTo>
                <a:lnTo>
                  <a:pt x="715359" y="906645"/>
                </a:lnTo>
                <a:lnTo>
                  <a:pt x="685321" y="940306"/>
                </a:lnTo>
                <a:lnTo>
                  <a:pt x="655828" y="974458"/>
                </a:lnTo>
                <a:lnTo>
                  <a:pt x="626888" y="1009094"/>
                </a:lnTo>
                <a:lnTo>
                  <a:pt x="598506" y="1044206"/>
                </a:lnTo>
                <a:lnTo>
                  <a:pt x="570690" y="1079788"/>
                </a:lnTo>
                <a:lnTo>
                  <a:pt x="543446" y="1115833"/>
                </a:lnTo>
                <a:lnTo>
                  <a:pt x="516781" y="1152334"/>
                </a:lnTo>
                <a:lnTo>
                  <a:pt x="490703" y="1189284"/>
                </a:lnTo>
                <a:lnTo>
                  <a:pt x="465218" y="1226677"/>
                </a:lnTo>
                <a:lnTo>
                  <a:pt x="440332" y="1264505"/>
                </a:lnTo>
                <a:lnTo>
                  <a:pt x="416054" y="1302762"/>
                </a:lnTo>
                <a:lnTo>
                  <a:pt x="392388" y="1341441"/>
                </a:lnTo>
                <a:lnTo>
                  <a:pt x="369343" y="1380535"/>
                </a:lnTo>
                <a:lnTo>
                  <a:pt x="346926" y="1420038"/>
                </a:lnTo>
                <a:lnTo>
                  <a:pt x="325142" y="1459941"/>
                </a:lnTo>
                <a:lnTo>
                  <a:pt x="303999" y="1500239"/>
                </a:lnTo>
                <a:lnTo>
                  <a:pt x="283505" y="1540925"/>
                </a:lnTo>
                <a:lnTo>
                  <a:pt x="263664" y="1581992"/>
                </a:lnTo>
                <a:lnTo>
                  <a:pt x="244485" y="1623433"/>
                </a:lnTo>
                <a:lnTo>
                  <a:pt x="225975" y="1665240"/>
                </a:lnTo>
                <a:lnTo>
                  <a:pt x="208139" y="1707409"/>
                </a:lnTo>
                <a:lnTo>
                  <a:pt x="190986" y="1749930"/>
                </a:lnTo>
                <a:lnTo>
                  <a:pt x="174521" y="1792798"/>
                </a:lnTo>
                <a:lnTo>
                  <a:pt x="158752" y="1836006"/>
                </a:lnTo>
                <a:lnTo>
                  <a:pt x="143685" y="1879547"/>
                </a:lnTo>
                <a:lnTo>
                  <a:pt x="129328" y="1923414"/>
                </a:lnTo>
                <a:lnTo>
                  <a:pt x="115687" y="1967601"/>
                </a:lnTo>
                <a:lnTo>
                  <a:pt x="102769" y="2012099"/>
                </a:lnTo>
                <a:lnTo>
                  <a:pt x="90581" y="2056903"/>
                </a:lnTo>
                <a:lnTo>
                  <a:pt x="79130" y="2102006"/>
                </a:lnTo>
                <a:lnTo>
                  <a:pt x="68422" y="2147401"/>
                </a:lnTo>
                <a:lnTo>
                  <a:pt x="58464" y="2193081"/>
                </a:lnTo>
                <a:lnTo>
                  <a:pt x="49264" y="2239039"/>
                </a:lnTo>
                <a:lnTo>
                  <a:pt x="40828" y="2285268"/>
                </a:lnTo>
                <a:lnTo>
                  <a:pt x="33163" y="2331762"/>
                </a:lnTo>
                <a:lnTo>
                  <a:pt x="26276" y="2378514"/>
                </a:lnTo>
                <a:lnTo>
                  <a:pt x="20173" y="2425516"/>
                </a:lnTo>
                <a:lnTo>
                  <a:pt x="14862" y="2472762"/>
                </a:lnTo>
                <a:lnTo>
                  <a:pt x="10349" y="2520245"/>
                </a:lnTo>
                <a:lnTo>
                  <a:pt x="6605" y="2568572"/>
                </a:lnTo>
                <a:lnTo>
                  <a:pt x="3739" y="2616062"/>
                </a:lnTo>
                <a:lnTo>
                  <a:pt x="1669" y="2664050"/>
                </a:lnTo>
                <a:lnTo>
                  <a:pt x="418" y="2712413"/>
                </a:lnTo>
                <a:lnTo>
                  <a:pt x="0" y="2760980"/>
                </a:lnTo>
                <a:lnTo>
                  <a:pt x="501" y="2814130"/>
                </a:lnTo>
                <a:lnTo>
                  <a:pt x="1994" y="2866926"/>
                </a:lnTo>
                <a:lnTo>
                  <a:pt x="4474" y="2919524"/>
                </a:lnTo>
                <a:lnTo>
                  <a:pt x="7931" y="2971860"/>
                </a:lnTo>
                <a:lnTo>
                  <a:pt x="12355" y="3023925"/>
                </a:lnTo>
                <a:lnTo>
                  <a:pt x="17738" y="3075711"/>
                </a:lnTo>
                <a:lnTo>
                  <a:pt x="24070" y="3127208"/>
                </a:lnTo>
                <a:lnTo>
                  <a:pt x="31344" y="3178408"/>
                </a:lnTo>
                <a:lnTo>
                  <a:pt x="39550" y="3229302"/>
                </a:lnTo>
                <a:lnTo>
                  <a:pt x="48679" y="3279881"/>
                </a:lnTo>
                <a:lnTo>
                  <a:pt x="58722" y="3330136"/>
                </a:lnTo>
                <a:lnTo>
                  <a:pt x="69670" y="3380059"/>
                </a:lnTo>
                <a:lnTo>
                  <a:pt x="81515" y="3429640"/>
                </a:lnTo>
                <a:lnTo>
                  <a:pt x="94247" y="3478872"/>
                </a:lnTo>
                <a:lnTo>
                  <a:pt x="107858" y="3527744"/>
                </a:lnTo>
                <a:lnTo>
                  <a:pt x="122339" y="3576249"/>
                </a:lnTo>
                <a:lnTo>
                  <a:pt x="137680" y="3624376"/>
                </a:lnTo>
                <a:lnTo>
                  <a:pt x="1492986" y="3624376"/>
                </a:lnTo>
                <a:lnTo>
                  <a:pt x="1465669" y="3582915"/>
                </a:lnTo>
                <a:lnTo>
                  <a:pt x="1439672" y="3540533"/>
                </a:lnTo>
                <a:lnTo>
                  <a:pt x="1415025" y="3497259"/>
                </a:lnTo>
                <a:lnTo>
                  <a:pt x="1391757" y="3453122"/>
                </a:lnTo>
                <a:lnTo>
                  <a:pt x="1369896" y="3408153"/>
                </a:lnTo>
                <a:lnTo>
                  <a:pt x="1349472" y="3362379"/>
                </a:lnTo>
                <a:lnTo>
                  <a:pt x="1330515" y="3315830"/>
                </a:lnTo>
                <a:lnTo>
                  <a:pt x="1313053" y="3268536"/>
                </a:lnTo>
                <a:lnTo>
                  <a:pt x="1297116" y="3220524"/>
                </a:lnTo>
                <a:lnTo>
                  <a:pt x="1282732" y="3171825"/>
                </a:lnTo>
                <a:lnTo>
                  <a:pt x="1269931" y="3122468"/>
                </a:lnTo>
                <a:lnTo>
                  <a:pt x="1258743" y="3072481"/>
                </a:lnTo>
                <a:lnTo>
                  <a:pt x="1249195" y="3021895"/>
                </a:lnTo>
                <a:lnTo>
                  <a:pt x="1241318" y="2970737"/>
                </a:lnTo>
                <a:lnTo>
                  <a:pt x="1235141" y="2919037"/>
                </a:lnTo>
                <a:lnTo>
                  <a:pt x="1230693" y="2866825"/>
                </a:lnTo>
                <a:lnTo>
                  <a:pt x="1228001" y="2814075"/>
                </a:lnTo>
                <a:lnTo>
                  <a:pt x="1227099" y="2760980"/>
                </a:lnTo>
                <a:lnTo>
                  <a:pt x="1227857" y="2712288"/>
                </a:lnTo>
                <a:lnTo>
                  <a:pt x="1230117" y="2663974"/>
                </a:lnTo>
                <a:lnTo>
                  <a:pt x="1233873" y="2615896"/>
                </a:lnTo>
                <a:lnTo>
                  <a:pt x="1239050" y="2568572"/>
                </a:lnTo>
                <a:lnTo>
                  <a:pt x="1245679" y="2521529"/>
                </a:lnTo>
                <a:lnTo>
                  <a:pt x="1253719" y="2474954"/>
                </a:lnTo>
                <a:lnTo>
                  <a:pt x="1263149" y="2428869"/>
                </a:lnTo>
                <a:lnTo>
                  <a:pt x="1273945" y="2383297"/>
                </a:lnTo>
                <a:lnTo>
                  <a:pt x="1286085" y="2338262"/>
                </a:lnTo>
                <a:lnTo>
                  <a:pt x="1299547" y="2293784"/>
                </a:lnTo>
                <a:lnTo>
                  <a:pt x="1314308" y="2249886"/>
                </a:lnTo>
                <a:lnTo>
                  <a:pt x="1330346" y="2206592"/>
                </a:lnTo>
                <a:lnTo>
                  <a:pt x="1347638" y="2163923"/>
                </a:lnTo>
                <a:lnTo>
                  <a:pt x="1366162" y="2121902"/>
                </a:lnTo>
                <a:lnTo>
                  <a:pt x="1385896" y="2080551"/>
                </a:lnTo>
                <a:lnTo>
                  <a:pt x="1406816" y="2039894"/>
                </a:lnTo>
                <a:lnTo>
                  <a:pt x="1428901" y="1999951"/>
                </a:lnTo>
                <a:lnTo>
                  <a:pt x="1452128" y="1960746"/>
                </a:lnTo>
                <a:lnTo>
                  <a:pt x="1476474" y="1922302"/>
                </a:lnTo>
                <a:lnTo>
                  <a:pt x="1501918" y="1884640"/>
                </a:lnTo>
                <a:lnTo>
                  <a:pt x="1528436" y="1847783"/>
                </a:lnTo>
                <a:lnTo>
                  <a:pt x="1556006" y="1811754"/>
                </a:lnTo>
                <a:lnTo>
                  <a:pt x="1584606" y="1776574"/>
                </a:lnTo>
                <a:lnTo>
                  <a:pt x="1614213" y="1742268"/>
                </a:lnTo>
                <a:lnTo>
                  <a:pt x="1644805" y="1708856"/>
                </a:lnTo>
                <a:lnTo>
                  <a:pt x="1676360" y="1676361"/>
                </a:lnTo>
                <a:lnTo>
                  <a:pt x="1708854" y="1644807"/>
                </a:lnTo>
                <a:lnTo>
                  <a:pt x="1742266" y="1614215"/>
                </a:lnTo>
                <a:lnTo>
                  <a:pt x="1776572" y="1584607"/>
                </a:lnTo>
                <a:lnTo>
                  <a:pt x="1811751" y="1556007"/>
                </a:lnTo>
                <a:lnTo>
                  <a:pt x="1847780" y="1528437"/>
                </a:lnTo>
                <a:lnTo>
                  <a:pt x="1884637" y="1501919"/>
                </a:lnTo>
                <a:lnTo>
                  <a:pt x="1922298" y="1476475"/>
                </a:lnTo>
                <a:lnTo>
                  <a:pt x="1960743" y="1452129"/>
                </a:lnTo>
                <a:lnTo>
                  <a:pt x="1999947" y="1428902"/>
                </a:lnTo>
                <a:lnTo>
                  <a:pt x="2039889" y="1406817"/>
                </a:lnTo>
                <a:lnTo>
                  <a:pt x="2080547" y="1385896"/>
                </a:lnTo>
                <a:lnTo>
                  <a:pt x="2121897" y="1366163"/>
                </a:lnTo>
                <a:lnTo>
                  <a:pt x="2163918" y="1347639"/>
                </a:lnTo>
                <a:lnTo>
                  <a:pt x="2206586" y="1330346"/>
                </a:lnTo>
                <a:lnTo>
                  <a:pt x="2249880" y="1314308"/>
                </a:lnTo>
                <a:lnTo>
                  <a:pt x="2293777" y="1299547"/>
                </a:lnTo>
                <a:lnTo>
                  <a:pt x="2338254" y="1286085"/>
                </a:lnTo>
                <a:lnTo>
                  <a:pt x="2383290" y="1273945"/>
                </a:lnTo>
                <a:lnTo>
                  <a:pt x="2428861" y="1263149"/>
                </a:lnTo>
                <a:lnTo>
                  <a:pt x="2474945" y="1253719"/>
                </a:lnTo>
                <a:lnTo>
                  <a:pt x="2521519" y="1245679"/>
                </a:lnTo>
                <a:lnTo>
                  <a:pt x="2568562" y="1239050"/>
                </a:lnTo>
                <a:lnTo>
                  <a:pt x="2616051" y="1233855"/>
                </a:lnTo>
                <a:lnTo>
                  <a:pt x="2663963" y="1230117"/>
                </a:lnTo>
                <a:lnTo>
                  <a:pt x="2712276" y="1227857"/>
                </a:lnTo>
                <a:lnTo>
                  <a:pt x="2760967" y="1227099"/>
                </a:lnTo>
                <a:lnTo>
                  <a:pt x="3440798" y="1227099"/>
                </a:lnTo>
                <a:lnTo>
                  <a:pt x="3440798" y="84328"/>
                </a:lnTo>
                <a:lnTo>
                  <a:pt x="3394033" y="72919"/>
                </a:lnTo>
                <a:lnTo>
                  <a:pt x="3346965" y="62309"/>
                </a:lnTo>
                <a:lnTo>
                  <a:pt x="3299598" y="52506"/>
                </a:lnTo>
                <a:lnTo>
                  <a:pt x="3251942" y="43516"/>
                </a:lnTo>
                <a:lnTo>
                  <a:pt x="3204003" y="35348"/>
                </a:lnTo>
                <a:lnTo>
                  <a:pt x="3155787" y="28008"/>
                </a:lnTo>
                <a:lnTo>
                  <a:pt x="3107302" y="21504"/>
                </a:lnTo>
                <a:lnTo>
                  <a:pt x="3058555" y="15843"/>
                </a:lnTo>
                <a:lnTo>
                  <a:pt x="3009554" y="11033"/>
                </a:lnTo>
                <a:lnTo>
                  <a:pt x="2960304" y="7080"/>
                </a:lnTo>
                <a:lnTo>
                  <a:pt x="2910813" y="3994"/>
                </a:lnTo>
                <a:lnTo>
                  <a:pt x="2861089" y="1780"/>
                </a:lnTo>
                <a:lnTo>
                  <a:pt x="2811138" y="446"/>
                </a:lnTo>
                <a:lnTo>
                  <a:pt x="2760967" y="0"/>
                </a:lnTo>
                <a:close/>
              </a:path>
              <a:path w="3441065" h="3624579">
                <a:moveTo>
                  <a:pt x="3440798" y="1227099"/>
                </a:moveTo>
                <a:lnTo>
                  <a:pt x="2760967" y="1227099"/>
                </a:lnTo>
                <a:lnTo>
                  <a:pt x="2813077" y="1227967"/>
                </a:lnTo>
                <a:lnTo>
                  <a:pt x="2864749" y="1230553"/>
                </a:lnTo>
                <a:lnTo>
                  <a:pt x="2915957" y="1234829"/>
                </a:lnTo>
                <a:lnTo>
                  <a:pt x="2966673" y="1240768"/>
                </a:lnTo>
                <a:lnTo>
                  <a:pt x="3016870" y="1248343"/>
                </a:lnTo>
                <a:lnTo>
                  <a:pt x="3066521" y="1257526"/>
                </a:lnTo>
                <a:lnTo>
                  <a:pt x="3115598" y="1268290"/>
                </a:lnTo>
                <a:lnTo>
                  <a:pt x="3164075" y="1280607"/>
                </a:lnTo>
                <a:lnTo>
                  <a:pt x="3211924" y="1294450"/>
                </a:lnTo>
                <a:lnTo>
                  <a:pt x="3259118" y="1309791"/>
                </a:lnTo>
                <a:lnTo>
                  <a:pt x="3305629" y="1326604"/>
                </a:lnTo>
                <a:lnTo>
                  <a:pt x="3351431" y="1344861"/>
                </a:lnTo>
                <a:lnTo>
                  <a:pt x="3396497" y="1364533"/>
                </a:lnTo>
                <a:lnTo>
                  <a:pt x="3440798" y="1385595"/>
                </a:lnTo>
                <a:lnTo>
                  <a:pt x="3440798" y="1227099"/>
                </a:lnTo>
                <a:close/>
              </a:path>
            </a:pathLst>
          </a:custGeom>
          <a:solidFill>
            <a:srgbClr val="EDDFD2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434112" y="3467407"/>
            <a:ext cx="16334173" cy="1525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850" b="1" i="0">
                <a:solidFill>
                  <a:srgbClr val="4C1913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03484" y="2486757"/>
            <a:ext cx="17595429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1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528816" y="10045261"/>
            <a:ext cx="6144768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60120" y="10045261"/>
            <a:ext cx="441655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722C2B-C761-49F4-A71B-A4035659BC16}" type="datetime1">
              <a:rPr lang="en-US" smtClean="0"/>
              <a:t>3/31/2022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825728" y="10045261"/>
            <a:ext cx="441655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189">
        <a:defRPr>
          <a:latin typeface="+mn-lt"/>
          <a:ea typeface="+mn-ea"/>
          <a:cs typeface="+mn-cs"/>
        </a:defRPr>
      </a:lvl2pPr>
      <a:lvl3pPr marL="914378">
        <a:defRPr>
          <a:latin typeface="+mn-lt"/>
          <a:ea typeface="+mn-ea"/>
          <a:cs typeface="+mn-cs"/>
        </a:defRPr>
      </a:lvl3pPr>
      <a:lvl4pPr marL="1371566">
        <a:defRPr>
          <a:latin typeface="+mn-lt"/>
          <a:ea typeface="+mn-ea"/>
          <a:cs typeface="+mn-cs"/>
        </a:defRPr>
      </a:lvl4pPr>
      <a:lvl5pPr marL="1828754">
        <a:defRPr>
          <a:latin typeface="+mn-lt"/>
          <a:ea typeface="+mn-ea"/>
          <a:cs typeface="+mn-cs"/>
        </a:defRPr>
      </a:lvl5pPr>
      <a:lvl6pPr marL="2285943">
        <a:defRPr>
          <a:latin typeface="+mn-lt"/>
          <a:ea typeface="+mn-ea"/>
          <a:cs typeface="+mn-cs"/>
        </a:defRPr>
      </a:lvl6pPr>
      <a:lvl7pPr marL="2743132">
        <a:defRPr>
          <a:latin typeface="+mn-lt"/>
          <a:ea typeface="+mn-ea"/>
          <a:cs typeface="+mn-cs"/>
        </a:defRPr>
      </a:lvl7pPr>
      <a:lvl8pPr marL="3200320">
        <a:defRPr>
          <a:latin typeface="+mn-lt"/>
          <a:ea typeface="+mn-ea"/>
          <a:cs typeface="+mn-cs"/>
        </a:defRPr>
      </a:lvl8pPr>
      <a:lvl9pPr marL="3657509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189">
        <a:defRPr>
          <a:latin typeface="+mn-lt"/>
          <a:ea typeface="+mn-ea"/>
          <a:cs typeface="+mn-cs"/>
        </a:defRPr>
      </a:lvl2pPr>
      <a:lvl3pPr marL="914378">
        <a:defRPr>
          <a:latin typeface="+mn-lt"/>
          <a:ea typeface="+mn-ea"/>
          <a:cs typeface="+mn-cs"/>
        </a:defRPr>
      </a:lvl3pPr>
      <a:lvl4pPr marL="1371566">
        <a:defRPr>
          <a:latin typeface="+mn-lt"/>
          <a:ea typeface="+mn-ea"/>
          <a:cs typeface="+mn-cs"/>
        </a:defRPr>
      </a:lvl4pPr>
      <a:lvl5pPr marL="1828754">
        <a:defRPr>
          <a:latin typeface="+mn-lt"/>
          <a:ea typeface="+mn-ea"/>
          <a:cs typeface="+mn-cs"/>
        </a:defRPr>
      </a:lvl5pPr>
      <a:lvl6pPr marL="2285943">
        <a:defRPr>
          <a:latin typeface="+mn-lt"/>
          <a:ea typeface="+mn-ea"/>
          <a:cs typeface="+mn-cs"/>
        </a:defRPr>
      </a:lvl6pPr>
      <a:lvl7pPr marL="2743132">
        <a:defRPr>
          <a:latin typeface="+mn-lt"/>
          <a:ea typeface="+mn-ea"/>
          <a:cs typeface="+mn-cs"/>
        </a:defRPr>
      </a:lvl7pPr>
      <a:lvl8pPr marL="3200320">
        <a:defRPr>
          <a:latin typeface="+mn-lt"/>
          <a:ea typeface="+mn-ea"/>
          <a:cs typeface="+mn-cs"/>
        </a:defRPr>
      </a:lvl8pPr>
      <a:lvl9pPr marL="3657509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60120" y="432054"/>
            <a:ext cx="17282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60120" y="2484311"/>
            <a:ext cx="17282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528816" y="10045256"/>
            <a:ext cx="6144768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60120" y="10045256"/>
            <a:ext cx="441655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0D6E5-6256-461D-8AD2-80160E7395C7}" type="datetime1">
              <a:rPr lang="en-US" smtClean="0"/>
              <a:t>3/31/2022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825728" y="10045256"/>
            <a:ext cx="441655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67589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653522">
        <a:defRPr>
          <a:latin typeface="+mn-lt"/>
          <a:ea typeface="+mn-ea"/>
          <a:cs typeface="+mn-cs"/>
        </a:defRPr>
      </a:lvl2pPr>
      <a:lvl3pPr marL="1307043">
        <a:defRPr>
          <a:latin typeface="+mn-lt"/>
          <a:ea typeface="+mn-ea"/>
          <a:cs typeface="+mn-cs"/>
        </a:defRPr>
      </a:lvl3pPr>
      <a:lvl4pPr marL="1960565">
        <a:defRPr>
          <a:latin typeface="+mn-lt"/>
          <a:ea typeface="+mn-ea"/>
          <a:cs typeface="+mn-cs"/>
        </a:defRPr>
      </a:lvl4pPr>
      <a:lvl5pPr marL="2614087">
        <a:defRPr>
          <a:latin typeface="+mn-lt"/>
          <a:ea typeface="+mn-ea"/>
          <a:cs typeface="+mn-cs"/>
        </a:defRPr>
      </a:lvl5pPr>
      <a:lvl6pPr marL="3267608">
        <a:defRPr>
          <a:latin typeface="+mn-lt"/>
          <a:ea typeface="+mn-ea"/>
          <a:cs typeface="+mn-cs"/>
        </a:defRPr>
      </a:lvl6pPr>
      <a:lvl7pPr marL="3921130">
        <a:defRPr>
          <a:latin typeface="+mn-lt"/>
          <a:ea typeface="+mn-ea"/>
          <a:cs typeface="+mn-cs"/>
        </a:defRPr>
      </a:lvl7pPr>
      <a:lvl8pPr marL="4574652">
        <a:defRPr>
          <a:latin typeface="+mn-lt"/>
          <a:ea typeface="+mn-ea"/>
          <a:cs typeface="+mn-cs"/>
        </a:defRPr>
      </a:lvl8pPr>
      <a:lvl9pPr marL="5228173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653522">
        <a:defRPr>
          <a:latin typeface="+mn-lt"/>
          <a:ea typeface="+mn-ea"/>
          <a:cs typeface="+mn-cs"/>
        </a:defRPr>
      </a:lvl2pPr>
      <a:lvl3pPr marL="1307043">
        <a:defRPr>
          <a:latin typeface="+mn-lt"/>
          <a:ea typeface="+mn-ea"/>
          <a:cs typeface="+mn-cs"/>
        </a:defRPr>
      </a:lvl3pPr>
      <a:lvl4pPr marL="1960565">
        <a:defRPr>
          <a:latin typeface="+mn-lt"/>
          <a:ea typeface="+mn-ea"/>
          <a:cs typeface="+mn-cs"/>
        </a:defRPr>
      </a:lvl4pPr>
      <a:lvl5pPr marL="2614087">
        <a:defRPr>
          <a:latin typeface="+mn-lt"/>
          <a:ea typeface="+mn-ea"/>
          <a:cs typeface="+mn-cs"/>
        </a:defRPr>
      </a:lvl5pPr>
      <a:lvl6pPr marL="3267608">
        <a:defRPr>
          <a:latin typeface="+mn-lt"/>
          <a:ea typeface="+mn-ea"/>
          <a:cs typeface="+mn-cs"/>
        </a:defRPr>
      </a:lvl6pPr>
      <a:lvl7pPr marL="3921130">
        <a:defRPr>
          <a:latin typeface="+mn-lt"/>
          <a:ea typeface="+mn-ea"/>
          <a:cs typeface="+mn-cs"/>
        </a:defRPr>
      </a:lvl7pPr>
      <a:lvl8pPr marL="4574652">
        <a:defRPr>
          <a:latin typeface="+mn-lt"/>
          <a:ea typeface="+mn-ea"/>
          <a:cs typeface="+mn-cs"/>
        </a:defRPr>
      </a:lvl8pPr>
      <a:lvl9pPr marL="5228173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emf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&#1084;&#1086;&#1081;&#1073;&#1080;&#1079;&#1085;&#1077;&#1089;11.&#1088;&#1092;/the-microcredit-company/about-the-company" TargetMode="Externa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&#1084;&#1086;&#1081;&#1073;&#1080;&#1079;&#1085;&#1077;&#1089;11.&#1088;&#1092;/the-microcredit-company/about-the-company" TargetMode="Externa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&#1084;&#1086;&#1081;&#1073;&#1080;&#1079;&#1085;&#1077;&#1089;11.&#1088;&#1092;/the-microcredit-company/about-the-company" TargetMode="Externa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&#1084;&#1086;&#1081;&#1073;&#1080;&#1079;&#1085;&#1077;&#1089;11.&#1088;&#1092;/the-microcredit-company/about-the-company" TargetMode="Externa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t.a.kosha@mydocuments11.ru" TargetMode="External"/><Relationship Id="rId2" Type="http://schemas.openxmlformats.org/officeDocument/2006/relationships/slideLayout" Target="../slideLayouts/slideLayout11.xml"/><Relationship Id="rId1" Type="http://schemas.openxmlformats.org/officeDocument/2006/relationships/themeOverride" Target="../theme/themeOverride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mailto:t.a.kosha@mydocuments11.ru" TargetMode="Externa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&#1084;&#1086;&#1081;&#1073;&#1080;&#1079;&#1085;&#1077;&#1089;11.&#1088;&#1092;/events/" TargetMode="External"/><Relationship Id="rId2" Type="http://schemas.openxmlformats.org/officeDocument/2006/relationships/hyperlink" Target="mailto:p.v.kravtsova@minek.rkomi.ru" TargetMode="External"/><Relationship Id="rId1" Type="http://schemas.openxmlformats.org/officeDocument/2006/relationships/slideLayout" Target="../slideLayouts/slideLayout11.xml"/><Relationship Id="rId4" Type="http://schemas.openxmlformats.org/officeDocument/2006/relationships/hyperlink" Target="https://vk.com/mbrkomi?w=app6819359_-181236237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&#1084;&#1086;&#1081;&#1073;&#1080;&#1079;&#1085;&#1077;&#1089;11.&#1088;&#1092;/documents/document-order-of-service" TargetMode="Externa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&#1084;&#1086;&#1081;&#1073;&#1080;&#1079;&#1085;&#1077;&#1089;11.&#1088;&#1092;/news/%D0%A1%D1%82%D0%B0%D1%80%D1%82-%D0%BF%D1%80%D0%B8%D0%B5%D0%BC%D0%B0-%D0%B7%D0%B0%D1%8F%D0%B2%D0%BE%D0%BA-%D0%BD%D0%B0-%D0%BC%D0%B0%D1%80%D0%BA%D0%B5%D1%82%D0%B8%D0%BD%D0%B3%D0%BE%D0%B2%D1%8B%D0%B5-%D1%83%D1%81%D0%BB%D1%83%D0%B3%D0%B8" TargetMode="External"/><Relationship Id="rId2" Type="http://schemas.openxmlformats.org/officeDocument/2006/relationships/hyperlink" Target="mailto:p.v.kravtsova@minek.rkomi.ru" TargetMode="Externa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&#1084;&#1086;&#1081;&#1073;&#1080;&#1079;&#1085;&#1077;&#1089;11.&#1088;&#1092;/documents/document-order-of-service" TargetMode="Externa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emf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image" Target="../media/image3.emf"/><Relationship Id="rId9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&#1084;&#1086;&#1081;&#1073;&#1080;&#1079;&#1085;&#1077;&#1089;11.&#1088;&#1092;/documents/document-order-of-service" TargetMode="External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&#1084;&#1086;&#1081;&#1073;&#1080;&#1079;&#1085;&#1077;&#1089;11.&#1088;&#1092;/documents/document-order-of-service" TargetMode="External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&#1084;&#1086;&#1081;&#1073;&#1080;&#1079;&#1085;&#1077;&#1089;11.&#1088;&#1092;/documents/document-order-of-service" TargetMode="External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&#1084;&#1086;&#1081;&#1073;&#1080;&#1079;&#1085;&#1077;&#1089;11.&#1088;&#1092;/%D0%9A%D0%BE%D0%B2%D0%BE%D1%80%D0%BA%D0%B8%D0%BD%D0%B3" TargetMode="External"/><Relationship Id="rId2" Type="http://schemas.openxmlformats.org/officeDocument/2006/relationships/hyperlink" Target="mailto:m.p.chizh@minek.rkomi.ru" TargetMode="External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&#1084;&#1086;&#1081;&#1073;&#1080;&#1079;&#1085;&#1077;&#1089;11.&#1088;&#1092;/events/" TargetMode="External"/><Relationship Id="rId2" Type="http://schemas.openxmlformats.org/officeDocument/2006/relationships/hyperlink" Target="mailto:y.v.shatunova@minek.rkomi.ru" TargetMode="External"/><Relationship Id="rId1" Type="http://schemas.openxmlformats.org/officeDocument/2006/relationships/slideLayout" Target="../slideLayouts/slideLayout11.xml"/><Relationship Id="rId4" Type="http://schemas.openxmlformats.org/officeDocument/2006/relationships/hyperlink" Target="https://vk.com/mbrkomi?w=app6819359_-181236237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&#1084;&#1086;&#1081;&#1073;&#1080;&#1079;&#1085;&#1077;&#1089;11.&#1088;&#1092;/&#1062;&#1056;&#1055;/&#1062;&#1048;&#1057;&#1057;" TargetMode="External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econom.rkomi.ru/" TargetMode="External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econom.rkomi.ru/" TargetMode="External"/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s://econom.rkomi.ru/" TargetMode="External"/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0.png"/><Relationship Id="rId7" Type="http://schemas.openxmlformats.org/officeDocument/2006/relationships/hyperlink" Target="https://vk.com/mbrkomi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Relationship Id="rId6" Type="http://schemas.openxmlformats.org/officeDocument/2006/relationships/hyperlink" Target="https://clck.ru/YVS98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11.png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&#1084;&#1086;&#1081;&#1073;&#1080;&#1079;&#1085;&#1077;&#1089;11.&#1088;&#1092;/the-microcredit-company/about-the-company" TargetMode="Externa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&#1084;&#1086;&#1081;&#1073;&#1080;&#1079;&#1085;&#1077;&#1089;11.&#1088;&#1092;/the-microcredit-company/about-the-company" TargetMode="External"/><Relationship Id="rId2" Type="http://schemas.openxmlformats.org/officeDocument/2006/relationships/slideLayout" Target="../slideLayouts/slideLayout11.xml"/><Relationship Id="rId1" Type="http://schemas.openxmlformats.org/officeDocument/2006/relationships/themeOverride" Target="../theme/themeOverrid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&#1084;&#1086;&#1081;&#1073;&#1080;&#1079;&#1085;&#1077;&#1089;11.&#1088;&#1092;/the-microcredit-company/about-the-company" TargetMode="Externa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&#1084;&#1086;&#1081;&#1073;&#1080;&#1079;&#1085;&#1077;&#1089;11.&#1088;&#1092;/the-microcredit-company/about-the-company" TargetMode="Externa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&#1084;&#1086;&#1081;&#1073;&#1080;&#1079;&#1085;&#1077;&#1089;11.&#1088;&#1092;/the-microcredit-company/about-the-company" TargetMode="Externa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&#1084;&#1086;&#1081;&#1073;&#1080;&#1079;&#1085;&#1077;&#1089;11.&#1088;&#1092;/the-microcredit-company/about-the-company" TargetMode="Externa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&#1084;&#1086;&#1081;&#1073;&#1080;&#1079;&#1085;&#1077;&#1089;11.&#1088;&#1092;/the-microcredit-company/about-the-company" TargetMode="Externa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3"/>
          <a:srcRect t="29636" r="25088"/>
          <a:stretch/>
        </p:blipFill>
        <p:spPr>
          <a:xfrm>
            <a:off x="10388930" y="-686631"/>
            <a:ext cx="8950988" cy="8915658"/>
          </a:xfrm>
          <a:prstGeom prst="rect">
            <a:avLst/>
          </a:prstGeom>
        </p:spPr>
      </p:pic>
      <p:sp>
        <p:nvSpPr>
          <p:cNvPr id="23" name="Арка 22"/>
          <p:cNvSpPr/>
          <p:nvPr/>
        </p:nvSpPr>
        <p:spPr>
          <a:xfrm rot="18477485">
            <a:off x="-696524" y="8429892"/>
            <a:ext cx="6900820" cy="6505659"/>
          </a:xfrm>
          <a:prstGeom prst="blockArc">
            <a:avLst>
              <a:gd name="adj1" fmla="val 14106148"/>
              <a:gd name="adj2" fmla="val 3789708"/>
              <a:gd name="adj3" fmla="val 15986"/>
            </a:avLst>
          </a:prstGeom>
          <a:solidFill>
            <a:srgbClr val="EDD8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6260" tIns="63131" rIns="126260" bIns="63131" rtlCol="0" anchor="ctr"/>
          <a:lstStyle/>
          <a:p>
            <a:pPr algn="ctr" defTabSz="631287">
              <a:defRPr/>
            </a:pPr>
            <a:endParaRPr lang="ru-RU" sz="2205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1" name="Арка 20"/>
          <p:cNvSpPr/>
          <p:nvPr/>
        </p:nvSpPr>
        <p:spPr>
          <a:xfrm rot="9900000">
            <a:off x="12730176" y="9624148"/>
            <a:ext cx="3331725" cy="3534098"/>
          </a:xfrm>
          <a:prstGeom prst="blockArc">
            <a:avLst>
              <a:gd name="adj1" fmla="val 19423086"/>
              <a:gd name="adj2" fmla="val 11079722"/>
              <a:gd name="adj3" fmla="val 15520"/>
            </a:avLst>
          </a:prstGeom>
          <a:solidFill>
            <a:srgbClr val="ED5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6260" tIns="63131" rIns="126260" bIns="63131" rtlCol="0" anchor="ctr"/>
          <a:lstStyle/>
          <a:p>
            <a:pPr algn="ctr" defTabSz="631287">
              <a:defRPr/>
            </a:pPr>
            <a:endParaRPr lang="ru-RU" sz="2205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4">
            <a:lum contrast="-20000"/>
          </a:blip>
          <a:stretch>
            <a:fillRect/>
          </a:stretch>
        </p:blipFill>
        <p:spPr>
          <a:xfrm>
            <a:off x="9754525" y="-1529986"/>
            <a:ext cx="2497381" cy="264829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345457" y="448702"/>
            <a:ext cx="1095225" cy="3122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6260" tIns="63131" rIns="126260" bIns="63131" rtlCol="0" anchor="ctr"/>
          <a:lstStyle/>
          <a:p>
            <a:pPr algn="ctr" defTabSz="631287">
              <a:defRPr/>
            </a:pPr>
            <a:endParaRPr lang="ru-RU" sz="2520" dirty="0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3" name="Группа 10"/>
          <p:cNvGrpSpPr/>
          <p:nvPr/>
        </p:nvGrpSpPr>
        <p:grpSpPr>
          <a:xfrm>
            <a:off x="526584" y="448702"/>
            <a:ext cx="4752473" cy="1005742"/>
            <a:chOff x="958645" y="338545"/>
            <a:chExt cx="4988478" cy="938213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8645" y="338545"/>
              <a:ext cx="857250" cy="938213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2029172" y="499837"/>
              <a:ext cx="3917951" cy="6124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31287">
                <a:lnSpc>
                  <a:spcPct val="120000"/>
                </a:lnSpc>
                <a:defRPr/>
              </a:pPr>
              <a:r>
                <a:rPr lang="ru-RU" sz="16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Trebuchet MS" panose="020B0603020202020204" pitchFamily="34" charset="0"/>
                  <a:ea typeface="Roboto Medium" panose="02000000000000000000" pitchFamily="2" charset="0"/>
                  <a:cs typeface="Times New Roman" panose="02020603050405020304" pitchFamily="18" charset="0"/>
                </a:rPr>
                <a:t>МИНИСТЕРСТВО ЭКОНОМИЧЕСКОГО РАЗВИТИЯ РОССИЙСКОЙ ФЕДЕРАЦИИ</a:t>
              </a:r>
            </a:p>
          </p:txBody>
        </p:sp>
      </p:grpSp>
      <p:sp>
        <p:nvSpPr>
          <p:cNvPr id="6" name="Прямоугольник 5"/>
          <p:cNvSpPr/>
          <p:nvPr/>
        </p:nvSpPr>
        <p:spPr>
          <a:xfrm>
            <a:off x="2629969" y="4105275"/>
            <a:ext cx="13942462" cy="4591435"/>
          </a:xfrm>
          <a:prstGeom prst="rect">
            <a:avLst/>
          </a:prstGeom>
          <a:solidFill>
            <a:srgbClr val="ED5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6260" tIns="63131" rIns="126260" bIns="63131" rtlCol="0" anchor="ctr"/>
          <a:lstStyle/>
          <a:p>
            <a:pPr algn="ctr"/>
            <a:endParaRPr lang="ru-RU" sz="2835"/>
          </a:p>
        </p:txBody>
      </p:sp>
      <p:sp>
        <p:nvSpPr>
          <p:cNvPr id="9" name="Прямоугольник 8"/>
          <p:cNvSpPr/>
          <p:nvPr/>
        </p:nvSpPr>
        <p:spPr>
          <a:xfrm>
            <a:off x="2985657" y="4680354"/>
            <a:ext cx="13231086" cy="3288873"/>
          </a:xfrm>
          <a:prstGeom prst="rect">
            <a:avLst/>
          </a:prstGeom>
        </p:spPr>
        <p:txBody>
          <a:bodyPr wrap="square" lIns="126260" tIns="63131" rIns="126260" bIns="63131">
            <a:spAutoFit/>
          </a:bodyPr>
          <a:lstStyle/>
          <a:p>
            <a:pPr lvl="0">
              <a:lnSpc>
                <a:spcPct val="107000"/>
              </a:lnSpc>
              <a:defRPr/>
            </a:pPr>
            <a:r>
              <a:rPr lang="ru-RU" sz="4800" b="1" dirty="0">
                <a:solidFill>
                  <a:schemeClr val="bg1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Меры по поддержке малого и среднего бизнеса, </a:t>
            </a:r>
            <a:r>
              <a:rPr lang="ru-RU" sz="4800" b="1" dirty="0" err="1">
                <a:solidFill>
                  <a:schemeClr val="bg1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самозанятых</a:t>
            </a:r>
            <a:r>
              <a:rPr lang="ru-RU" sz="4800" b="1" dirty="0">
                <a:solidFill>
                  <a:schemeClr val="bg1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граждан в Республике Коми, в том числе в условиях ухудшения экономической ситуации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4432189" y="367122"/>
            <a:ext cx="2066391" cy="7511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6260" tIns="63131" rIns="126260" bIns="63131" rtlCol="0" anchor="ctr"/>
          <a:lstStyle/>
          <a:p>
            <a:pPr algn="ctr"/>
            <a:endParaRPr lang="ru-RU" sz="2835"/>
          </a:p>
        </p:txBody>
      </p:sp>
      <p:grpSp>
        <p:nvGrpSpPr>
          <p:cNvPr id="7" name="Группа 6"/>
          <p:cNvGrpSpPr/>
          <p:nvPr/>
        </p:nvGrpSpPr>
        <p:grpSpPr>
          <a:xfrm>
            <a:off x="5486400" y="554327"/>
            <a:ext cx="4713385" cy="1048441"/>
            <a:chOff x="2431969" y="1655914"/>
            <a:chExt cx="4713385" cy="1048441"/>
          </a:xfrm>
        </p:grpSpPr>
        <p:pic>
          <p:nvPicPr>
            <p:cNvPr id="16387" name="Picture 3" descr="C:\Users\User\Desktop\0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431969" y="1655914"/>
              <a:ext cx="777604" cy="900117"/>
            </a:xfrm>
            <a:prstGeom prst="rect">
              <a:avLst/>
            </a:prstGeom>
            <a:noFill/>
          </p:spPr>
        </p:pic>
        <p:sp>
          <p:nvSpPr>
            <p:cNvPr id="22" name="TextBox 21"/>
            <p:cNvSpPr txBox="1"/>
            <p:nvPr/>
          </p:nvSpPr>
          <p:spPr>
            <a:xfrm>
              <a:off x="3412760" y="1725626"/>
              <a:ext cx="3732594" cy="9787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31287">
                <a:lnSpc>
                  <a:spcPct val="120000"/>
                </a:lnSpc>
                <a:defRPr/>
              </a:pPr>
              <a:r>
                <a:rPr lang="ru-RU" sz="16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Trebuchet MS" panose="020B0603020202020204" pitchFamily="34" charset="0"/>
                  <a:ea typeface="Roboto Medium" panose="02000000000000000000" pitchFamily="2" charset="0"/>
                  <a:cs typeface="Times New Roman" panose="02020603050405020304" pitchFamily="18" charset="0"/>
                </a:rPr>
                <a:t>МИНИСТЕРСТВО </a:t>
              </a:r>
              <a:r>
                <a:rPr lang="ru-RU" sz="16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Trebuchet MS" panose="020B0603020202020204" pitchFamily="34" charset="0"/>
                  <a:ea typeface="Roboto Medium" panose="02000000000000000000" pitchFamily="2" charset="0"/>
                  <a:cs typeface="Times New Roman" panose="02020603050405020304" pitchFamily="18" charset="0"/>
                </a:rPr>
                <a:t>ЭКОНОМИЧЕСКОГО РАЗВИТИЯ И ПРОМЫШЛЕННОСТИ</a:t>
              </a:r>
              <a:endParaRPr lang="ru-RU" sz="1600" dirty="0">
                <a:solidFill>
                  <a:prstClr val="black">
                    <a:lumMod val="85000"/>
                    <a:lumOff val="15000"/>
                  </a:prstClr>
                </a:solidFill>
                <a:latin typeface="Trebuchet MS" panose="020B0603020202020204" pitchFamily="34" charset="0"/>
                <a:ea typeface="Roboto Medium" panose="02000000000000000000" pitchFamily="2" charset="0"/>
                <a:cs typeface="Times New Roman" panose="02020603050405020304" pitchFamily="18" charset="0"/>
              </a:endParaRPr>
            </a:p>
            <a:p>
              <a:pPr defTabSz="631287">
                <a:lnSpc>
                  <a:spcPct val="120000"/>
                </a:lnSpc>
                <a:defRPr/>
              </a:pPr>
              <a:r>
                <a:rPr lang="ru-RU" sz="16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Trebuchet MS" panose="020B0603020202020204" pitchFamily="34" charset="0"/>
                  <a:ea typeface="Roboto Medium" panose="02000000000000000000" pitchFamily="2" charset="0"/>
                  <a:cs typeface="Times New Roman" panose="02020603050405020304" pitchFamily="18" charset="0"/>
                </a:rPr>
                <a:t>РЕСПУБЛИКИ КОМИ</a:t>
              </a:r>
            </a:p>
          </p:txBody>
        </p:sp>
      </p:grpSp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8859" y="448702"/>
            <a:ext cx="2606566" cy="106369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8061" y="357696"/>
            <a:ext cx="2351448" cy="1143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6572431" y="9972675"/>
            <a:ext cx="24013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smtClean="0"/>
              <a:t>17.03.2022</a:t>
            </a:r>
            <a:endParaRPr lang="ru-RU" sz="2000" b="1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0744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3"/>
          <p:cNvSpPr/>
          <p:nvPr/>
        </p:nvSpPr>
        <p:spPr>
          <a:xfrm>
            <a:off x="15821236" y="7286242"/>
            <a:ext cx="3441065" cy="3624579"/>
          </a:xfrm>
          <a:custGeom>
            <a:avLst/>
            <a:gdLst/>
            <a:ahLst/>
            <a:cxnLst/>
            <a:rect l="l" t="t" r="r" b="b"/>
            <a:pathLst>
              <a:path w="3441065" h="3624579">
                <a:moveTo>
                  <a:pt x="2760967" y="0"/>
                </a:moveTo>
                <a:lnTo>
                  <a:pt x="2712401" y="418"/>
                </a:lnTo>
                <a:lnTo>
                  <a:pt x="2664039" y="1669"/>
                </a:lnTo>
                <a:lnTo>
                  <a:pt x="2615886" y="3746"/>
                </a:lnTo>
                <a:lnTo>
                  <a:pt x="2567949" y="6642"/>
                </a:lnTo>
                <a:lnTo>
                  <a:pt x="2520237" y="10349"/>
                </a:lnTo>
                <a:lnTo>
                  <a:pt x="2472754" y="14862"/>
                </a:lnTo>
                <a:lnTo>
                  <a:pt x="2425508" y="20173"/>
                </a:lnTo>
                <a:lnTo>
                  <a:pt x="2378507" y="26276"/>
                </a:lnTo>
                <a:lnTo>
                  <a:pt x="2331756" y="33163"/>
                </a:lnTo>
                <a:lnTo>
                  <a:pt x="2285262" y="40828"/>
                </a:lnTo>
                <a:lnTo>
                  <a:pt x="2239034" y="49264"/>
                </a:lnTo>
                <a:lnTo>
                  <a:pt x="2193076" y="58464"/>
                </a:lnTo>
                <a:lnTo>
                  <a:pt x="2147397" y="68421"/>
                </a:lnTo>
                <a:lnTo>
                  <a:pt x="2102003" y="79129"/>
                </a:lnTo>
                <a:lnTo>
                  <a:pt x="2056900" y="90580"/>
                </a:lnTo>
                <a:lnTo>
                  <a:pt x="2012096" y="102768"/>
                </a:lnTo>
                <a:lnTo>
                  <a:pt x="1967598" y="115686"/>
                </a:lnTo>
                <a:lnTo>
                  <a:pt x="1923412" y="129327"/>
                </a:lnTo>
                <a:lnTo>
                  <a:pt x="1879546" y="143684"/>
                </a:lnTo>
                <a:lnTo>
                  <a:pt x="1836005" y="158751"/>
                </a:lnTo>
                <a:lnTo>
                  <a:pt x="1792798" y="174520"/>
                </a:lnTo>
                <a:lnTo>
                  <a:pt x="1749930" y="190984"/>
                </a:lnTo>
                <a:lnTo>
                  <a:pt x="1707408" y="208138"/>
                </a:lnTo>
                <a:lnTo>
                  <a:pt x="1665241" y="225973"/>
                </a:lnTo>
                <a:lnTo>
                  <a:pt x="1623433" y="244484"/>
                </a:lnTo>
                <a:lnTo>
                  <a:pt x="1581993" y="263662"/>
                </a:lnTo>
                <a:lnTo>
                  <a:pt x="1540926" y="283503"/>
                </a:lnTo>
                <a:lnTo>
                  <a:pt x="1500241" y="303997"/>
                </a:lnTo>
                <a:lnTo>
                  <a:pt x="1459943" y="325140"/>
                </a:lnTo>
                <a:lnTo>
                  <a:pt x="1420039" y="346924"/>
                </a:lnTo>
                <a:lnTo>
                  <a:pt x="1380537" y="369341"/>
                </a:lnTo>
                <a:lnTo>
                  <a:pt x="1341443" y="392386"/>
                </a:lnTo>
                <a:lnTo>
                  <a:pt x="1302765" y="416051"/>
                </a:lnTo>
                <a:lnTo>
                  <a:pt x="1264508" y="440330"/>
                </a:lnTo>
                <a:lnTo>
                  <a:pt x="1226679" y="465215"/>
                </a:lnTo>
                <a:lnTo>
                  <a:pt x="1189287" y="490700"/>
                </a:lnTo>
                <a:lnTo>
                  <a:pt x="1152337" y="516779"/>
                </a:lnTo>
                <a:lnTo>
                  <a:pt x="1115836" y="543443"/>
                </a:lnTo>
                <a:lnTo>
                  <a:pt x="1079791" y="570687"/>
                </a:lnTo>
                <a:lnTo>
                  <a:pt x="1044209" y="598503"/>
                </a:lnTo>
                <a:lnTo>
                  <a:pt x="1009097" y="626885"/>
                </a:lnTo>
                <a:lnTo>
                  <a:pt x="974462" y="655825"/>
                </a:lnTo>
                <a:lnTo>
                  <a:pt x="940310" y="685318"/>
                </a:lnTo>
                <a:lnTo>
                  <a:pt x="906648" y="715355"/>
                </a:lnTo>
                <a:lnTo>
                  <a:pt x="873484" y="745931"/>
                </a:lnTo>
                <a:lnTo>
                  <a:pt x="840823" y="777039"/>
                </a:lnTo>
                <a:lnTo>
                  <a:pt x="808674" y="808670"/>
                </a:lnTo>
                <a:lnTo>
                  <a:pt x="777042" y="840820"/>
                </a:lnTo>
                <a:lnTo>
                  <a:pt x="745934" y="873480"/>
                </a:lnTo>
                <a:lnTo>
                  <a:pt x="715359" y="906645"/>
                </a:lnTo>
                <a:lnTo>
                  <a:pt x="685321" y="940306"/>
                </a:lnTo>
                <a:lnTo>
                  <a:pt x="655828" y="974458"/>
                </a:lnTo>
                <a:lnTo>
                  <a:pt x="626888" y="1009094"/>
                </a:lnTo>
                <a:lnTo>
                  <a:pt x="598506" y="1044206"/>
                </a:lnTo>
                <a:lnTo>
                  <a:pt x="570690" y="1079788"/>
                </a:lnTo>
                <a:lnTo>
                  <a:pt x="543446" y="1115833"/>
                </a:lnTo>
                <a:lnTo>
                  <a:pt x="516781" y="1152334"/>
                </a:lnTo>
                <a:lnTo>
                  <a:pt x="490703" y="1189284"/>
                </a:lnTo>
                <a:lnTo>
                  <a:pt x="465218" y="1226677"/>
                </a:lnTo>
                <a:lnTo>
                  <a:pt x="440332" y="1264505"/>
                </a:lnTo>
                <a:lnTo>
                  <a:pt x="416054" y="1302762"/>
                </a:lnTo>
                <a:lnTo>
                  <a:pt x="392388" y="1341441"/>
                </a:lnTo>
                <a:lnTo>
                  <a:pt x="369343" y="1380535"/>
                </a:lnTo>
                <a:lnTo>
                  <a:pt x="346926" y="1420038"/>
                </a:lnTo>
                <a:lnTo>
                  <a:pt x="325142" y="1459941"/>
                </a:lnTo>
                <a:lnTo>
                  <a:pt x="303999" y="1500239"/>
                </a:lnTo>
                <a:lnTo>
                  <a:pt x="283505" y="1540925"/>
                </a:lnTo>
                <a:lnTo>
                  <a:pt x="263664" y="1581992"/>
                </a:lnTo>
                <a:lnTo>
                  <a:pt x="244485" y="1623433"/>
                </a:lnTo>
                <a:lnTo>
                  <a:pt x="225975" y="1665240"/>
                </a:lnTo>
                <a:lnTo>
                  <a:pt x="208139" y="1707409"/>
                </a:lnTo>
                <a:lnTo>
                  <a:pt x="190986" y="1749930"/>
                </a:lnTo>
                <a:lnTo>
                  <a:pt x="174521" y="1792798"/>
                </a:lnTo>
                <a:lnTo>
                  <a:pt x="158752" y="1836006"/>
                </a:lnTo>
                <a:lnTo>
                  <a:pt x="143685" y="1879547"/>
                </a:lnTo>
                <a:lnTo>
                  <a:pt x="129328" y="1923414"/>
                </a:lnTo>
                <a:lnTo>
                  <a:pt x="115687" y="1967601"/>
                </a:lnTo>
                <a:lnTo>
                  <a:pt x="102769" y="2012099"/>
                </a:lnTo>
                <a:lnTo>
                  <a:pt x="90581" y="2056903"/>
                </a:lnTo>
                <a:lnTo>
                  <a:pt x="79130" y="2102006"/>
                </a:lnTo>
                <a:lnTo>
                  <a:pt x="68422" y="2147401"/>
                </a:lnTo>
                <a:lnTo>
                  <a:pt x="58464" y="2193081"/>
                </a:lnTo>
                <a:lnTo>
                  <a:pt x="49264" y="2239039"/>
                </a:lnTo>
                <a:lnTo>
                  <a:pt x="40828" y="2285268"/>
                </a:lnTo>
                <a:lnTo>
                  <a:pt x="33163" y="2331762"/>
                </a:lnTo>
                <a:lnTo>
                  <a:pt x="26276" y="2378514"/>
                </a:lnTo>
                <a:lnTo>
                  <a:pt x="20173" y="2425516"/>
                </a:lnTo>
                <a:lnTo>
                  <a:pt x="14862" y="2472762"/>
                </a:lnTo>
                <a:lnTo>
                  <a:pt x="10349" y="2520245"/>
                </a:lnTo>
                <a:lnTo>
                  <a:pt x="6605" y="2568572"/>
                </a:lnTo>
                <a:lnTo>
                  <a:pt x="3739" y="2616062"/>
                </a:lnTo>
                <a:lnTo>
                  <a:pt x="1669" y="2664050"/>
                </a:lnTo>
                <a:lnTo>
                  <a:pt x="418" y="2712413"/>
                </a:lnTo>
                <a:lnTo>
                  <a:pt x="0" y="2760980"/>
                </a:lnTo>
                <a:lnTo>
                  <a:pt x="501" y="2814130"/>
                </a:lnTo>
                <a:lnTo>
                  <a:pt x="1994" y="2866926"/>
                </a:lnTo>
                <a:lnTo>
                  <a:pt x="4474" y="2919524"/>
                </a:lnTo>
                <a:lnTo>
                  <a:pt x="7931" y="2971860"/>
                </a:lnTo>
                <a:lnTo>
                  <a:pt x="12355" y="3023925"/>
                </a:lnTo>
                <a:lnTo>
                  <a:pt x="17738" y="3075711"/>
                </a:lnTo>
                <a:lnTo>
                  <a:pt x="24070" y="3127208"/>
                </a:lnTo>
                <a:lnTo>
                  <a:pt x="31344" y="3178408"/>
                </a:lnTo>
                <a:lnTo>
                  <a:pt x="39550" y="3229302"/>
                </a:lnTo>
                <a:lnTo>
                  <a:pt x="48679" y="3279881"/>
                </a:lnTo>
                <a:lnTo>
                  <a:pt x="58722" y="3330136"/>
                </a:lnTo>
                <a:lnTo>
                  <a:pt x="69670" y="3380059"/>
                </a:lnTo>
                <a:lnTo>
                  <a:pt x="81515" y="3429640"/>
                </a:lnTo>
                <a:lnTo>
                  <a:pt x="94247" y="3478872"/>
                </a:lnTo>
                <a:lnTo>
                  <a:pt x="107858" y="3527744"/>
                </a:lnTo>
                <a:lnTo>
                  <a:pt x="122339" y="3576249"/>
                </a:lnTo>
                <a:lnTo>
                  <a:pt x="137680" y="3624376"/>
                </a:lnTo>
                <a:lnTo>
                  <a:pt x="1492986" y="3624376"/>
                </a:lnTo>
                <a:lnTo>
                  <a:pt x="1465669" y="3582915"/>
                </a:lnTo>
                <a:lnTo>
                  <a:pt x="1439672" y="3540533"/>
                </a:lnTo>
                <a:lnTo>
                  <a:pt x="1415025" y="3497259"/>
                </a:lnTo>
                <a:lnTo>
                  <a:pt x="1391757" y="3453122"/>
                </a:lnTo>
                <a:lnTo>
                  <a:pt x="1369896" y="3408153"/>
                </a:lnTo>
                <a:lnTo>
                  <a:pt x="1349472" y="3362379"/>
                </a:lnTo>
                <a:lnTo>
                  <a:pt x="1330515" y="3315830"/>
                </a:lnTo>
                <a:lnTo>
                  <a:pt x="1313053" y="3268536"/>
                </a:lnTo>
                <a:lnTo>
                  <a:pt x="1297116" y="3220524"/>
                </a:lnTo>
                <a:lnTo>
                  <a:pt x="1282732" y="3171825"/>
                </a:lnTo>
                <a:lnTo>
                  <a:pt x="1269931" y="3122468"/>
                </a:lnTo>
                <a:lnTo>
                  <a:pt x="1258743" y="3072481"/>
                </a:lnTo>
                <a:lnTo>
                  <a:pt x="1249195" y="3021895"/>
                </a:lnTo>
                <a:lnTo>
                  <a:pt x="1241318" y="2970737"/>
                </a:lnTo>
                <a:lnTo>
                  <a:pt x="1235141" y="2919037"/>
                </a:lnTo>
                <a:lnTo>
                  <a:pt x="1230693" y="2866825"/>
                </a:lnTo>
                <a:lnTo>
                  <a:pt x="1228001" y="2814075"/>
                </a:lnTo>
                <a:lnTo>
                  <a:pt x="1227099" y="2760980"/>
                </a:lnTo>
                <a:lnTo>
                  <a:pt x="1227857" y="2712288"/>
                </a:lnTo>
                <a:lnTo>
                  <a:pt x="1230117" y="2663974"/>
                </a:lnTo>
                <a:lnTo>
                  <a:pt x="1233873" y="2615896"/>
                </a:lnTo>
                <a:lnTo>
                  <a:pt x="1239050" y="2568572"/>
                </a:lnTo>
                <a:lnTo>
                  <a:pt x="1245679" y="2521529"/>
                </a:lnTo>
                <a:lnTo>
                  <a:pt x="1253719" y="2474954"/>
                </a:lnTo>
                <a:lnTo>
                  <a:pt x="1263149" y="2428869"/>
                </a:lnTo>
                <a:lnTo>
                  <a:pt x="1273945" y="2383297"/>
                </a:lnTo>
                <a:lnTo>
                  <a:pt x="1286085" y="2338262"/>
                </a:lnTo>
                <a:lnTo>
                  <a:pt x="1299547" y="2293784"/>
                </a:lnTo>
                <a:lnTo>
                  <a:pt x="1314308" y="2249886"/>
                </a:lnTo>
                <a:lnTo>
                  <a:pt x="1330346" y="2206592"/>
                </a:lnTo>
                <a:lnTo>
                  <a:pt x="1347638" y="2163923"/>
                </a:lnTo>
                <a:lnTo>
                  <a:pt x="1366162" y="2121902"/>
                </a:lnTo>
                <a:lnTo>
                  <a:pt x="1385896" y="2080551"/>
                </a:lnTo>
                <a:lnTo>
                  <a:pt x="1406816" y="2039894"/>
                </a:lnTo>
                <a:lnTo>
                  <a:pt x="1428901" y="1999951"/>
                </a:lnTo>
                <a:lnTo>
                  <a:pt x="1452128" y="1960746"/>
                </a:lnTo>
                <a:lnTo>
                  <a:pt x="1476474" y="1922302"/>
                </a:lnTo>
                <a:lnTo>
                  <a:pt x="1501918" y="1884640"/>
                </a:lnTo>
                <a:lnTo>
                  <a:pt x="1528436" y="1847783"/>
                </a:lnTo>
                <a:lnTo>
                  <a:pt x="1556006" y="1811754"/>
                </a:lnTo>
                <a:lnTo>
                  <a:pt x="1584606" y="1776574"/>
                </a:lnTo>
                <a:lnTo>
                  <a:pt x="1614213" y="1742268"/>
                </a:lnTo>
                <a:lnTo>
                  <a:pt x="1644805" y="1708856"/>
                </a:lnTo>
                <a:lnTo>
                  <a:pt x="1676360" y="1676361"/>
                </a:lnTo>
                <a:lnTo>
                  <a:pt x="1708854" y="1644807"/>
                </a:lnTo>
                <a:lnTo>
                  <a:pt x="1742266" y="1614215"/>
                </a:lnTo>
                <a:lnTo>
                  <a:pt x="1776572" y="1584607"/>
                </a:lnTo>
                <a:lnTo>
                  <a:pt x="1811751" y="1556007"/>
                </a:lnTo>
                <a:lnTo>
                  <a:pt x="1847780" y="1528437"/>
                </a:lnTo>
                <a:lnTo>
                  <a:pt x="1884637" y="1501919"/>
                </a:lnTo>
                <a:lnTo>
                  <a:pt x="1922298" y="1476475"/>
                </a:lnTo>
                <a:lnTo>
                  <a:pt x="1960743" y="1452129"/>
                </a:lnTo>
                <a:lnTo>
                  <a:pt x="1999947" y="1428902"/>
                </a:lnTo>
                <a:lnTo>
                  <a:pt x="2039889" y="1406817"/>
                </a:lnTo>
                <a:lnTo>
                  <a:pt x="2080547" y="1385896"/>
                </a:lnTo>
                <a:lnTo>
                  <a:pt x="2121897" y="1366163"/>
                </a:lnTo>
                <a:lnTo>
                  <a:pt x="2163918" y="1347639"/>
                </a:lnTo>
                <a:lnTo>
                  <a:pt x="2206586" y="1330346"/>
                </a:lnTo>
                <a:lnTo>
                  <a:pt x="2249880" y="1314308"/>
                </a:lnTo>
                <a:lnTo>
                  <a:pt x="2293777" y="1299547"/>
                </a:lnTo>
                <a:lnTo>
                  <a:pt x="2338254" y="1286085"/>
                </a:lnTo>
                <a:lnTo>
                  <a:pt x="2383290" y="1273945"/>
                </a:lnTo>
                <a:lnTo>
                  <a:pt x="2428861" y="1263149"/>
                </a:lnTo>
                <a:lnTo>
                  <a:pt x="2474945" y="1253719"/>
                </a:lnTo>
                <a:lnTo>
                  <a:pt x="2521519" y="1245679"/>
                </a:lnTo>
                <a:lnTo>
                  <a:pt x="2568562" y="1239050"/>
                </a:lnTo>
                <a:lnTo>
                  <a:pt x="2616051" y="1233855"/>
                </a:lnTo>
                <a:lnTo>
                  <a:pt x="2663963" y="1230117"/>
                </a:lnTo>
                <a:lnTo>
                  <a:pt x="2712276" y="1227857"/>
                </a:lnTo>
                <a:lnTo>
                  <a:pt x="2760967" y="1227099"/>
                </a:lnTo>
                <a:lnTo>
                  <a:pt x="3440798" y="1227099"/>
                </a:lnTo>
                <a:lnTo>
                  <a:pt x="3440798" y="84328"/>
                </a:lnTo>
                <a:lnTo>
                  <a:pt x="3394033" y="72919"/>
                </a:lnTo>
                <a:lnTo>
                  <a:pt x="3346965" y="62309"/>
                </a:lnTo>
                <a:lnTo>
                  <a:pt x="3299598" y="52506"/>
                </a:lnTo>
                <a:lnTo>
                  <a:pt x="3251942" y="43516"/>
                </a:lnTo>
                <a:lnTo>
                  <a:pt x="3204003" y="35348"/>
                </a:lnTo>
                <a:lnTo>
                  <a:pt x="3155787" y="28008"/>
                </a:lnTo>
                <a:lnTo>
                  <a:pt x="3107302" y="21504"/>
                </a:lnTo>
                <a:lnTo>
                  <a:pt x="3058555" y="15843"/>
                </a:lnTo>
                <a:lnTo>
                  <a:pt x="3009554" y="11033"/>
                </a:lnTo>
                <a:lnTo>
                  <a:pt x="2960304" y="7080"/>
                </a:lnTo>
                <a:lnTo>
                  <a:pt x="2910813" y="3994"/>
                </a:lnTo>
                <a:lnTo>
                  <a:pt x="2861089" y="1780"/>
                </a:lnTo>
                <a:lnTo>
                  <a:pt x="2811138" y="446"/>
                </a:lnTo>
                <a:lnTo>
                  <a:pt x="2760967" y="0"/>
                </a:lnTo>
                <a:close/>
              </a:path>
              <a:path w="3441065" h="3624579">
                <a:moveTo>
                  <a:pt x="3440798" y="1227099"/>
                </a:moveTo>
                <a:lnTo>
                  <a:pt x="2760967" y="1227099"/>
                </a:lnTo>
                <a:lnTo>
                  <a:pt x="2813077" y="1227967"/>
                </a:lnTo>
                <a:lnTo>
                  <a:pt x="2864749" y="1230553"/>
                </a:lnTo>
                <a:lnTo>
                  <a:pt x="2915957" y="1234829"/>
                </a:lnTo>
                <a:lnTo>
                  <a:pt x="2966673" y="1240768"/>
                </a:lnTo>
                <a:lnTo>
                  <a:pt x="3016870" y="1248343"/>
                </a:lnTo>
                <a:lnTo>
                  <a:pt x="3066521" y="1257526"/>
                </a:lnTo>
                <a:lnTo>
                  <a:pt x="3115598" y="1268290"/>
                </a:lnTo>
                <a:lnTo>
                  <a:pt x="3164075" y="1280607"/>
                </a:lnTo>
                <a:lnTo>
                  <a:pt x="3211924" y="1294450"/>
                </a:lnTo>
                <a:lnTo>
                  <a:pt x="3259118" y="1309791"/>
                </a:lnTo>
                <a:lnTo>
                  <a:pt x="3305629" y="1326604"/>
                </a:lnTo>
                <a:lnTo>
                  <a:pt x="3351431" y="1344861"/>
                </a:lnTo>
                <a:lnTo>
                  <a:pt x="3396497" y="1364533"/>
                </a:lnTo>
                <a:lnTo>
                  <a:pt x="3440798" y="1385595"/>
                </a:lnTo>
                <a:lnTo>
                  <a:pt x="3440798" y="1227099"/>
                </a:lnTo>
                <a:close/>
              </a:path>
            </a:pathLst>
          </a:custGeom>
          <a:solidFill>
            <a:srgbClr val="EDDFD2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>
              <a:solidFill>
                <a:prstClr val="black"/>
              </a:solidFill>
            </a:endParaRPr>
          </a:p>
        </p:txBody>
      </p:sp>
      <p:sp>
        <p:nvSpPr>
          <p:cNvPr id="15" name="object 22"/>
          <p:cNvSpPr/>
          <p:nvPr/>
        </p:nvSpPr>
        <p:spPr>
          <a:xfrm>
            <a:off x="2023427" y="574806"/>
            <a:ext cx="1499870" cy="153035"/>
          </a:xfrm>
          <a:custGeom>
            <a:avLst/>
            <a:gdLst/>
            <a:ahLst/>
            <a:cxnLst/>
            <a:rect l="l" t="t" r="r" b="b"/>
            <a:pathLst>
              <a:path w="1499870" h="153034">
                <a:moveTo>
                  <a:pt x="0" y="152946"/>
                </a:moveTo>
                <a:lnTo>
                  <a:pt x="1499501" y="152946"/>
                </a:lnTo>
                <a:lnTo>
                  <a:pt x="1499501" y="0"/>
                </a:lnTo>
                <a:lnTo>
                  <a:pt x="0" y="0"/>
                </a:lnTo>
                <a:lnTo>
                  <a:pt x="0" y="152946"/>
                </a:lnTo>
                <a:close/>
              </a:path>
            </a:pathLst>
          </a:custGeom>
          <a:solidFill>
            <a:srgbClr val="EF5237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>
              <a:solidFill>
                <a:prstClr val="black"/>
              </a:solidFill>
            </a:endParaRPr>
          </a:p>
        </p:txBody>
      </p:sp>
      <p:sp>
        <p:nvSpPr>
          <p:cNvPr id="18" name="object 23"/>
          <p:cNvSpPr txBox="1">
            <a:spLocks/>
          </p:cNvSpPr>
          <p:nvPr/>
        </p:nvSpPr>
        <p:spPr>
          <a:xfrm>
            <a:off x="2023427" y="1184734"/>
            <a:ext cx="15731173" cy="607475"/>
          </a:xfrm>
          <a:prstGeom prst="rect">
            <a:avLst/>
          </a:prstGeom>
        </p:spPr>
        <p:txBody>
          <a:bodyPr vert="horz" wrap="square" lIns="0" tIns="5716" rIns="0" bIns="0" rtlCol="0">
            <a:spAutoFit/>
          </a:bodyPr>
          <a:lstStyle>
            <a:lvl1pPr>
              <a:defRPr sz="9850" b="1" i="0">
                <a:solidFill>
                  <a:srgbClr val="4C1913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marL="12701" marR="4169170" defTabSz="914371">
              <a:lnSpc>
                <a:spcPct val="101499"/>
              </a:lnSpc>
              <a:spcBef>
                <a:spcPts val="46"/>
              </a:spcBef>
            </a:pPr>
            <a:r>
              <a:rPr lang="ru-RU" sz="4000" spc="-175" dirty="0">
                <a:solidFill>
                  <a:srgbClr val="EF5237"/>
                </a:solidFill>
                <a:latin typeface="+mn-lt"/>
              </a:rPr>
              <a:t>АО «Лизинговая компания Республики Коми»</a:t>
            </a:r>
          </a:p>
        </p:txBody>
      </p:sp>
      <p:sp>
        <p:nvSpPr>
          <p:cNvPr id="19" name="object 24"/>
          <p:cNvSpPr txBox="1"/>
          <p:nvPr/>
        </p:nvSpPr>
        <p:spPr>
          <a:xfrm>
            <a:off x="2028456" y="1845250"/>
            <a:ext cx="16205981" cy="628376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065" marR="7261" defTabSz="914371">
              <a:spcBef>
                <a:spcPts val="1501"/>
              </a:spcBef>
              <a:buClr>
                <a:srgbClr val="EF5237"/>
              </a:buClr>
              <a:tabLst>
                <a:tab pos="347969" algn="l"/>
                <a:tab pos="349239" algn="l"/>
              </a:tabLst>
            </a:pPr>
            <a:r>
              <a:rPr lang="ru-RU" sz="4000" b="1" spc="-175" dirty="0">
                <a:solidFill>
                  <a:srgbClr val="4C1913"/>
                </a:solidFill>
                <a:ea typeface="+mj-ea"/>
                <a:cs typeface="Trebuchet MS"/>
              </a:rPr>
              <a:t>ПРОГРАММА «БИЗНЕС-ИНВЕСТ»</a:t>
            </a:r>
          </a:p>
        </p:txBody>
      </p:sp>
      <p:sp>
        <p:nvSpPr>
          <p:cNvPr id="21" name="object 24"/>
          <p:cNvSpPr txBox="1"/>
          <p:nvPr/>
        </p:nvSpPr>
        <p:spPr>
          <a:xfrm>
            <a:off x="2023427" y="2962275"/>
            <a:ext cx="16566745" cy="5891355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>
              <a:spcBef>
                <a:spcPts val="1200"/>
              </a:spcBef>
            </a:pPr>
            <a:r>
              <a:rPr lang="ru-RU" sz="2400" b="1" dirty="0">
                <a:solidFill>
                  <a:srgbClr val="C0504D">
                    <a:lumMod val="50000"/>
                  </a:srgbClr>
                </a:solidFill>
              </a:rPr>
              <a:t>Получатели поддержки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–</a:t>
            </a:r>
            <a:r>
              <a:rPr lang="ru-RU" sz="2400" dirty="0" smtClean="0">
                <a:solidFill>
                  <a:srgbClr val="C0504D">
                    <a:lumMod val="50000"/>
                  </a:srgbClr>
                </a:solidFill>
              </a:rPr>
              <a:t> </a:t>
            </a:r>
            <a:r>
              <a:rPr lang="ru-RU" sz="2400" i="1" dirty="0">
                <a:solidFill>
                  <a:srgbClr val="C0504D">
                    <a:lumMod val="50000"/>
                  </a:srgbClr>
                </a:solidFill>
              </a:rPr>
              <a:t>субъекты </a:t>
            </a:r>
            <a:r>
              <a:rPr lang="ru-RU" sz="2400" i="1" dirty="0" smtClean="0">
                <a:solidFill>
                  <a:srgbClr val="C0504D">
                    <a:lumMod val="50000"/>
                  </a:srgbClr>
                </a:solidFill>
              </a:rPr>
              <a:t>МСП</a:t>
            </a:r>
            <a:r>
              <a:rPr lang="ru-RU" sz="2400" i="1" dirty="0">
                <a:solidFill>
                  <a:srgbClr val="C0504D">
                    <a:lumMod val="50000"/>
                  </a:srgbClr>
                </a:solidFill>
              </a:rPr>
              <a:t>, срок деятельности которых с </a:t>
            </a:r>
            <a:r>
              <a:rPr lang="ru-RU" sz="2400" i="1" dirty="0" smtClean="0">
                <a:solidFill>
                  <a:srgbClr val="C0504D">
                    <a:lumMod val="50000"/>
                  </a:srgbClr>
                </a:solidFill>
              </a:rPr>
              <a:t>даты регистрации превышает 9 месяцев</a:t>
            </a:r>
            <a:endParaRPr lang="ru-RU" sz="2400" i="1" dirty="0">
              <a:solidFill>
                <a:srgbClr val="C0504D">
                  <a:lumMod val="50000"/>
                </a:srgbClr>
              </a:solidFill>
            </a:endParaRPr>
          </a:p>
          <a:p>
            <a:pPr>
              <a:spcBef>
                <a:spcPts val="1200"/>
              </a:spcBef>
            </a:pPr>
            <a:r>
              <a:rPr lang="ru-RU" sz="2400" b="1" dirty="0" smtClean="0">
                <a:solidFill>
                  <a:srgbClr val="C0504D">
                    <a:lumMod val="50000"/>
                  </a:srgbClr>
                </a:solidFill>
              </a:rPr>
              <a:t>Условия </a:t>
            </a:r>
            <a:r>
              <a:rPr lang="ru-RU" sz="2400" b="1" dirty="0">
                <a:solidFill>
                  <a:srgbClr val="C0504D">
                    <a:lumMod val="50000"/>
                  </a:srgbClr>
                </a:solidFill>
              </a:rPr>
              <a:t>получения поддержки </a:t>
            </a:r>
            <a:r>
              <a:rPr lang="ru-RU" sz="2400" dirty="0">
                <a:solidFill>
                  <a:srgbClr val="C0504D">
                    <a:lumMod val="50000"/>
                  </a:srgbClr>
                </a:solidFill>
              </a:rPr>
              <a:t>– </a:t>
            </a:r>
            <a:r>
              <a:rPr lang="ru-RU" sz="2400" i="1" dirty="0">
                <a:solidFill>
                  <a:srgbClr val="C0504D">
                    <a:lumMod val="50000"/>
                  </a:srgbClr>
                </a:solidFill>
              </a:rPr>
              <a:t>регистрация и осуществление деятельности на территории Республики Коми; </a:t>
            </a:r>
            <a:r>
              <a:rPr lang="ru-RU" sz="2400" i="1" dirty="0" smtClean="0">
                <a:solidFill>
                  <a:srgbClr val="C0504D">
                    <a:lumMod val="50000"/>
                  </a:srgbClr>
                </a:solidFill>
              </a:rPr>
              <a:t>отсутствие </a:t>
            </a:r>
            <a:r>
              <a:rPr lang="ru-RU" sz="2400" i="1" dirty="0">
                <a:solidFill>
                  <a:srgbClr val="C0504D">
                    <a:lumMod val="50000"/>
                  </a:srgbClr>
                </a:solidFill>
              </a:rPr>
              <a:t>просроченной задолженности по налогам, сборам и иным обязательным платежам, превышающей 50 000 рублей; неприменение процедуры несостоятельности (банкротства)</a:t>
            </a:r>
            <a:r>
              <a:rPr lang="ru-RU" sz="2400" i="1" dirty="0" smtClean="0">
                <a:solidFill>
                  <a:srgbClr val="C0504D">
                    <a:lumMod val="50000"/>
                  </a:srgbClr>
                </a:solidFill>
              </a:rPr>
              <a:t>; отсутствие нарушение </a:t>
            </a:r>
            <a:r>
              <a:rPr lang="ru-RU" sz="2400" i="1" dirty="0">
                <a:solidFill>
                  <a:srgbClr val="C0504D">
                    <a:lumMod val="50000"/>
                  </a:srgbClr>
                </a:solidFill>
              </a:rPr>
              <a:t>платежной дисциплины сроком более 90 </a:t>
            </a:r>
            <a:r>
              <a:rPr lang="ru-RU" sz="2400" i="1" dirty="0" smtClean="0">
                <a:solidFill>
                  <a:srgbClr val="C0504D">
                    <a:lumMod val="50000"/>
                  </a:srgbClr>
                </a:solidFill>
              </a:rPr>
              <a:t>дней</a:t>
            </a:r>
          </a:p>
          <a:p>
            <a:pPr>
              <a:spcBef>
                <a:spcPts val="1200"/>
              </a:spcBef>
            </a:pPr>
            <a:r>
              <a:rPr lang="ru-RU" sz="2400" b="1" dirty="0" smtClean="0">
                <a:solidFill>
                  <a:srgbClr val="C0504D">
                    <a:lumMod val="50000"/>
                  </a:srgbClr>
                </a:solidFill>
              </a:rPr>
              <a:t>Стоимость предмета лизинга</a:t>
            </a:r>
            <a:r>
              <a:rPr lang="ru-RU" sz="2400" b="1" dirty="0">
                <a:solidFill>
                  <a:srgbClr val="C0504D">
                    <a:lumMod val="50000"/>
                  </a:srgbClr>
                </a:solidFill>
              </a:rPr>
              <a:t> </a:t>
            </a:r>
            <a:r>
              <a:rPr lang="ru-RU" sz="2400" dirty="0" smtClean="0">
                <a:solidFill>
                  <a:srgbClr val="C0504D">
                    <a:lumMod val="50000"/>
                  </a:srgbClr>
                </a:solidFill>
              </a:rPr>
              <a:t>– </a:t>
            </a:r>
            <a:r>
              <a:rPr lang="ru-RU" sz="2400" i="1" dirty="0" smtClean="0">
                <a:solidFill>
                  <a:srgbClr val="C0504D">
                    <a:lumMod val="50000"/>
                  </a:srgbClr>
                </a:solidFill>
              </a:rPr>
              <a:t>от 100 </a:t>
            </a:r>
            <a:r>
              <a:rPr lang="ru-RU" sz="2400" i="1" dirty="0">
                <a:solidFill>
                  <a:srgbClr val="C0504D">
                    <a:lumMod val="50000"/>
                  </a:srgbClr>
                </a:solidFill>
              </a:rPr>
              <a:t>000 рублей до </a:t>
            </a:r>
            <a:r>
              <a:rPr lang="ru-RU" sz="2400" i="1" dirty="0" smtClean="0">
                <a:solidFill>
                  <a:srgbClr val="C0504D">
                    <a:lumMod val="50000"/>
                  </a:srgbClr>
                </a:solidFill>
              </a:rPr>
              <a:t>25 </a:t>
            </a:r>
            <a:r>
              <a:rPr lang="ru-RU" sz="2400" i="1" dirty="0">
                <a:solidFill>
                  <a:srgbClr val="C0504D">
                    <a:lumMod val="50000"/>
                  </a:srgbClr>
                </a:solidFill>
              </a:rPr>
              <a:t>000 000 рублей на срок до </a:t>
            </a:r>
            <a:r>
              <a:rPr lang="ru-RU" sz="2400" i="1" dirty="0" smtClean="0">
                <a:solidFill>
                  <a:srgbClr val="C0504D">
                    <a:lumMod val="50000"/>
                  </a:srgbClr>
                </a:solidFill>
              </a:rPr>
              <a:t>5 лет</a:t>
            </a:r>
          </a:p>
          <a:p>
            <a:pPr>
              <a:spcBef>
                <a:spcPts val="1200"/>
              </a:spcBef>
            </a:pPr>
            <a:r>
              <a:rPr lang="ru-RU" sz="2400" b="1" dirty="0" smtClean="0">
                <a:solidFill>
                  <a:srgbClr val="C0504D">
                    <a:lumMod val="50000"/>
                  </a:srgbClr>
                </a:solidFill>
              </a:rPr>
              <a:t>Минимальный размер авансового платежа – </a:t>
            </a:r>
            <a:r>
              <a:rPr lang="ru-RU" sz="2400" i="1" dirty="0" smtClean="0">
                <a:solidFill>
                  <a:srgbClr val="C0504D">
                    <a:lumMod val="50000"/>
                  </a:srgbClr>
                </a:solidFill>
              </a:rPr>
              <a:t>от</a:t>
            </a:r>
            <a:r>
              <a:rPr lang="ru-RU" sz="2400" b="1" dirty="0" smtClean="0">
                <a:solidFill>
                  <a:srgbClr val="C0504D">
                    <a:lumMod val="50000"/>
                  </a:srgbClr>
                </a:solidFill>
              </a:rPr>
              <a:t> </a:t>
            </a:r>
            <a:r>
              <a:rPr lang="ru-RU" sz="2400" i="1" dirty="0" smtClean="0">
                <a:solidFill>
                  <a:srgbClr val="C0504D">
                    <a:lumMod val="50000"/>
                  </a:srgbClr>
                </a:solidFill>
              </a:rPr>
              <a:t>10% до 30</a:t>
            </a:r>
            <a:r>
              <a:rPr lang="ru-RU" sz="2400" i="1" dirty="0">
                <a:solidFill>
                  <a:srgbClr val="C0504D">
                    <a:lumMod val="50000"/>
                  </a:srgbClr>
                </a:solidFill>
              </a:rPr>
              <a:t>% </a:t>
            </a:r>
            <a:r>
              <a:rPr lang="ru-RU" sz="2400" i="1" dirty="0" smtClean="0">
                <a:solidFill>
                  <a:srgbClr val="C0504D">
                    <a:lumMod val="50000"/>
                  </a:srgbClr>
                </a:solidFill>
              </a:rPr>
              <a:t>от стоимости предмета лизинга</a:t>
            </a:r>
          </a:p>
          <a:p>
            <a:pPr>
              <a:spcBef>
                <a:spcPts val="1200"/>
              </a:spcBef>
            </a:pPr>
            <a:r>
              <a:rPr lang="ru-RU" sz="2400" b="1" dirty="0">
                <a:solidFill>
                  <a:srgbClr val="C0504D">
                    <a:lumMod val="50000"/>
                  </a:srgbClr>
                </a:solidFill>
              </a:rPr>
              <a:t>Процентная ставка – </a:t>
            </a:r>
            <a:r>
              <a:rPr lang="ru-RU" sz="2400" i="1" dirty="0">
                <a:solidFill>
                  <a:srgbClr val="C0504D">
                    <a:lumMod val="50000"/>
                  </a:srgbClr>
                </a:solidFill>
              </a:rPr>
              <a:t>от ключевой ставки Банка </a:t>
            </a:r>
            <a:r>
              <a:rPr lang="ru-RU" sz="2400" i="1" dirty="0" smtClean="0">
                <a:solidFill>
                  <a:srgbClr val="C0504D">
                    <a:lumMod val="50000"/>
                  </a:srgbClr>
                </a:solidFill>
              </a:rPr>
              <a:t>России с понижающим коэффициентом 0,87 до ключевой </a:t>
            </a:r>
            <a:r>
              <a:rPr lang="ru-RU" sz="2400" i="1" dirty="0">
                <a:solidFill>
                  <a:srgbClr val="C0504D">
                    <a:lumMod val="50000"/>
                  </a:srgbClr>
                </a:solidFill>
              </a:rPr>
              <a:t>ставки Банка России, увеличенной на коэффициент </a:t>
            </a:r>
            <a:r>
              <a:rPr lang="ru-RU" sz="2400" i="1" dirty="0" smtClean="0">
                <a:solidFill>
                  <a:srgbClr val="C0504D">
                    <a:lumMod val="50000"/>
                  </a:srgbClr>
                </a:solidFill>
              </a:rPr>
              <a:t>1,25 (годовых)</a:t>
            </a:r>
            <a:endParaRPr lang="ru-RU" sz="2400" i="1" dirty="0">
              <a:solidFill>
                <a:srgbClr val="C0504D">
                  <a:lumMod val="50000"/>
                </a:srgbClr>
              </a:solidFill>
            </a:endParaRPr>
          </a:p>
          <a:p>
            <a:pPr>
              <a:spcBef>
                <a:spcPts val="1200"/>
              </a:spcBef>
            </a:pPr>
            <a:r>
              <a:rPr lang="ru-RU" sz="2400" b="1" dirty="0" smtClean="0">
                <a:solidFill>
                  <a:srgbClr val="C0504D">
                    <a:lumMod val="50000"/>
                  </a:srgbClr>
                </a:solidFill>
              </a:rPr>
              <a:t>Срок </a:t>
            </a:r>
            <a:r>
              <a:rPr lang="ru-RU" sz="2400" b="1" dirty="0">
                <a:solidFill>
                  <a:srgbClr val="C0504D">
                    <a:lumMod val="50000"/>
                  </a:srgbClr>
                </a:solidFill>
              </a:rPr>
              <a:t>рассмотрения заявки </a:t>
            </a:r>
            <a:r>
              <a:rPr lang="ru-RU" sz="2400" i="1" dirty="0">
                <a:solidFill>
                  <a:srgbClr val="C0504D">
                    <a:lumMod val="50000"/>
                  </a:srgbClr>
                </a:solidFill>
              </a:rPr>
              <a:t>– </a:t>
            </a:r>
            <a:r>
              <a:rPr lang="ru-RU" sz="2400" i="1" dirty="0" smtClean="0">
                <a:solidFill>
                  <a:srgbClr val="C0504D">
                    <a:lumMod val="50000"/>
                  </a:srgbClr>
                </a:solidFill>
              </a:rPr>
              <a:t>до 12 </a:t>
            </a:r>
            <a:r>
              <a:rPr lang="ru-RU" sz="2400" i="1" dirty="0">
                <a:solidFill>
                  <a:srgbClr val="C0504D">
                    <a:lumMod val="50000"/>
                  </a:srgbClr>
                </a:solidFill>
              </a:rPr>
              <a:t>рабочих </a:t>
            </a:r>
            <a:r>
              <a:rPr lang="ru-RU" sz="2400" i="1" dirty="0" smtClean="0">
                <a:solidFill>
                  <a:srgbClr val="C0504D">
                    <a:lumMod val="50000"/>
                  </a:srgbClr>
                </a:solidFill>
              </a:rPr>
              <a:t>дней</a:t>
            </a:r>
            <a:endParaRPr lang="ru-RU" sz="2400" i="1" dirty="0">
              <a:solidFill>
                <a:srgbClr val="C0504D">
                  <a:lumMod val="50000"/>
                </a:srgbClr>
              </a:solidFill>
            </a:endParaRPr>
          </a:p>
          <a:p>
            <a:pPr>
              <a:spcBef>
                <a:spcPts val="1200"/>
              </a:spcBef>
            </a:pPr>
            <a:r>
              <a:rPr lang="ru-RU" sz="2400" b="1" dirty="0" smtClean="0">
                <a:solidFill>
                  <a:srgbClr val="C0504D">
                    <a:lumMod val="50000"/>
                  </a:srgbClr>
                </a:solidFill>
              </a:rPr>
              <a:t>Контакты </a:t>
            </a:r>
            <a:r>
              <a:rPr lang="ru-RU" sz="2400" b="1" dirty="0">
                <a:solidFill>
                  <a:srgbClr val="C0504D">
                    <a:lumMod val="50000"/>
                  </a:srgbClr>
                </a:solidFill>
              </a:rPr>
              <a:t>ответственного лица </a:t>
            </a:r>
            <a:r>
              <a:rPr lang="ru-RU" sz="2400" dirty="0">
                <a:solidFill>
                  <a:srgbClr val="C0504D">
                    <a:lumMod val="50000"/>
                  </a:srgbClr>
                </a:solidFill>
              </a:rPr>
              <a:t>– </a:t>
            </a:r>
            <a:r>
              <a:rPr lang="ru-RU" sz="2400" i="1" dirty="0">
                <a:solidFill>
                  <a:srgbClr val="C0504D">
                    <a:lumMod val="50000"/>
                  </a:srgbClr>
                </a:solidFill>
              </a:rPr>
              <a:t>Воротников Александр Павлович, ведущий специалист, </a:t>
            </a:r>
            <a:r>
              <a:rPr lang="en-US" sz="2400" i="1" dirty="0">
                <a:solidFill>
                  <a:srgbClr val="C0504D">
                    <a:lumMod val="50000"/>
                  </a:srgbClr>
                </a:solidFill>
              </a:rPr>
              <a:t>adeliyd@mail.ru</a:t>
            </a:r>
            <a:r>
              <a:rPr lang="ru-RU" sz="2400" i="1" dirty="0">
                <a:solidFill>
                  <a:srgbClr val="C0504D">
                    <a:lumMod val="50000"/>
                  </a:srgbClr>
                </a:solidFill>
              </a:rPr>
              <a:t>, </a:t>
            </a:r>
            <a:br>
              <a:rPr lang="ru-RU" sz="2400" i="1" dirty="0">
                <a:solidFill>
                  <a:srgbClr val="C0504D">
                    <a:lumMod val="50000"/>
                  </a:srgbClr>
                </a:solidFill>
              </a:rPr>
            </a:br>
            <a:r>
              <a:rPr lang="ru-RU" sz="2400" i="1" dirty="0">
                <a:solidFill>
                  <a:srgbClr val="C0504D">
                    <a:lumMod val="50000"/>
                  </a:srgbClr>
                </a:solidFill>
              </a:rPr>
              <a:t>8 (904) 221-90-29</a:t>
            </a:r>
          </a:p>
          <a:p>
            <a:pPr>
              <a:spcBef>
                <a:spcPts val="1200"/>
              </a:spcBef>
            </a:pPr>
            <a:r>
              <a:rPr lang="ru-RU" sz="2400" b="1" dirty="0" smtClean="0">
                <a:solidFill>
                  <a:srgbClr val="C0504D">
                    <a:lumMod val="50000"/>
                  </a:srgbClr>
                </a:solidFill>
              </a:rPr>
              <a:t>Информация о поддержке </a:t>
            </a:r>
            <a:r>
              <a:rPr lang="ru-RU" sz="2400" i="1" dirty="0">
                <a:solidFill>
                  <a:srgbClr val="C0504D">
                    <a:lumMod val="50000"/>
                  </a:srgbClr>
                </a:solidFill>
              </a:rPr>
              <a:t>-</a:t>
            </a:r>
            <a:r>
              <a:rPr lang="ru-RU" sz="2400" i="1" dirty="0" smtClean="0">
                <a:solidFill>
                  <a:srgbClr val="C0504D">
                    <a:lumMod val="50000"/>
                  </a:srgbClr>
                </a:solidFill>
              </a:rPr>
              <a:t> </a:t>
            </a:r>
            <a:r>
              <a:rPr lang="ru-RU" sz="2400" i="1" dirty="0">
                <a:solidFill>
                  <a:srgbClr val="C0504D">
                    <a:lumMod val="50000"/>
                  </a:srgbClr>
                </a:solidFill>
              </a:rPr>
              <a:t>сайт </a:t>
            </a:r>
            <a:r>
              <a:rPr lang="ru-RU" sz="2400" i="1" dirty="0">
                <a:solidFill>
                  <a:srgbClr val="C0504D">
                    <a:lumMod val="50000"/>
                  </a:srgbClr>
                </a:solidFill>
                <a:hlinkClick r:id="rId2"/>
              </a:rPr>
              <a:t>мойбизнес11.рф</a:t>
            </a:r>
            <a:endParaRPr lang="ru-RU" sz="2400" i="1" dirty="0">
              <a:solidFill>
                <a:srgbClr val="C0504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45666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3"/>
          <p:cNvSpPr/>
          <p:nvPr/>
        </p:nvSpPr>
        <p:spPr>
          <a:xfrm>
            <a:off x="15821236" y="7286242"/>
            <a:ext cx="3441065" cy="3624579"/>
          </a:xfrm>
          <a:custGeom>
            <a:avLst/>
            <a:gdLst/>
            <a:ahLst/>
            <a:cxnLst/>
            <a:rect l="l" t="t" r="r" b="b"/>
            <a:pathLst>
              <a:path w="3441065" h="3624579">
                <a:moveTo>
                  <a:pt x="2760967" y="0"/>
                </a:moveTo>
                <a:lnTo>
                  <a:pt x="2712401" y="418"/>
                </a:lnTo>
                <a:lnTo>
                  <a:pt x="2664039" y="1669"/>
                </a:lnTo>
                <a:lnTo>
                  <a:pt x="2615886" y="3746"/>
                </a:lnTo>
                <a:lnTo>
                  <a:pt x="2567949" y="6642"/>
                </a:lnTo>
                <a:lnTo>
                  <a:pt x="2520237" y="10349"/>
                </a:lnTo>
                <a:lnTo>
                  <a:pt x="2472754" y="14862"/>
                </a:lnTo>
                <a:lnTo>
                  <a:pt x="2425508" y="20173"/>
                </a:lnTo>
                <a:lnTo>
                  <a:pt x="2378507" y="26276"/>
                </a:lnTo>
                <a:lnTo>
                  <a:pt x="2331756" y="33163"/>
                </a:lnTo>
                <a:lnTo>
                  <a:pt x="2285262" y="40828"/>
                </a:lnTo>
                <a:lnTo>
                  <a:pt x="2239034" y="49264"/>
                </a:lnTo>
                <a:lnTo>
                  <a:pt x="2193076" y="58464"/>
                </a:lnTo>
                <a:lnTo>
                  <a:pt x="2147397" y="68421"/>
                </a:lnTo>
                <a:lnTo>
                  <a:pt x="2102003" y="79129"/>
                </a:lnTo>
                <a:lnTo>
                  <a:pt x="2056900" y="90580"/>
                </a:lnTo>
                <a:lnTo>
                  <a:pt x="2012096" y="102768"/>
                </a:lnTo>
                <a:lnTo>
                  <a:pt x="1967598" y="115686"/>
                </a:lnTo>
                <a:lnTo>
                  <a:pt x="1923412" y="129327"/>
                </a:lnTo>
                <a:lnTo>
                  <a:pt x="1879546" y="143684"/>
                </a:lnTo>
                <a:lnTo>
                  <a:pt x="1836005" y="158751"/>
                </a:lnTo>
                <a:lnTo>
                  <a:pt x="1792798" y="174520"/>
                </a:lnTo>
                <a:lnTo>
                  <a:pt x="1749930" y="190984"/>
                </a:lnTo>
                <a:lnTo>
                  <a:pt x="1707408" y="208138"/>
                </a:lnTo>
                <a:lnTo>
                  <a:pt x="1665241" y="225973"/>
                </a:lnTo>
                <a:lnTo>
                  <a:pt x="1623433" y="244484"/>
                </a:lnTo>
                <a:lnTo>
                  <a:pt x="1581993" y="263662"/>
                </a:lnTo>
                <a:lnTo>
                  <a:pt x="1540926" y="283503"/>
                </a:lnTo>
                <a:lnTo>
                  <a:pt x="1500241" y="303997"/>
                </a:lnTo>
                <a:lnTo>
                  <a:pt x="1459943" y="325140"/>
                </a:lnTo>
                <a:lnTo>
                  <a:pt x="1420039" y="346924"/>
                </a:lnTo>
                <a:lnTo>
                  <a:pt x="1380537" y="369341"/>
                </a:lnTo>
                <a:lnTo>
                  <a:pt x="1341443" y="392386"/>
                </a:lnTo>
                <a:lnTo>
                  <a:pt x="1302765" y="416051"/>
                </a:lnTo>
                <a:lnTo>
                  <a:pt x="1264508" y="440330"/>
                </a:lnTo>
                <a:lnTo>
                  <a:pt x="1226679" y="465215"/>
                </a:lnTo>
                <a:lnTo>
                  <a:pt x="1189287" y="490700"/>
                </a:lnTo>
                <a:lnTo>
                  <a:pt x="1152337" y="516779"/>
                </a:lnTo>
                <a:lnTo>
                  <a:pt x="1115836" y="543443"/>
                </a:lnTo>
                <a:lnTo>
                  <a:pt x="1079791" y="570687"/>
                </a:lnTo>
                <a:lnTo>
                  <a:pt x="1044209" y="598503"/>
                </a:lnTo>
                <a:lnTo>
                  <a:pt x="1009097" y="626885"/>
                </a:lnTo>
                <a:lnTo>
                  <a:pt x="974462" y="655825"/>
                </a:lnTo>
                <a:lnTo>
                  <a:pt x="940310" y="685318"/>
                </a:lnTo>
                <a:lnTo>
                  <a:pt x="906648" y="715355"/>
                </a:lnTo>
                <a:lnTo>
                  <a:pt x="873484" y="745931"/>
                </a:lnTo>
                <a:lnTo>
                  <a:pt x="840823" y="777039"/>
                </a:lnTo>
                <a:lnTo>
                  <a:pt x="808674" y="808670"/>
                </a:lnTo>
                <a:lnTo>
                  <a:pt x="777042" y="840820"/>
                </a:lnTo>
                <a:lnTo>
                  <a:pt x="745934" y="873480"/>
                </a:lnTo>
                <a:lnTo>
                  <a:pt x="715359" y="906645"/>
                </a:lnTo>
                <a:lnTo>
                  <a:pt x="685321" y="940306"/>
                </a:lnTo>
                <a:lnTo>
                  <a:pt x="655828" y="974458"/>
                </a:lnTo>
                <a:lnTo>
                  <a:pt x="626888" y="1009094"/>
                </a:lnTo>
                <a:lnTo>
                  <a:pt x="598506" y="1044206"/>
                </a:lnTo>
                <a:lnTo>
                  <a:pt x="570690" y="1079788"/>
                </a:lnTo>
                <a:lnTo>
                  <a:pt x="543446" y="1115833"/>
                </a:lnTo>
                <a:lnTo>
                  <a:pt x="516781" y="1152334"/>
                </a:lnTo>
                <a:lnTo>
                  <a:pt x="490703" y="1189284"/>
                </a:lnTo>
                <a:lnTo>
                  <a:pt x="465218" y="1226677"/>
                </a:lnTo>
                <a:lnTo>
                  <a:pt x="440332" y="1264505"/>
                </a:lnTo>
                <a:lnTo>
                  <a:pt x="416054" y="1302762"/>
                </a:lnTo>
                <a:lnTo>
                  <a:pt x="392388" y="1341441"/>
                </a:lnTo>
                <a:lnTo>
                  <a:pt x="369343" y="1380535"/>
                </a:lnTo>
                <a:lnTo>
                  <a:pt x="346926" y="1420038"/>
                </a:lnTo>
                <a:lnTo>
                  <a:pt x="325142" y="1459941"/>
                </a:lnTo>
                <a:lnTo>
                  <a:pt x="303999" y="1500239"/>
                </a:lnTo>
                <a:lnTo>
                  <a:pt x="283505" y="1540925"/>
                </a:lnTo>
                <a:lnTo>
                  <a:pt x="263664" y="1581992"/>
                </a:lnTo>
                <a:lnTo>
                  <a:pt x="244485" y="1623433"/>
                </a:lnTo>
                <a:lnTo>
                  <a:pt x="225975" y="1665240"/>
                </a:lnTo>
                <a:lnTo>
                  <a:pt x="208139" y="1707409"/>
                </a:lnTo>
                <a:lnTo>
                  <a:pt x="190986" y="1749930"/>
                </a:lnTo>
                <a:lnTo>
                  <a:pt x="174521" y="1792798"/>
                </a:lnTo>
                <a:lnTo>
                  <a:pt x="158752" y="1836006"/>
                </a:lnTo>
                <a:lnTo>
                  <a:pt x="143685" y="1879547"/>
                </a:lnTo>
                <a:lnTo>
                  <a:pt x="129328" y="1923414"/>
                </a:lnTo>
                <a:lnTo>
                  <a:pt x="115687" y="1967601"/>
                </a:lnTo>
                <a:lnTo>
                  <a:pt x="102769" y="2012099"/>
                </a:lnTo>
                <a:lnTo>
                  <a:pt x="90581" y="2056903"/>
                </a:lnTo>
                <a:lnTo>
                  <a:pt x="79130" y="2102006"/>
                </a:lnTo>
                <a:lnTo>
                  <a:pt x="68422" y="2147401"/>
                </a:lnTo>
                <a:lnTo>
                  <a:pt x="58464" y="2193081"/>
                </a:lnTo>
                <a:lnTo>
                  <a:pt x="49264" y="2239039"/>
                </a:lnTo>
                <a:lnTo>
                  <a:pt x="40828" y="2285268"/>
                </a:lnTo>
                <a:lnTo>
                  <a:pt x="33163" y="2331762"/>
                </a:lnTo>
                <a:lnTo>
                  <a:pt x="26276" y="2378514"/>
                </a:lnTo>
                <a:lnTo>
                  <a:pt x="20173" y="2425516"/>
                </a:lnTo>
                <a:lnTo>
                  <a:pt x="14862" y="2472762"/>
                </a:lnTo>
                <a:lnTo>
                  <a:pt x="10349" y="2520245"/>
                </a:lnTo>
                <a:lnTo>
                  <a:pt x="6605" y="2568572"/>
                </a:lnTo>
                <a:lnTo>
                  <a:pt x="3739" y="2616062"/>
                </a:lnTo>
                <a:lnTo>
                  <a:pt x="1669" y="2664050"/>
                </a:lnTo>
                <a:lnTo>
                  <a:pt x="418" y="2712413"/>
                </a:lnTo>
                <a:lnTo>
                  <a:pt x="0" y="2760980"/>
                </a:lnTo>
                <a:lnTo>
                  <a:pt x="501" y="2814130"/>
                </a:lnTo>
                <a:lnTo>
                  <a:pt x="1994" y="2866926"/>
                </a:lnTo>
                <a:lnTo>
                  <a:pt x="4474" y="2919524"/>
                </a:lnTo>
                <a:lnTo>
                  <a:pt x="7931" y="2971860"/>
                </a:lnTo>
                <a:lnTo>
                  <a:pt x="12355" y="3023925"/>
                </a:lnTo>
                <a:lnTo>
                  <a:pt x="17738" y="3075711"/>
                </a:lnTo>
                <a:lnTo>
                  <a:pt x="24070" y="3127208"/>
                </a:lnTo>
                <a:lnTo>
                  <a:pt x="31344" y="3178408"/>
                </a:lnTo>
                <a:lnTo>
                  <a:pt x="39550" y="3229302"/>
                </a:lnTo>
                <a:lnTo>
                  <a:pt x="48679" y="3279881"/>
                </a:lnTo>
                <a:lnTo>
                  <a:pt x="58722" y="3330136"/>
                </a:lnTo>
                <a:lnTo>
                  <a:pt x="69670" y="3380059"/>
                </a:lnTo>
                <a:lnTo>
                  <a:pt x="81515" y="3429640"/>
                </a:lnTo>
                <a:lnTo>
                  <a:pt x="94247" y="3478872"/>
                </a:lnTo>
                <a:lnTo>
                  <a:pt x="107858" y="3527744"/>
                </a:lnTo>
                <a:lnTo>
                  <a:pt x="122339" y="3576249"/>
                </a:lnTo>
                <a:lnTo>
                  <a:pt x="137680" y="3624376"/>
                </a:lnTo>
                <a:lnTo>
                  <a:pt x="1492986" y="3624376"/>
                </a:lnTo>
                <a:lnTo>
                  <a:pt x="1465669" y="3582915"/>
                </a:lnTo>
                <a:lnTo>
                  <a:pt x="1439672" y="3540533"/>
                </a:lnTo>
                <a:lnTo>
                  <a:pt x="1415025" y="3497259"/>
                </a:lnTo>
                <a:lnTo>
                  <a:pt x="1391757" y="3453122"/>
                </a:lnTo>
                <a:lnTo>
                  <a:pt x="1369896" y="3408153"/>
                </a:lnTo>
                <a:lnTo>
                  <a:pt x="1349472" y="3362379"/>
                </a:lnTo>
                <a:lnTo>
                  <a:pt x="1330515" y="3315830"/>
                </a:lnTo>
                <a:lnTo>
                  <a:pt x="1313053" y="3268536"/>
                </a:lnTo>
                <a:lnTo>
                  <a:pt x="1297116" y="3220524"/>
                </a:lnTo>
                <a:lnTo>
                  <a:pt x="1282732" y="3171825"/>
                </a:lnTo>
                <a:lnTo>
                  <a:pt x="1269931" y="3122468"/>
                </a:lnTo>
                <a:lnTo>
                  <a:pt x="1258743" y="3072481"/>
                </a:lnTo>
                <a:lnTo>
                  <a:pt x="1249195" y="3021895"/>
                </a:lnTo>
                <a:lnTo>
                  <a:pt x="1241318" y="2970737"/>
                </a:lnTo>
                <a:lnTo>
                  <a:pt x="1235141" y="2919037"/>
                </a:lnTo>
                <a:lnTo>
                  <a:pt x="1230693" y="2866825"/>
                </a:lnTo>
                <a:lnTo>
                  <a:pt x="1228001" y="2814075"/>
                </a:lnTo>
                <a:lnTo>
                  <a:pt x="1227099" y="2760980"/>
                </a:lnTo>
                <a:lnTo>
                  <a:pt x="1227857" y="2712288"/>
                </a:lnTo>
                <a:lnTo>
                  <a:pt x="1230117" y="2663974"/>
                </a:lnTo>
                <a:lnTo>
                  <a:pt x="1233873" y="2615896"/>
                </a:lnTo>
                <a:lnTo>
                  <a:pt x="1239050" y="2568572"/>
                </a:lnTo>
                <a:lnTo>
                  <a:pt x="1245679" y="2521529"/>
                </a:lnTo>
                <a:lnTo>
                  <a:pt x="1253719" y="2474954"/>
                </a:lnTo>
                <a:lnTo>
                  <a:pt x="1263149" y="2428869"/>
                </a:lnTo>
                <a:lnTo>
                  <a:pt x="1273945" y="2383297"/>
                </a:lnTo>
                <a:lnTo>
                  <a:pt x="1286085" y="2338262"/>
                </a:lnTo>
                <a:lnTo>
                  <a:pt x="1299547" y="2293784"/>
                </a:lnTo>
                <a:lnTo>
                  <a:pt x="1314308" y="2249886"/>
                </a:lnTo>
                <a:lnTo>
                  <a:pt x="1330346" y="2206592"/>
                </a:lnTo>
                <a:lnTo>
                  <a:pt x="1347638" y="2163923"/>
                </a:lnTo>
                <a:lnTo>
                  <a:pt x="1366162" y="2121902"/>
                </a:lnTo>
                <a:lnTo>
                  <a:pt x="1385896" y="2080551"/>
                </a:lnTo>
                <a:lnTo>
                  <a:pt x="1406816" y="2039894"/>
                </a:lnTo>
                <a:lnTo>
                  <a:pt x="1428901" y="1999951"/>
                </a:lnTo>
                <a:lnTo>
                  <a:pt x="1452128" y="1960746"/>
                </a:lnTo>
                <a:lnTo>
                  <a:pt x="1476474" y="1922302"/>
                </a:lnTo>
                <a:lnTo>
                  <a:pt x="1501918" y="1884640"/>
                </a:lnTo>
                <a:lnTo>
                  <a:pt x="1528436" y="1847783"/>
                </a:lnTo>
                <a:lnTo>
                  <a:pt x="1556006" y="1811754"/>
                </a:lnTo>
                <a:lnTo>
                  <a:pt x="1584606" y="1776574"/>
                </a:lnTo>
                <a:lnTo>
                  <a:pt x="1614213" y="1742268"/>
                </a:lnTo>
                <a:lnTo>
                  <a:pt x="1644805" y="1708856"/>
                </a:lnTo>
                <a:lnTo>
                  <a:pt x="1676360" y="1676361"/>
                </a:lnTo>
                <a:lnTo>
                  <a:pt x="1708854" y="1644807"/>
                </a:lnTo>
                <a:lnTo>
                  <a:pt x="1742266" y="1614215"/>
                </a:lnTo>
                <a:lnTo>
                  <a:pt x="1776572" y="1584607"/>
                </a:lnTo>
                <a:lnTo>
                  <a:pt x="1811751" y="1556007"/>
                </a:lnTo>
                <a:lnTo>
                  <a:pt x="1847780" y="1528437"/>
                </a:lnTo>
                <a:lnTo>
                  <a:pt x="1884637" y="1501919"/>
                </a:lnTo>
                <a:lnTo>
                  <a:pt x="1922298" y="1476475"/>
                </a:lnTo>
                <a:lnTo>
                  <a:pt x="1960743" y="1452129"/>
                </a:lnTo>
                <a:lnTo>
                  <a:pt x="1999947" y="1428902"/>
                </a:lnTo>
                <a:lnTo>
                  <a:pt x="2039889" y="1406817"/>
                </a:lnTo>
                <a:lnTo>
                  <a:pt x="2080547" y="1385896"/>
                </a:lnTo>
                <a:lnTo>
                  <a:pt x="2121897" y="1366163"/>
                </a:lnTo>
                <a:lnTo>
                  <a:pt x="2163918" y="1347639"/>
                </a:lnTo>
                <a:lnTo>
                  <a:pt x="2206586" y="1330346"/>
                </a:lnTo>
                <a:lnTo>
                  <a:pt x="2249880" y="1314308"/>
                </a:lnTo>
                <a:lnTo>
                  <a:pt x="2293777" y="1299547"/>
                </a:lnTo>
                <a:lnTo>
                  <a:pt x="2338254" y="1286085"/>
                </a:lnTo>
                <a:lnTo>
                  <a:pt x="2383290" y="1273945"/>
                </a:lnTo>
                <a:lnTo>
                  <a:pt x="2428861" y="1263149"/>
                </a:lnTo>
                <a:lnTo>
                  <a:pt x="2474945" y="1253719"/>
                </a:lnTo>
                <a:lnTo>
                  <a:pt x="2521519" y="1245679"/>
                </a:lnTo>
                <a:lnTo>
                  <a:pt x="2568562" y="1239050"/>
                </a:lnTo>
                <a:lnTo>
                  <a:pt x="2616051" y="1233855"/>
                </a:lnTo>
                <a:lnTo>
                  <a:pt x="2663963" y="1230117"/>
                </a:lnTo>
                <a:lnTo>
                  <a:pt x="2712276" y="1227857"/>
                </a:lnTo>
                <a:lnTo>
                  <a:pt x="2760967" y="1227099"/>
                </a:lnTo>
                <a:lnTo>
                  <a:pt x="3440798" y="1227099"/>
                </a:lnTo>
                <a:lnTo>
                  <a:pt x="3440798" y="84328"/>
                </a:lnTo>
                <a:lnTo>
                  <a:pt x="3394033" y="72919"/>
                </a:lnTo>
                <a:lnTo>
                  <a:pt x="3346965" y="62309"/>
                </a:lnTo>
                <a:lnTo>
                  <a:pt x="3299598" y="52506"/>
                </a:lnTo>
                <a:lnTo>
                  <a:pt x="3251942" y="43516"/>
                </a:lnTo>
                <a:lnTo>
                  <a:pt x="3204003" y="35348"/>
                </a:lnTo>
                <a:lnTo>
                  <a:pt x="3155787" y="28008"/>
                </a:lnTo>
                <a:lnTo>
                  <a:pt x="3107302" y="21504"/>
                </a:lnTo>
                <a:lnTo>
                  <a:pt x="3058555" y="15843"/>
                </a:lnTo>
                <a:lnTo>
                  <a:pt x="3009554" y="11033"/>
                </a:lnTo>
                <a:lnTo>
                  <a:pt x="2960304" y="7080"/>
                </a:lnTo>
                <a:lnTo>
                  <a:pt x="2910813" y="3994"/>
                </a:lnTo>
                <a:lnTo>
                  <a:pt x="2861089" y="1780"/>
                </a:lnTo>
                <a:lnTo>
                  <a:pt x="2811138" y="446"/>
                </a:lnTo>
                <a:lnTo>
                  <a:pt x="2760967" y="0"/>
                </a:lnTo>
                <a:close/>
              </a:path>
              <a:path w="3441065" h="3624579">
                <a:moveTo>
                  <a:pt x="3440798" y="1227099"/>
                </a:moveTo>
                <a:lnTo>
                  <a:pt x="2760967" y="1227099"/>
                </a:lnTo>
                <a:lnTo>
                  <a:pt x="2813077" y="1227967"/>
                </a:lnTo>
                <a:lnTo>
                  <a:pt x="2864749" y="1230553"/>
                </a:lnTo>
                <a:lnTo>
                  <a:pt x="2915957" y="1234829"/>
                </a:lnTo>
                <a:lnTo>
                  <a:pt x="2966673" y="1240768"/>
                </a:lnTo>
                <a:lnTo>
                  <a:pt x="3016870" y="1248343"/>
                </a:lnTo>
                <a:lnTo>
                  <a:pt x="3066521" y="1257526"/>
                </a:lnTo>
                <a:lnTo>
                  <a:pt x="3115598" y="1268290"/>
                </a:lnTo>
                <a:lnTo>
                  <a:pt x="3164075" y="1280607"/>
                </a:lnTo>
                <a:lnTo>
                  <a:pt x="3211924" y="1294450"/>
                </a:lnTo>
                <a:lnTo>
                  <a:pt x="3259118" y="1309791"/>
                </a:lnTo>
                <a:lnTo>
                  <a:pt x="3305629" y="1326604"/>
                </a:lnTo>
                <a:lnTo>
                  <a:pt x="3351431" y="1344861"/>
                </a:lnTo>
                <a:lnTo>
                  <a:pt x="3396497" y="1364533"/>
                </a:lnTo>
                <a:lnTo>
                  <a:pt x="3440798" y="1385595"/>
                </a:lnTo>
                <a:lnTo>
                  <a:pt x="3440798" y="1227099"/>
                </a:lnTo>
                <a:close/>
              </a:path>
            </a:pathLst>
          </a:custGeom>
          <a:solidFill>
            <a:srgbClr val="EDDFD2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>
              <a:solidFill>
                <a:prstClr val="black"/>
              </a:solidFill>
            </a:endParaRPr>
          </a:p>
        </p:txBody>
      </p:sp>
      <p:sp>
        <p:nvSpPr>
          <p:cNvPr id="15" name="object 22"/>
          <p:cNvSpPr/>
          <p:nvPr/>
        </p:nvSpPr>
        <p:spPr>
          <a:xfrm>
            <a:off x="2023427" y="574806"/>
            <a:ext cx="1499870" cy="153035"/>
          </a:xfrm>
          <a:custGeom>
            <a:avLst/>
            <a:gdLst/>
            <a:ahLst/>
            <a:cxnLst/>
            <a:rect l="l" t="t" r="r" b="b"/>
            <a:pathLst>
              <a:path w="1499870" h="153034">
                <a:moveTo>
                  <a:pt x="0" y="152946"/>
                </a:moveTo>
                <a:lnTo>
                  <a:pt x="1499501" y="152946"/>
                </a:lnTo>
                <a:lnTo>
                  <a:pt x="1499501" y="0"/>
                </a:lnTo>
                <a:lnTo>
                  <a:pt x="0" y="0"/>
                </a:lnTo>
                <a:lnTo>
                  <a:pt x="0" y="152946"/>
                </a:lnTo>
                <a:close/>
              </a:path>
            </a:pathLst>
          </a:custGeom>
          <a:solidFill>
            <a:srgbClr val="EF5237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>
              <a:solidFill>
                <a:prstClr val="black"/>
              </a:solidFill>
            </a:endParaRPr>
          </a:p>
        </p:txBody>
      </p:sp>
      <p:sp>
        <p:nvSpPr>
          <p:cNvPr id="18" name="object 23"/>
          <p:cNvSpPr txBox="1">
            <a:spLocks/>
          </p:cNvSpPr>
          <p:nvPr/>
        </p:nvSpPr>
        <p:spPr>
          <a:xfrm>
            <a:off x="1999543" y="1190952"/>
            <a:ext cx="15731173" cy="607475"/>
          </a:xfrm>
          <a:prstGeom prst="rect">
            <a:avLst/>
          </a:prstGeom>
        </p:spPr>
        <p:txBody>
          <a:bodyPr vert="horz" wrap="square" lIns="0" tIns="5716" rIns="0" bIns="0" rtlCol="0">
            <a:spAutoFit/>
          </a:bodyPr>
          <a:lstStyle>
            <a:lvl1pPr>
              <a:defRPr sz="9850" b="1" i="0">
                <a:solidFill>
                  <a:srgbClr val="4C1913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marL="12701" marR="4169170" defTabSz="914371">
              <a:lnSpc>
                <a:spcPct val="101499"/>
              </a:lnSpc>
              <a:spcBef>
                <a:spcPts val="46"/>
              </a:spcBef>
            </a:pPr>
            <a:r>
              <a:rPr lang="ru-RU" sz="4000" spc="-175" dirty="0">
                <a:solidFill>
                  <a:srgbClr val="EF5237"/>
                </a:solidFill>
                <a:latin typeface="+mn-lt"/>
              </a:rPr>
              <a:t>АО «Лизинговая компания Республики Коми»</a:t>
            </a:r>
          </a:p>
        </p:txBody>
      </p:sp>
      <p:sp>
        <p:nvSpPr>
          <p:cNvPr id="19" name="object 24"/>
          <p:cNvSpPr txBox="1"/>
          <p:nvPr/>
        </p:nvSpPr>
        <p:spPr>
          <a:xfrm>
            <a:off x="2023427" y="1942605"/>
            <a:ext cx="16205981" cy="628376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065" marR="7261" defTabSz="914371">
              <a:spcBef>
                <a:spcPts val="1501"/>
              </a:spcBef>
              <a:buClr>
                <a:srgbClr val="EF5237"/>
              </a:buClr>
              <a:tabLst>
                <a:tab pos="347969" algn="l"/>
                <a:tab pos="349239" algn="l"/>
              </a:tabLst>
            </a:pPr>
            <a:r>
              <a:rPr lang="ru-RU" sz="4000" b="1" spc="-175" dirty="0" smtClean="0">
                <a:solidFill>
                  <a:srgbClr val="4C1913"/>
                </a:solidFill>
                <a:cs typeface="Trebuchet MS"/>
              </a:rPr>
              <a:t>ПРОГРАММА </a:t>
            </a:r>
            <a:r>
              <a:rPr lang="ru-RU" sz="4000" b="1" spc="-175" dirty="0">
                <a:solidFill>
                  <a:srgbClr val="4C1913"/>
                </a:solidFill>
                <a:cs typeface="Trebuchet MS"/>
              </a:rPr>
              <a:t>«</a:t>
            </a:r>
            <a:r>
              <a:rPr lang="ru-RU" sz="4000" b="1" spc="-175" dirty="0" smtClean="0">
                <a:solidFill>
                  <a:srgbClr val="4C1913"/>
                </a:solidFill>
                <a:cs typeface="Trebuchet MS"/>
              </a:rPr>
              <a:t>МОНОГОРОД»</a:t>
            </a:r>
            <a:endParaRPr lang="ru-RU" sz="4000" b="1" spc="-175" dirty="0">
              <a:solidFill>
                <a:srgbClr val="4C1913"/>
              </a:solidFill>
              <a:cs typeface="Trebuchet MS"/>
            </a:endParaRPr>
          </a:p>
        </p:txBody>
      </p:sp>
      <p:sp>
        <p:nvSpPr>
          <p:cNvPr id="21" name="object 24"/>
          <p:cNvSpPr txBox="1"/>
          <p:nvPr/>
        </p:nvSpPr>
        <p:spPr>
          <a:xfrm>
            <a:off x="1999543" y="2962275"/>
            <a:ext cx="16566745" cy="5891355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>
              <a:spcBef>
                <a:spcPts val="1200"/>
              </a:spcBef>
            </a:pPr>
            <a:r>
              <a:rPr lang="ru-RU" sz="2400" b="1" dirty="0">
                <a:solidFill>
                  <a:srgbClr val="C0504D">
                    <a:lumMod val="50000"/>
                  </a:srgbClr>
                </a:solidFill>
              </a:rPr>
              <a:t>Получатели поддержки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–</a:t>
            </a:r>
            <a:r>
              <a:rPr lang="ru-RU" sz="2400" dirty="0" smtClean="0">
                <a:solidFill>
                  <a:srgbClr val="C0504D">
                    <a:lumMod val="50000"/>
                  </a:srgbClr>
                </a:solidFill>
              </a:rPr>
              <a:t> </a:t>
            </a:r>
            <a:r>
              <a:rPr lang="ru-RU" sz="2400" i="1" dirty="0">
                <a:solidFill>
                  <a:srgbClr val="C0504D">
                    <a:lumMod val="50000"/>
                  </a:srgbClr>
                </a:solidFill>
              </a:rPr>
              <a:t>субъекты </a:t>
            </a:r>
            <a:r>
              <a:rPr lang="ru-RU" sz="2400" i="1" dirty="0" smtClean="0">
                <a:solidFill>
                  <a:srgbClr val="C0504D">
                    <a:lumMod val="50000"/>
                  </a:srgbClr>
                </a:solidFill>
              </a:rPr>
              <a:t>МСП</a:t>
            </a:r>
            <a:r>
              <a:rPr lang="ru-RU" sz="2400" i="1" dirty="0">
                <a:solidFill>
                  <a:srgbClr val="C0504D">
                    <a:lumMod val="50000"/>
                  </a:srgbClr>
                </a:solidFill>
              </a:rPr>
              <a:t>, срок деятельности которых с </a:t>
            </a:r>
            <a:r>
              <a:rPr lang="ru-RU" sz="2400" i="1" dirty="0" smtClean="0">
                <a:solidFill>
                  <a:srgbClr val="C0504D">
                    <a:lumMod val="50000"/>
                  </a:srgbClr>
                </a:solidFill>
              </a:rPr>
              <a:t>даты регистрации превышает </a:t>
            </a:r>
            <a:r>
              <a:rPr lang="ru-RU" sz="2400" i="1" dirty="0">
                <a:solidFill>
                  <a:srgbClr val="C0504D">
                    <a:lumMod val="50000"/>
                  </a:srgbClr>
                </a:solidFill>
              </a:rPr>
              <a:t>9 </a:t>
            </a:r>
            <a:r>
              <a:rPr lang="ru-RU" sz="2400" i="1" dirty="0" smtClean="0">
                <a:solidFill>
                  <a:srgbClr val="C0504D">
                    <a:lumMod val="50000"/>
                  </a:srgbClr>
                </a:solidFill>
              </a:rPr>
              <a:t>месяцев</a:t>
            </a:r>
          </a:p>
          <a:p>
            <a:pPr>
              <a:spcBef>
                <a:spcPts val="1200"/>
              </a:spcBef>
            </a:pPr>
            <a:r>
              <a:rPr lang="ru-RU" sz="2400" b="1" dirty="0" smtClean="0">
                <a:solidFill>
                  <a:srgbClr val="C0504D">
                    <a:lumMod val="50000"/>
                  </a:srgbClr>
                </a:solidFill>
              </a:rPr>
              <a:t>Условия </a:t>
            </a:r>
            <a:r>
              <a:rPr lang="ru-RU" sz="2400" b="1" dirty="0">
                <a:solidFill>
                  <a:srgbClr val="C0504D">
                    <a:lumMod val="50000"/>
                  </a:srgbClr>
                </a:solidFill>
              </a:rPr>
              <a:t>получения поддержки </a:t>
            </a:r>
            <a:r>
              <a:rPr lang="ru-RU" sz="2400" dirty="0">
                <a:solidFill>
                  <a:srgbClr val="C0504D">
                    <a:lumMod val="50000"/>
                  </a:srgbClr>
                </a:solidFill>
              </a:rPr>
              <a:t>– </a:t>
            </a:r>
            <a:r>
              <a:rPr lang="ru-RU" sz="2400" i="1" dirty="0">
                <a:solidFill>
                  <a:srgbClr val="C0504D">
                    <a:lumMod val="50000"/>
                  </a:srgbClr>
                </a:solidFill>
              </a:rPr>
              <a:t>регистрация и осуществление деятельности на территории </a:t>
            </a:r>
            <a:r>
              <a:rPr lang="ru-RU" sz="2400" i="1" dirty="0" smtClean="0">
                <a:solidFill>
                  <a:srgbClr val="C0504D">
                    <a:lumMod val="50000"/>
                  </a:srgbClr>
                </a:solidFill>
              </a:rPr>
              <a:t>моногородов Республики </a:t>
            </a:r>
            <a:r>
              <a:rPr lang="ru-RU" sz="2400" i="1" dirty="0">
                <a:solidFill>
                  <a:srgbClr val="C0504D">
                    <a:lumMod val="50000"/>
                  </a:srgbClr>
                </a:solidFill>
              </a:rPr>
              <a:t>Коми; </a:t>
            </a:r>
            <a:r>
              <a:rPr lang="ru-RU" sz="2400" i="1" dirty="0" smtClean="0">
                <a:solidFill>
                  <a:srgbClr val="C0504D">
                    <a:lumMod val="50000"/>
                  </a:srgbClr>
                </a:solidFill>
              </a:rPr>
              <a:t>отсутствие </a:t>
            </a:r>
            <a:r>
              <a:rPr lang="ru-RU" sz="2400" i="1" dirty="0">
                <a:solidFill>
                  <a:srgbClr val="C0504D">
                    <a:lumMod val="50000"/>
                  </a:srgbClr>
                </a:solidFill>
              </a:rPr>
              <a:t>просроченной задолженности по налогам, сборам и иным обязательным платежам, превышающей 50 000 рублей; неприменение процедуры несостоятельности (банкротства)</a:t>
            </a:r>
            <a:r>
              <a:rPr lang="ru-RU" sz="2400" i="1" dirty="0" smtClean="0">
                <a:solidFill>
                  <a:srgbClr val="C0504D">
                    <a:lumMod val="50000"/>
                  </a:srgbClr>
                </a:solidFill>
              </a:rPr>
              <a:t>; отсутствие нарушение </a:t>
            </a:r>
            <a:r>
              <a:rPr lang="ru-RU" sz="2400" i="1" dirty="0">
                <a:solidFill>
                  <a:srgbClr val="C0504D">
                    <a:lumMod val="50000"/>
                  </a:srgbClr>
                </a:solidFill>
              </a:rPr>
              <a:t>платежной дисциплины сроком более 90 </a:t>
            </a:r>
            <a:r>
              <a:rPr lang="ru-RU" sz="2400" i="1" dirty="0" smtClean="0">
                <a:solidFill>
                  <a:srgbClr val="C0504D">
                    <a:lumMod val="50000"/>
                  </a:srgbClr>
                </a:solidFill>
              </a:rPr>
              <a:t>дней</a:t>
            </a:r>
          </a:p>
          <a:p>
            <a:pPr>
              <a:spcBef>
                <a:spcPts val="1200"/>
              </a:spcBef>
            </a:pPr>
            <a:r>
              <a:rPr lang="ru-RU" sz="2400" b="1" dirty="0" smtClean="0">
                <a:solidFill>
                  <a:srgbClr val="C0504D">
                    <a:lumMod val="50000"/>
                  </a:srgbClr>
                </a:solidFill>
              </a:rPr>
              <a:t>Стоимость предмета лизинга</a:t>
            </a:r>
            <a:r>
              <a:rPr lang="ru-RU" sz="2400" b="1" dirty="0">
                <a:solidFill>
                  <a:srgbClr val="C0504D">
                    <a:lumMod val="50000"/>
                  </a:srgbClr>
                </a:solidFill>
              </a:rPr>
              <a:t> </a:t>
            </a:r>
            <a:r>
              <a:rPr lang="ru-RU" sz="2400" dirty="0" smtClean="0">
                <a:solidFill>
                  <a:srgbClr val="C0504D">
                    <a:lumMod val="50000"/>
                  </a:srgbClr>
                </a:solidFill>
              </a:rPr>
              <a:t>– </a:t>
            </a:r>
            <a:r>
              <a:rPr lang="ru-RU" sz="2400" i="1" dirty="0" smtClean="0">
                <a:solidFill>
                  <a:srgbClr val="C0504D">
                    <a:lumMod val="50000"/>
                  </a:srgbClr>
                </a:solidFill>
              </a:rPr>
              <a:t>от 100 </a:t>
            </a:r>
            <a:r>
              <a:rPr lang="ru-RU" sz="2400" i="1" dirty="0">
                <a:solidFill>
                  <a:srgbClr val="C0504D">
                    <a:lumMod val="50000"/>
                  </a:srgbClr>
                </a:solidFill>
              </a:rPr>
              <a:t>000 рублей до </a:t>
            </a:r>
            <a:r>
              <a:rPr lang="ru-RU" sz="2400" i="1" dirty="0" smtClean="0">
                <a:solidFill>
                  <a:srgbClr val="C0504D">
                    <a:lumMod val="50000"/>
                  </a:srgbClr>
                </a:solidFill>
              </a:rPr>
              <a:t>25 </a:t>
            </a:r>
            <a:r>
              <a:rPr lang="ru-RU" sz="2400" i="1" dirty="0">
                <a:solidFill>
                  <a:srgbClr val="C0504D">
                    <a:lumMod val="50000"/>
                  </a:srgbClr>
                </a:solidFill>
              </a:rPr>
              <a:t>000 000 рублей на срок до </a:t>
            </a:r>
            <a:r>
              <a:rPr lang="ru-RU" sz="2400" i="1" dirty="0" smtClean="0">
                <a:solidFill>
                  <a:srgbClr val="C0504D">
                    <a:lumMod val="50000"/>
                  </a:srgbClr>
                </a:solidFill>
              </a:rPr>
              <a:t>5 лет</a:t>
            </a:r>
          </a:p>
          <a:p>
            <a:pPr>
              <a:spcBef>
                <a:spcPts val="1200"/>
              </a:spcBef>
            </a:pPr>
            <a:r>
              <a:rPr lang="ru-RU" sz="2400" b="1" dirty="0" smtClean="0">
                <a:solidFill>
                  <a:srgbClr val="C0504D">
                    <a:lumMod val="50000"/>
                  </a:srgbClr>
                </a:solidFill>
              </a:rPr>
              <a:t>Минимальный размер авансового платежа – </a:t>
            </a:r>
            <a:r>
              <a:rPr lang="ru-RU" sz="2400" i="1" dirty="0">
                <a:solidFill>
                  <a:srgbClr val="C0504D">
                    <a:lumMod val="50000"/>
                  </a:srgbClr>
                </a:solidFill>
              </a:rPr>
              <a:t>10 % от стоимости предмета лизинга для отечественного оборудования, </a:t>
            </a:r>
            <a:r>
              <a:rPr lang="ru-RU" sz="2400" i="1" dirty="0" smtClean="0">
                <a:solidFill>
                  <a:srgbClr val="C0504D">
                    <a:lumMod val="50000"/>
                  </a:srgbClr>
                </a:solidFill>
              </a:rPr>
              <a:t/>
            </a:r>
            <a:br>
              <a:rPr lang="ru-RU" sz="2400" i="1" dirty="0" smtClean="0">
                <a:solidFill>
                  <a:srgbClr val="C0504D">
                    <a:lumMod val="50000"/>
                  </a:srgbClr>
                </a:solidFill>
              </a:rPr>
            </a:br>
            <a:r>
              <a:rPr lang="ru-RU" sz="2400" i="1" dirty="0" smtClean="0">
                <a:solidFill>
                  <a:srgbClr val="C0504D">
                    <a:lumMod val="50000"/>
                  </a:srgbClr>
                </a:solidFill>
              </a:rPr>
              <a:t>15 </a:t>
            </a:r>
            <a:r>
              <a:rPr lang="ru-RU" sz="2400" i="1" dirty="0">
                <a:solidFill>
                  <a:srgbClr val="C0504D">
                    <a:lumMod val="50000"/>
                  </a:srgbClr>
                </a:solidFill>
              </a:rPr>
              <a:t>% </a:t>
            </a:r>
            <a:r>
              <a:rPr lang="ru-RU" sz="2400" i="1" dirty="0" smtClean="0">
                <a:solidFill>
                  <a:srgbClr val="C0504D">
                    <a:lumMod val="50000"/>
                  </a:srgbClr>
                </a:solidFill>
              </a:rPr>
              <a:t>для </a:t>
            </a:r>
            <a:r>
              <a:rPr lang="ru-RU" sz="2400" i="1" dirty="0">
                <a:solidFill>
                  <a:srgbClr val="C0504D">
                    <a:lumMod val="50000"/>
                  </a:srgbClr>
                </a:solidFill>
              </a:rPr>
              <a:t>зарубежного </a:t>
            </a:r>
            <a:r>
              <a:rPr lang="ru-RU" sz="2400" i="1" dirty="0" smtClean="0">
                <a:solidFill>
                  <a:srgbClr val="C0504D">
                    <a:lumMod val="50000"/>
                  </a:srgbClr>
                </a:solidFill>
              </a:rPr>
              <a:t>оборудования</a:t>
            </a:r>
          </a:p>
          <a:p>
            <a:pPr>
              <a:spcBef>
                <a:spcPts val="1200"/>
              </a:spcBef>
            </a:pPr>
            <a:r>
              <a:rPr lang="ru-RU" sz="2400" b="1" dirty="0">
                <a:solidFill>
                  <a:srgbClr val="C0504D">
                    <a:lumMod val="50000"/>
                  </a:srgbClr>
                </a:solidFill>
              </a:rPr>
              <a:t>Процентная ставка – </a:t>
            </a:r>
            <a:r>
              <a:rPr lang="ru-RU" sz="2400" i="1" dirty="0" smtClean="0">
                <a:solidFill>
                  <a:srgbClr val="C0504D">
                    <a:lumMod val="50000"/>
                  </a:srgbClr>
                </a:solidFill>
              </a:rPr>
              <a:t>1/2 </a:t>
            </a:r>
            <a:r>
              <a:rPr lang="ru-RU" sz="2400" i="1" dirty="0">
                <a:solidFill>
                  <a:srgbClr val="C0504D">
                    <a:lumMod val="50000"/>
                  </a:srgbClr>
                </a:solidFill>
              </a:rPr>
              <a:t>ключевой ставки Банка </a:t>
            </a:r>
            <a:r>
              <a:rPr lang="ru-RU" sz="2400" i="1" dirty="0" smtClean="0">
                <a:solidFill>
                  <a:srgbClr val="C0504D">
                    <a:lumMod val="50000"/>
                  </a:srgbClr>
                </a:solidFill>
              </a:rPr>
              <a:t>России (годовых)</a:t>
            </a:r>
            <a:endParaRPr lang="ru-RU" sz="2400" i="1" dirty="0">
              <a:solidFill>
                <a:srgbClr val="C0504D">
                  <a:lumMod val="50000"/>
                </a:srgbClr>
              </a:solidFill>
            </a:endParaRPr>
          </a:p>
          <a:p>
            <a:pPr>
              <a:spcBef>
                <a:spcPts val="1200"/>
              </a:spcBef>
            </a:pPr>
            <a:r>
              <a:rPr lang="ru-RU" sz="2400" b="1" dirty="0" smtClean="0">
                <a:solidFill>
                  <a:srgbClr val="C0504D">
                    <a:lumMod val="50000"/>
                  </a:srgbClr>
                </a:solidFill>
              </a:rPr>
              <a:t>Срок </a:t>
            </a:r>
            <a:r>
              <a:rPr lang="ru-RU" sz="2400" b="1" dirty="0">
                <a:solidFill>
                  <a:srgbClr val="C0504D">
                    <a:lumMod val="50000"/>
                  </a:srgbClr>
                </a:solidFill>
              </a:rPr>
              <a:t>рассмотрения заявки </a:t>
            </a:r>
            <a:r>
              <a:rPr lang="ru-RU" sz="2400" i="1" dirty="0">
                <a:solidFill>
                  <a:srgbClr val="C0504D">
                    <a:lumMod val="50000"/>
                  </a:srgbClr>
                </a:solidFill>
              </a:rPr>
              <a:t>– </a:t>
            </a:r>
            <a:r>
              <a:rPr lang="ru-RU" sz="2400" i="1" dirty="0" smtClean="0">
                <a:solidFill>
                  <a:srgbClr val="C0504D">
                    <a:lumMod val="50000"/>
                  </a:srgbClr>
                </a:solidFill>
              </a:rPr>
              <a:t>до 12 </a:t>
            </a:r>
            <a:r>
              <a:rPr lang="ru-RU" sz="2400" i="1" dirty="0">
                <a:solidFill>
                  <a:srgbClr val="C0504D">
                    <a:lumMod val="50000"/>
                  </a:srgbClr>
                </a:solidFill>
              </a:rPr>
              <a:t>рабочих </a:t>
            </a:r>
            <a:r>
              <a:rPr lang="ru-RU" sz="2400" i="1" dirty="0" smtClean="0">
                <a:solidFill>
                  <a:srgbClr val="C0504D">
                    <a:lumMod val="50000"/>
                  </a:srgbClr>
                </a:solidFill>
              </a:rPr>
              <a:t>дней</a:t>
            </a:r>
            <a:endParaRPr lang="ru-RU" sz="2400" i="1" dirty="0">
              <a:solidFill>
                <a:srgbClr val="C0504D">
                  <a:lumMod val="50000"/>
                </a:srgbClr>
              </a:solidFill>
            </a:endParaRPr>
          </a:p>
          <a:p>
            <a:pPr>
              <a:spcBef>
                <a:spcPts val="1200"/>
              </a:spcBef>
            </a:pPr>
            <a:r>
              <a:rPr lang="ru-RU" sz="2400" b="1" dirty="0" smtClean="0">
                <a:solidFill>
                  <a:srgbClr val="C0504D">
                    <a:lumMod val="50000"/>
                  </a:srgbClr>
                </a:solidFill>
              </a:rPr>
              <a:t>Контакты </a:t>
            </a:r>
            <a:r>
              <a:rPr lang="ru-RU" sz="2400" b="1" dirty="0">
                <a:solidFill>
                  <a:srgbClr val="C0504D">
                    <a:lumMod val="50000"/>
                  </a:srgbClr>
                </a:solidFill>
              </a:rPr>
              <a:t>ответственного лица </a:t>
            </a:r>
            <a:r>
              <a:rPr lang="ru-RU" sz="2400" dirty="0">
                <a:solidFill>
                  <a:srgbClr val="C0504D">
                    <a:lumMod val="50000"/>
                  </a:srgbClr>
                </a:solidFill>
              </a:rPr>
              <a:t>– </a:t>
            </a:r>
            <a:r>
              <a:rPr lang="ru-RU" sz="2400" i="1" dirty="0">
                <a:solidFill>
                  <a:srgbClr val="C0504D">
                    <a:lumMod val="50000"/>
                  </a:srgbClr>
                </a:solidFill>
              </a:rPr>
              <a:t>Воротников Александр Павлович, </a:t>
            </a:r>
            <a:r>
              <a:rPr lang="ru-RU" sz="2400" i="1" dirty="0" smtClean="0">
                <a:solidFill>
                  <a:srgbClr val="C0504D">
                    <a:lumMod val="50000"/>
                  </a:srgbClr>
                </a:solidFill>
              </a:rPr>
              <a:t>ведущий </a:t>
            </a:r>
            <a:r>
              <a:rPr lang="ru-RU" sz="2400" i="1" dirty="0">
                <a:solidFill>
                  <a:srgbClr val="C0504D">
                    <a:lumMod val="50000"/>
                  </a:srgbClr>
                </a:solidFill>
              </a:rPr>
              <a:t>специалист, </a:t>
            </a:r>
            <a:r>
              <a:rPr lang="en-US" sz="2400" i="1" dirty="0">
                <a:solidFill>
                  <a:srgbClr val="C0504D">
                    <a:lumMod val="50000"/>
                  </a:srgbClr>
                </a:solidFill>
              </a:rPr>
              <a:t>adeliyd@mail.ru</a:t>
            </a:r>
            <a:r>
              <a:rPr lang="ru-RU" sz="2400" i="1" dirty="0">
                <a:solidFill>
                  <a:srgbClr val="C0504D">
                    <a:lumMod val="50000"/>
                  </a:srgbClr>
                </a:solidFill>
              </a:rPr>
              <a:t>, </a:t>
            </a:r>
            <a:r>
              <a:rPr lang="ru-RU" sz="2400" i="1" dirty="0" smtClean="0">
                <a:solidFill>
                  <a:srgbClr val="C0504D">
                    <a:lumMod val="50000"/>
                  </a:srgbClr>
                </a:solidFill>
              </a:rPr>
              <a:t/>
            </a:r>
            <a:br>
              <a:rPr lang="ru-RU" sz="2400" i="1" dirty="0" smtClean="0">
                <a:solidFill>
                  <a:srgbClr val="C0504D">
                    <a:lumMod val="50000"/>
                  </a:srgbClr>
                </a:solidFill>
              </a:rPr>
            </a:br>
            <a:r>
              <a:rPr lang="ru-RU" sz="2400" i="1" dirty="0" smtClean="0">
                <a:solidFill>
                  <a:srgbClr val="C0504D">
                    <a:lumMod val="50000"/>
                  </a:srgbClr>
                </a:solidFill>
              </a:rPr>
              <a:t>8 </a:t>
            </a:r>
            <a:r>
              <a:rPr lang="ru-RU" sz="2400" i="1" dirty="0">
                <a:solidFill>
                  <a:srgbClr val="C0504D">
                    <a:lumMod val="50000"/>
                  </a:srgbClr>
                </a:solidFill>
              </a:rPr>
              <a:t>(904) 221-90-29</a:t>
            </a:r>
          </a:p>
          <a:p>
            <a:pPr>
              <a:spcBef>
                <a:spcPts val="1200"/>
              </a:spcBef>
            </a:pPr>
            <a:r>
              <a:rPr lang="ru-RU" sz="2400" b="1" dirty="0" smtClean="0">
                <a:solidFill>
                  <a:srgbClr val="C0504D">
                    <a:lumMod val="50000"/>
                  </a:srgbClr>
                </a:solidFill>
              </a:rPr>
              <a:t>Информация о поддержке - </a:t>
            </a:r>
            <a:r>
              <a:rPr lang="ru-RU" sz="2400" i="1" dirty="0">
                <a:solidFill>
                  <a:srgbClr val="C0504D">
                    <a:lumMod val="50000"/>
                  </a:srgbClr>
                </a:solidFill>
              </a:rPr>
              <a:t>сайт </a:t>
            </a:r>
            <a:r>
              <a:rPr lang="ru-RU" sz="2400" i="1" dirty="0">
                <a:solidFill>
                  <a:srgbClr val="C0504D">
                    <a:lumMod val="50000"/>
                  </a:srgbClr>
                </a:solidFill>
                <a:hlinkClick r:id="rId2"/>
              </a:rPr>
              <a:t>мойбизнес11.рф</a:t>
            </a:r>
            <a:endParaRPr lang="ru-RU" sz="2400" i="1" dirty="0">
              <a:solidFill>
                <a:srgbClr val="C0504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1486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3"/>
          <p:cNvSpPr/>
          <p:nvPr/>
        </p:nvSpPr>
        <p:spPr>
          <a:xfrm>
            <a:off x="15821236" y="7286242"/>
            <a:ext cx="3441065" cy="3624579"/>
          </a:xfrm>
          <a:custGeom>
            <a:avLst/>
            <a:gdLst/>
            <a:ahLst/>
            <a:cxnLst/>
            <a:rect l="l" t="t" r="r" b="b"/>
            <a:pathLst>
              <a:path w="3441065" h="3624579">
                <a:moveTo>
                  <a:pt x="2760967" y="0"/>
                </a:moveTo>
                <a:lnTo>
                  <a:pt x="2712401" y="418"/>
                </a:lnTo>
                <a:lnTo>
                  <a:pt x="2664039" y="1669"/>
                </a:lnTo>
                <a:lnTo>
                  <a:pt x="2615886" y="3746"/>
                </a:lnTo>
                <a:lnTo>
                  <a:pt x="2567949" y="6642"/>
                </a:lnTo>
                <a:lnTo>
                  <a:pt x="2520237" y="10349"/>
                </a:lnTo>
                <a:lnTo>
                  <a:pt x="2472754" y="14862"/>
                </a:lnTo>
                <a:lnTo>
                  <a:pt x="2425508" y="20173"/>
                </a:lnTo>
                <a:lnTo>
                  <a:pt x="2378507" y="26276"/>
                </a:lnTo>
                <a:lnTo>
                  <a:pt x="2331756" y="33163"/>
                </a:lnTo>
                <a:lnTo>
                  <a:pt x="2285262" y="40828"/>
                </a:lnTo>
                <a:lnTo>
                  <a:pt x="2239034" y="49264"/>
                </a:lnTo>
                <a:lnTo>
                  <a:pt x="2193076" y="58464"/>
                </a:lnTo>
                <a:lnTo>
                  <a:pt x="2147397" y="68421"/>
                </a:lnTo>
                <a:lnTo>
                  <a:pt x="2102003" y="79129"/>
                </a:lnTo>
                <a:lnTo>
                  <a:pt x="2056900" y="90580"/>
                </a:lnTo>
                <a:lnTo>
                  <a:pt x="2012096" y="102768"/>
                </a:lnTo>
                <a:lnTo>
                  <a:pt x="1967598" y="115686"/>
                </a:lnTo>
                <a:lnTo>
                  <a:pt x="1923412" y="129327"/>
                </a:lnTo>
                <a:lnTo>
                  <a:pt x="1879546" y="143684"/>
                </a:lnTo>
                <a:lnTo>
                  <a:pt x="1836005" y="158751"/>
                </a:lnTo>
                <a:lnTo>
                  <a:pt x="1792798" y="174520"/>
                </a:lnTo>
                <a:lnTo>
                  <a:pt x="1749930" y="190984"/>
                </a:lnTo>
                <a:lnTo>
                  <a:pt x="1707408" y="208138"/>
                </a:lnTo>
                <a:lnTo>
                  <a:pt x="1665241" y="225973"/>
                </a:lnTo>
                <a:lnTo>
                  <a:pt x="1623433" y="244484"/>
                </a:lnTo>
                <a:lnTo>
                  <a:pt x="1581993" y="263662"/>
                </a:lnTo>
                <a:lnTo>
                  <a:pt x="1540926" y="283503"/>
                </a:lnTo>
                <a:lnTo>
                  <a:pt x="1500241" y="303997"/>
                </a:lnTo>
                <a:lnTo>
                  <a:pt x="1459943" y="325140"/>
                </a:lnTo>
                <a:lnTo>
                  <a:pt x="1420039" y="346924"/>
                </a:lnTo>
                <a:lnTo>
                  <a:pt x="1380537" y="369341"/>
                </a:lnTo>
                <a:lnTo>
                  <a:pt x="1341443" y="392386"/>
                </a:lnTo>
                <a:lnTo>
                  <a:pt x="1302765" y="416051"/>
                </a:lnTo>
                <a:lnTo>
                  <a:pt x="1264508" y="440330"/>
                </a:lnTo>
                <a:lnTo>
                  <a:pt x="1226679" y="465215"/>
                </a:lnTo>
                <a:lnTo>
                  <a:pt x="1189287" y="490700"/>
                </a:lnTo>
                <a:lnTo>
                  <a:pt x="1152337" y="516779"/>
                </a:lnTo>
                <a:lnTo>
                  <a:pt x="1115836" y="543443"/>
                </a:lnTo>
                <a:lnTo>
                  <a:pt x="1079791" y="570687"/>
                </a:lnTo>
                <a:lnTo>
                  <a:pt x="1044209" y="598503"/>
                </a:lnTo>
                <a:lnTo>
                  <a:pt x="1009097" y="626885"/>
                </a:lnTo>
                <a:lnTo>
                  <a:pt x="974462" y="655825"/>
                </a:lnTo>
                <a:lnTo>
                  <a:pt x="940310" y="685318"/>
                </a:lnTo>
                <a:lnTo>
                  <a:pt x="906648" y="715355"/>
                </a:lnTo>
                <a:lnTo>
                  <a:pt x="873484" y="745931"/>
                </a:lnTo>
                <a:lnTo>
                  <a:pt x="840823" y="777039"/>
                </a:lnTo>
                <a:lnTo>
                  <a:pt x="808674" y="808670"/>
                </a:lnTo>
                <a:lnTo>
                  <a:pt x="777042" y="840820"/>
                </a:lnTo>
                <a:lnTo>
                  <a:pt x="745934" y="873480"/>
                </a:lnTo>
                <a:lnTo>
                  <a:pt x="715359" y="906645"/>
                </a:lnTo>
                <a:lnTo>
                  <a:pt x="685321" y="940306"/>
                </a:lnTo>
                <a:lnTo>
                  <a:pt x="655828" y="974458"/>
                </a:lnTo>
                <a:lnTo>
                  <a:pt x="626888" y="1009094"/>
                </a:lnTo>
                <a:lnTo>
                  <a:pt x="598506" y="1044206"/>
                </a:lnTo>
                <a:lnTo>
                  <a:pt x="570690" y="1079788"/>
                </a:lnTo>
                <a:lnTo>
                  <a:pt x="543446" y="1115833"/>
                </a:lnTo>
                <a:lnTo>
                  <a:pt x="516781" y="1152334"/>
                </a:lnTo>
                <a:lnTo>
                  <a:pt x="490703" y="1189284"/>
                </a:lnTo>
                <a:lnTo>
                  <a:pt x="465218" y="1226677"/>
                </a:lnTo>
                <a:lnTo>
                  <a:pt x="440332" y="1264505"/>
                </a:lnTo>
                <a:lnTo>
                  <a:pt x="416054" y="1302762"/>
                </a:lnTo>
                <a:lnTo>
                  <a:pt x="392388" y="1341441"/>
                </a:lnTo>
                <a:lnTo>
                  <a:pt x="369343" y="1380535"/>
                </a:lnTo>
                <a:lnTo>
                  <a:pt x="346926" y="1420038"/>
                </a:lnTo>
                <a:lnTo>
                  <a:pt x="325142" y="1459941"/>
                </a:lnTo>
                <a:lnTo>
                  <a:pt x="303999" y="1500239"/>
                </a:lnTo>
                <a:lnTo>
                  <a:pt x="283505" y="1540925"/>
                </a:lnTo>
                <a:lnTo>
                  <a:pt x="263664" y="1581992"/>
                </a:lnTo>
                <a:lnTo>
                  <a:pt x="244485" y="1623433"/>
                </a:lnTo>
                <a:lnTo>
                  <a:pt x="225975" y="1665240"/>
                </a:lnTo>
                <a:lnTo>
                  <a:pt x="208139" y="1707409"/>
                </a:lnTo>
                <a:lnTo>
                  <a:pt x="190986" y="1749930"/>
                </a:lnTo>
                <a:lnTo>
                  <a:pt x="174521" y="1792798"/>
                </a:lnTo>
                <a:lnTo>
                  <a:pt x="158752" y="1836006"/>
                </a:lnTo>
                <a:lnTo>
                  <a:pt x="143685" y="1879547"/>
                </a:lnTo>
                <a:lnTo>
                  <a:pt x="129328" y="1923414"/>
                </a:lnTo>
                <a:lnTo>
                  <a:pt x="115687" y="1967601"/>
                </a:lnTo>
                <a:lnTo>
                  <a:pt x="102769" y="2012099"/>
                </a:lnTo>
                <a:lnTo>
                  <a:pt x="90581" y="2056903"/>
                </a:lnTo>
                <a:lnTo>
                  <a:pt x="79130" y="2102006"/>
                </a:lnTo>
                <a:lnTo>
                  <a:pt x="68422" y="2147401"/>
                </a:lnTo>
                <a:lnTo>
                  <a:pt x="58464" y="2193081"/>
                </a:lnTo>
                <a:lnTo>
                  <a:pt x="49264" y="2239039"/>
                </a:lnTo>
                <a:lnTo>
                  <a:pt x="40828" y="2285268"/>
                </a:lnTo>
                <a:lnTo>
                  <a:pt x="33163" y="2331762"/>
                </a:lnTo>
                <a:lnTo>
                  <a:pt x="26276" y="2378514"/>
                </a:lnTo>
                <a:lnTo>
                  <a:pt x="20173" y="2425516"/>
                </a:lnTo>
                <a:lnTo>
                  <a:pt x="14862" y="2472762"/>
                </a:lnTo>
                <a:lnTo>
                  <a:pt x="10349" y="2520245"/>
                </a:lnTo>
                <a:lnTo>
                  <a:pt x="6605" y="2568572"/>
                </a:lnTo>
                <a:lnTo>
                  <a:pt x="3739" y="2616062"/>
                </a:lnTo>
                <a:lnTo>
                  <a:pt x="1669" y="2664050"/>
                </a:lnTo>
                <a:lnTo>
                  <a:pt x="418" y="2712413"/>
                </a:lnTo>
                <a:lnTo>
                  <a:pt x="0" y="2760980"/>
                </a:lnTo>
                <a:lnTo>
                  <a:pt x="501" y="2814130"/>
                </a:lnTo>
                <a:lnTo>
                  <a:pt x="1994" y="2866926"/>
                </a:lnTo>
                <a:lnTo>
                  <a:pt x="4474" y="2919524"/>
                </a:lnTo>
                <a:lnTo>
                  <a:pt x="7931" y="2971860"/>
                </a:lnTo>
                <a:lnTo>
                  <a:pt x="12355" y="3023925"/>
                </a:lnTo>
                <a:lnTo>
                  <a:pt x="17738" y="3075711"/>
                </a:lnTo>
                <a:lnTo>
                  <a:pt x="24070" y="3127208"/>
                </a:lnTo>
                <a:lnTo>
                  <a:pt x="31344" y="3178408"/>
                </a:lnTo>
                <a:lnTo>
                  <a:pt x="39550" y="3229302"/>
                </a:lnTo>
                <a:lnTo>
                  <a:pt x="48679" y="3279881"/>
                </a:lnTo>
                <a:lnTo>
                  <a:pt x="58722" y="3330136"/>
                </a:lnTo>
                <a:lnTo>
                  <a:pt x="69670" y="3380059"/>
                </a:lnTo>
                <a:lnTo>
                  <a:pt x="81515" y="3429640"/>
                </a:lnTo>
                <a:lnTo>
                  <a:pt x="94247" y="3478872"/>
                </a:lnTo>
                <a:lnTo>
                  <a:pt x="107858" y="3527744"/>
                </a:lnTo>
                <a:lnTo>
                  <a:pt x="122339" y="3576249"/>
                </a:lnTo>
                <a:lnTo>
                  <a:pt x="137680" y="3624376"/>
                </a:lnTo>
                <a:lnTo>
                  <a:pt x="1492986" y="3624376"/>
                </a:lnTo>
                <a:lnTo>
                  <a:pt x="1465669" y="3582915"/>
                </a:lnTo>
                <a:lnTo>
                  <a:pt x="1439672" y="3540533"/>
                </a:lnTo>
                <a:lnTo>
                  <a:pt x="1415025" y="3497259"/>
                </a:lnTo>
                <a:lnTo>
                  <a:pt x="1391757" y="3453122"/>
                </a:lnTo>
                <a:lnTo>
                  <a:pt x="1369896" y="3408153"/>
                </a:lnTo>
                <a:lnTo>
                  <a:pt x="1349472" y="3362379"/>
                </a:lnTo>
                <a:lnTo>
                  <a:pt x="1330515" y="3315830"/>
                </a:lnTo>
                <a:lnTo>
                  <a:pt x="1313053" y="3268536"/>
                </a:lnTo>
                <a:lnTo>
                  <a:pt x="1297116" y="3220524"/>
                </a:lnTo>
                <a:lnTo>
                  <a:pt x="1282732" y="3171825"/>
                </a:lnTo>
                <a:lnTo>
                  <a:pt x="1269931" y="3122468"/>
                </a:lnTo>
                <a:lnTo>
                  <a:pt x="1258743" y="3072481"/>
                </a:lnTo>
                <a:lnTo>
                  <a:pt x="1249195" y="3021895"/>
                </a:lnTo>
                <a:lnTo>
                  <a:pt x="1241318" y="2970737"/>
                </a:lnTo>
                <a:lnTo>
                  <a:pt x="1235141" y="2919037"/>
                </a:lnTo>
                <a:lnTo>
                  <a:pt x="1230693" y="2866825"/>
                </a:lnTo>
                <a:lnTo>
                  <a:pt x="1228001" y="2814075"/>
                </a:lnTo>
                <a:lnTo>
                  <a:pt x="1227099" y="2760980"/>
                </a:lnTo>
                <a:lnTo>
                  <a:pt x="1227857" y="2712288"/>
                </a:lnTo>
                <a:lnTo>
                  <a:pt x="1230117" y="2663974"/>
                </a:lnTo>
                <a:lnTo>
                  <a:pt x="1233873" y="2615896"/>
                </a:lnTo>
                <a:lnTo>
                  <a:pt x="1239050" y="2568572"/>
                </a:lnTo>
                <a:lnTo>
                  <a:pt x="1245679" y="2521529"/>
                </a:lnTo>
                <a:lnTo>
                  <a:pt x="1253719" y="2474954"/>
                </a:lnTo>
                <a:lnTo>
                  <a:pt x="1263149" y="2428869"/>
                </a:lnTo>
                <a:lnTo>
                  <a:pt x="1273945" y="2383297"/>
                </a:lnTo>
                <a:lnTo>
                  <a:pt x="1286085" y="2338262"/>
                </a:lnTo>
                <a:lnTo>
                  <a:pt x="1299547" y="2293784"/>
                </a:lnTo>
                <a:lnTo>
                  <a:pt x="1314308" y="2249886"/>
                </a:lnTo>
                <a:lnTo>
                  <a:pt x="1330346" y="2206592"/>
                </a:lnTo>
                <a:lnTo>
                  <a:pt x="1347638" y="2163923"/>
                </a:lnTo>
                <a:lnTo>
                  <a:pt x="1366162" y="2121902"/>
                </a:lnTo>
                <a:lnTo>
                  <a:pt x="1385896" y="2080551"/>
                </a:lnTo>
                <a:lnTo>
                  <a:pt x="1406816" y="2039894"/>
                </a:lnTo>
                <a:lnTo>
                  <a:pt x="1428901" y="1999951"/>
                </a:lnTo>
                <a:lnTo>
                  <a:pt x="1452128" y="1960746"/>
                </a:lnTo>
                <a:lnTo>
                  <a:pt x="1476474" y="1922302"/>
                </a:lnTo>
                <a:lnTo>
                  <a:pt x="1501918" y="1884640"/>
                </a:lnTo>
                <a:lnTo>
                  <a:pt x="1528436" y="1847783"/>
                </a:lnTo>
                <a:lnTo>
                  <a:pt x="1556006" y="1811754"/>
                </a:lnTo>
                <a:lnTo>
                  <a:pt x="1584606" y="1776574"/>
                </a:lnTo>
                <a:lnTo>
                  <a:pt x="1614213" y="1742268"/>
                </a:lnTo>
                <a:lnTo>
                  <a:pt x="1644805" y="1708856"/>
                </a:lnTo>
                <a:lnTo>
                  <a:pt x="1676360" y="1676361"/>
                </a:lnTo>
                <a:lnTo>
                  <a:pt x="1708854" y="1644807"/>
                </a:lnTo>
                <a:lnTo>
                  <a:pt x="1742266" y="1614215"/>
                </a:lnTo>
                <a:lnTo>
                  <a:pt x="1776572" y="1584607"/>
                </a:lnTo>
                <a:lnTo>
                  <a:pt x="1811751" y="1556007"/>
                </a:lnTo>
                <a:lnTo>
                  <a:pt x="1847780" y="1528437"/>
                </a:lnTo>
                <a:lnTo>
                  <a:pt x="1884637" y="1501919"/>
                </a:lnTo>
                <a:lnTo>
                  <a:pt x="1922298" y="1476475"/>
                </a:lnTo>
                <a:lnTo>
                  <a:pt x="1960743" y="1452129"/>
                </a:lnTo>
                <a:lnTo>
                  <a:pt x="1999947" y="1428902"/>
                </a:lnTo>
                <a:lnTo>
                  <a:pt x="2039889" y="1406817"/>
                </a:lnTo>
                <a:lnTo>
                  <a:pt x="2080547" y="1385896"/>
                </a:lnTo>
                <a:lnTo>
                  <a:pt x="2121897" y="1366163"/>
                </a:lnTo>
                <a:lnTo>
                  <a:pt x="2163918" y="1347639"/>
                </a:lnTo>
                <a:lnTo>
                  <a:pt x="2206586" y="1330346"/>
                </a:lnTo>
                <a:lnTo>
                  <a:pt x="2249880" y="1314308"/>
                </a:lnTo>
                <a:lnTo>
                  <a:pt x="2293777" y="1299547"/>
                </a:lnTo>
                <a:lnTo>
                  <a:pt x="2338254" y="1286085"/>
                </a:lnTo>
                <a:lnTo>
                  <a:pt x="2383290" y="1273945"/>
                </a:lnTo>
                <a:lnTo>
                  <a:pt x="2428861" y="1263149"/>
                </a:lnTo>
                <a:lnTo>
                  <a:pt x="2474945" y="1253719"/>
                </a:lnTo>
                <a:lnTo>
                  <a:pt x="2521519" y="1245679"/>
                </a:lnTo>
                <a:lnTo>
                  <a:pt x="2568562" y="1239050"/>
                </a:lnTo>
                <a:lnTo>
                  <a:pt x="2616051" y="1233855"/>
                </a:lnTo>
                <a:lnTo>
                  <a:pt x="2663963" y="1230117"/>
                </a:lnTo>
                <a:lnTo>
                  <a:pt x="2712276" y="1227857"/>
                </a:lnTo>
                <a:lnTo>
                  <a:pt x="2760967" y="1227099"/>
                </a:lnTo>
                <a:lnTo>
                  <a:pt x="3440798" y="1227099"/>
                </a:lnTo>
                <a:lnTo>
                  <a:pt x="3440798" y="84328"/>
                </a:lnTo>
                <a:lnTo>
                  <a:pt x="3394033" y="72919"/>
                </a:lnTo>
                <a:lnTo>
                  <a:pt x="3346965" y="62309"/>
                </a:lnTo>
                <a:lnTo>
                  <a:pt x="3299598" y="52506"/>
                </a:lnTo>
                <a:lnTo>
                  <a:pt x="3251942" y="43516"/>
                </a:lnTo>
                <a:lnTo>
                  <a:pt x="3204003" y="35348"/>
                </a:lnTo>
                <a:lnTo>
                  <a:pt x="3155787" y="28008"/>
                </a:lnTo>
                <a:lnTo>
                  <a:pt x="3107302" y="21504"/>
                </a:lnTo>
                <a:lnTo>
                  <a:pt x="3058555" y="15843"/>
                </a:lnTo>
                <a:lnTo>
                  <a:pt x="3009554" y="11033"/>
                </a:lnTo>
                <a:lnTo>
                  <a:pt x="2960304" y="7080"/>
                </a:lnTo>
                <a:lnTo>
                  <a:pt x="2910813" y="3994"/>
                </a:lnTo>
                <a:lnTo>
                  <a:pt x="2861089" y="1780"/>
                </a:lnTo>
                <a:lnTo>
                  <a:pt x="2811138" y="446"/>
                </a:lnTo>
                <a:lnTo>
                  <a:pt x="2760967" y="0"/>
                </a:lnTo>
                <a:close/>
              </a:path>
              <a:path w="3441065" h="3624579">
                <a:moveTo>
                  <a:pt x="3440798" y="1227099"/>
                </a:moveTo>
                <a:lnTo>
                  <a:pt x="2760967" y="1227099"/>
                </a:lnTo>
                <a:lnTo>
                  <a:pt x="2813077" y="1227967"/>
                </a:lnTo>
                <a:lnTo>
                  <a:pt x="2864749" y="1230553"/>
                </a:lnTo>
                <a:lnTo>
                  <a:pt x="2915957" y="1234829"/>
                </a:lnTo>
                <a:lnTo>
                  <a:pt x="2966673" y="1240768"/>
                </a:lnTo>
                <a:lnTo>
                  <a:pt x="3016870" y="1248343"/>
                </a:lnTo>
                <a:lnTo>
                  <a:pt x="3066521" y="1257526"/>
                </a:lnTo>
                <a:lnTo>
                  <a:pt x="3115598" y="1268290"/>
                </a:lnTo>
                <a:lnTo>
                  <a:pt x="3164075" y="1280607"/>
                </a:lnTo>
                <a:lnTo>
                  <a:pt x="3211924" y="1294450"/>
                </a:lnTo>
                <a:lnTo>
                  <a:pt x="3259118" y="1309791"/>
                </a:lnTo>
                <a:lnTo>
                  <a:pt x="3305629" y="1326604"/>
                </a:lnTo>
                <a:lnTo>
                  <a:pt x="3351431" y="1344861"/>
                </a:lnTo>
                <a:lnTo>
                  <a:pt x="3396497" y="1364533"/>
                </a:lnTo>
                <a:lnTo>
                  <a:pt x="3440798" y="1385595"/>
                </a:lnTo>
                <a:lnTo>
                  <a:pt x="3440798" y="1227099"/>
                </a:lnTo>
                <a:close/>
              </a:path>
            </a:pathLst>
          </a:custGeom>
          <a:solidFill>
            <a:srgbClr val="EDDFD2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bject 22"/>
          <p:cNvSpPr/>
          <p:nvPr/>
        </p:nvSpPr>
        <p:spPr>
          <a:xfrm>
            <a:off x="2023427" y="574806"/>
            <a:ext cx="1499870" cy="153035"/>
          </a:xfrm>
          <a:custGeom>
            <a:avLst/>
            <a:gdLst/>
            <a:ahLst/>
            <a:cxnLst/>
            <a:rect l="l" t="t" r="r" b="b"/>
            <a:pathLst>
              <a:path w="1499870" h="153034">
                <a:moveTo>
                  <a:pt x="0" y="152946"/>
                </a:moveTo>
                <a:lnTo>
                  <a:pt x="1499501" y="152946"/>
                </a:lnTo>
                <a:lnTo>
                  <a:pt x="1499501" y="0"/>
                </a:lnTo>
                <a:lnTo>
                  <a:pt x="0" y="0"/>
                </a:lnTo>
                <a:lnTo>
                  <a:pt x="0" y="152946"/>
                </a:lnTo>
                <a:close/>
              </a:path>
            </a:pathLst>
          </a:custGeom>
          <a:solidFill>
            <a:srgbClr val="EF5237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object 23"/>
          <p:cNvSpPr txBox="1">
            <a:spLocks/>
          </p:cNvSpPr>
          <p:nvPr/>
        </p:nvSpPr>
        <p:spPr>
          <a:xfrm>
            <a:off x="2023427" y="1016310"/>
            <a:ext cx="15731173" cy="607475"/>
          </a:xfrm>
          <a:prstGeom prst="rect">
            <a:avLst/>
          </a:prstGeom>
        </p:spPr>
        <p:txBody>
          <a:bodyPr vert="horz" wrap="square" lIns="0" tIns="5716" rIns="0" bIns="0" rtlCol="0">
            <a:spAutoFit/>
          </a:bodyPr>
          <a:lstStyle>
            <a:lvl1pPr>
              <a:defRPr sz="9850" b="1" i="0">
                <a:solidFill>
                  <a:srgbClr val="4C1913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marL="12701" marR="4169170" defTabSz="914371">
              <a:lnSpc>
                <a:spcPct val="101499"/>
              </a:lnSpc>
              <a:spcBef>
                <a:spcPts val="46"/>
              </a:spcBef>
            </a:pPr>
            <a:r>
              <a:rPr lang="ru-RU" sz="4000" spc="-175" dirty="0">
                <a:solidFill>
                  <a:srgbClr val="EF5237"/>
                </a:solidFill>
                <a:latin typeface="+mn-lt"/>
              </a:rPr>
              <a:t>АО </a:t>
            </a:r>
            <a:r>
              <a:rPr lang="ru-RU" sz="4000" spc="-175" dirty="0" smtClean="0">
                <a:solidFill>
                  <a:srgbClr val="EF5237"/>
                </a:solidFill>
                <a:latin typeface="+mn-lt"/>
              </a:rPr>
              <a:t>«Лизинговая </a:t>
            </a:r>
            <a:r>
              <a:rPr lang="ru-RU" sz="4000" spc="-175" dirty="0">
                <a:solidFill>
                  <a:srgbClr val="EF5237"/>
                </a:solidFill>
                <a:latin typeface="+mn-lt"/>
              </a:rPr>
              <a:t>компания Республики Коми»</a:t>
            </a:r>
          </a:p>
        </p:txBody>
      </p:sp>
      <p:sp>
        <p:nvSpPr>
          <p:cNvPr id="19" name="object 24"/>
          <p:cNvSpPr txBox="1"/>
          <p:nvPr/>
        </p:nvSpPr>
        <p:spPr>
          <a:xfrm>
            <a:off x="2023427" y="1895186"/>
            <a:ext cx="16205981" cy="628376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8153" marR="7261" defTabSz="1307043">
              <a:spcBef>
                <a:spcPts val="143"/>
              </a:spcBef>
              <a:buClr>
                <a:srgbClr val="EF5237"/>
              </a:buClr>
              <a:tabLst>
                <a:tab pos="347969" algn="l"/>
                <a:tab pos="349239" algn="l"/>
              </a:tabLst>
            </a:pPr>
            <a:r>
              <a:rPr lang="ru-RU" sz="4000" b="1" spc="-175" dirty="0" smtClean="0">
                <a:solidFill>
                  <a:srgbClr val="4C1913"/>
                </a:solidFill>
                <a:ea typeface="+mj-ea"/>
                <a:cs typeface="Trebuchet MS"/>
              </a:rPr>
              <a:t>ПРОГРАММА «ПРИОРИТЕТ»</a:t>
            </a:r>
            <a:endParaRPr lang="ru-RU" sz="4000" b="1" spc="-175" dirty="0">
              <a:solidFill>
                <a:srgbClr val="4C1913"/>
              </a:solidFill>
              <a:ea typeface="+mj-ea"/>
              <a:cs typeface="Trebuchet MS"/>
            </a:endParaRPr>
          </a:p>
        </p:txBody>
      </p:sp>
      <p:sp>
        <p:nvSpPr>
          <p:cNvPr id="21" name="object 24"/>
          <p:cNvSpPr txBox="1"/>
          <p:nvPr/>
        </p:nvSpPr>
        <p:spPr>
          <a:xfrm>
            <a:off x="2040487" y="2991732"/>
            <a:ext cx="16566745" cy="6630019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>
              <a:spcBef>
                <a:spcPts val="1200"/>
              </a:spcBef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Получатели поддержки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– 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субъекты МСП, осуществляющие виды деятельности из разделов ОКВЭД 2 «Сельское, лесное хозяйство, рыболовство и рыбоводство» и «Обрабатывающие производства»,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срок деятельности которых с 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даты регистрации превышает 9 месяцев</a:t>
            </a:r>
          </a:p>
          <a:p>
            <a:pPr>
              <a:spcBef>
                <a:spcPts val="1200"/>
              </a:spcBef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Условия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получения поддержки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–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регистрация и осуществление деятельности на территории Республики 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Коми;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отсутствие просроченной задолженности по налогам, сборам и иным обязательным платежам, превышающей 50 000 рублей; 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неприменение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процедуры несостоятельности (банкротства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); отсутствие </a:t>
            </a:r>
            <a:r>
              <a:rPr lang="ru-RU" sz="2400" i="1" dirty="0" smtClean="0">
                <a:solidFill>
                  <a:srgbClr val="C0504D">
                    <a:lumMod val="50000"/>
                  </a:srgbClr>
                </a:solidFill>
              </a:rPr>
              <a:t>нарушений </a:t>
            </a:r>
            <a:r>
              <a:rPr lang="ru-RU" sz="2400" i="1" dirty="0">
                <a:solidFill>
                  <a:srgbClr val="C0504D">
                    <a:lumMod val="50000"/>
                  </a:srgbClr>
                </a:solidFill>
              </a:rPr>
              <a:t>платежной дисциплины сроком более 90 дней.</a:t>
            </a:r>
            <a:endParaRPr lang="ru-RU" sz="2400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spcBef>
                <a:spcPts val="1200"/>
              </a:spcBef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Стоимость предмета лизинга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– 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от 100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000 рублей до 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25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000 000 рублей на срок до 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5 лет</a:t>
            </a:r>
          </a:p>
          <a:p>
            <a:pPr>
              <a:spcBef>
                <a:spcPts val="1200"/>
              </a:spcBef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Минимальный размер авансового платежа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– 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10 % </a:t>
            </a:r>
            <a:r>
              <a:rPr lang="ru-RU" sz="2400" i="1" dirty="0">
                <a:solidFill>
                  <a:srgbClr val="C0504D">
                    <a:lumMod val="50000"/>
                  </a:srgbClr>
                </a:solidFill>
              </a:rPr>
              <a:t>от стоимости предмета лизинга 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для отечественного оборудования, </a:t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15 % для зарубежного оборудования</a:t>
            </a:r>
            <a:endParaRPr lang="ru-RU" sz="2400" i="1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spcBef>
                <a:spcPts val="1200"/>
              </a:spcBef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Процентная ставка 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– ключевая ставка Банка России (годовых)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spcBef>
                <a:spcPts val="1200"/>
              </a:spcBef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Срок рассмотрения заявки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– 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до 12</a:t>
            </a:r>
            <a:r>
              <a:rPr lang="ru-RU" sz="2400" i="1" dirty="0" smtClean="0">
                <a:solidFill>
                  <a:srgbClr val="C0504D">
                    <a:lumMod val="50000"/>
                  </a:srgbClr>
                </a:solidFill>
              </a:rPr>
              <a:t> </a:t>
            </a:r>
            <a:r>
              <a:rPr lang="ru-RU" sz="2400" i="1" dirty="0">
                <a:solidFill>
                  <a:srgbClr val="C0504D">
                    <a:lumMod val="50000"/>
                  </a:srgbClr>
                </a:solidFill>
              </a:rPr>
              <a:t>рабочих </a:t>
            </a:r>
            <a:r>
              <a:rPr lang="ru-RU" sz="2400" i="1" dirty="0" smtClean="0">
                <a:solidFill>
                  <a:srgbClr val="C0504D">
                    <a:lumMod val="50000"/>
                  </a:srgbClr>
                </a:solidFill>
              </a:rPr>
              <a:t>дней</a:t>
            </a:r>
            <a:endParaRPr lang="ru-RU" sz="2400" i="1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spcBef>
                <a:spcPts val="1200"/>
              </a:spcBef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Контакты ответственного лица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– 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Воротников Александр Павлович, ведущий специалист, </a:t>
            </a:r>
            <a:r>
              <a:rPr lang="en-US" sz="2400" i="1" dirty="0">
                <a:solidFill>
                  <a:schemeClr val="accent2">
                    <a:lumMod val="50000"/>
                  </a:schemeClr>
                </a:solidFill>
              </a:rPr>
              <a:t>adeliyd@mail.ru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8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 (904) 221-90-29</a:t>
            </a:r>
          </a:p>
          <a:p>
            <a:pPr>
              <a:spcBef>
                <a:spcPts val="1200"/>
              </a:spcBef>
            </a:pPr>
            <a:r>
              <a:rPr lang="ru-RU" sz="2400" b="1" dirty="0">
                <a:solidFill>
                  <a:srgbClr val="C0504D">
                    <a:lumMod val="50000"/>
                  </a:srgbClr>
                </a:solidFill>
              </a:rPr>
              <a:t>Информация о поддержке - </a:t>
            </a:r>
            <a:r>
              <a:rPr lang="ru-RU" sz="2400" i="1" dirty="0">
                <a:solidFill>
                  <a:srgbClr val="C0504D">
                    <a:lumMod val="50000"/>
                  </a:srgbClr>
                </a:solidFill>
              </a:rPr>
              <a:t>сайт </a:t>
            </a:r>
            <a:r>
              <a:rPr lang="ru-RU" sz="2400" i="1" dirty="0">
                <a:solidFill>
                  <a:srgbClr val="C0504D">
                    <a:lumMod val="50000"/>
                  </a:srgbClr>
                </a:solidFill>
                <a:hlinkClick r:id="rId2"/>
              </a:rPr>
              <a:t>мойбизнес11.рф</a:t>
            </a:r>
            <a:endParaRPr lang="ru-RU" sz="2400" i="1" dirty="0">
              <a:solidFill>
                <a:srgbClr val="C0504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8567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3"/>
          <p:cNvSpPr/>
          <p:nvPr/>
        </p:nvSpPr>
        <p:spPr>
          <a:xfrm>
            <a:off x="15821236" y="7286242"/>
            <a:ext cx="3441065" cy="3624579"/>
          </a:xfrm>
          <a:custGeom>
            <a:avLst/>
            <a:gdLst/>
            <a:ahLst/>
            <a:cxnLst/>
            <a:rect l="l" t="t" r="r" b="b"/>
            <a:pathLst>
              <a:path w="3441065" h="3624579">
                <a:moveTo>
                  <a:pt x="2760967" y="0"/>
                </a:moveTo>
                <a:lnTo>
                  <a:pt x="2712401" y="418"/>
                </a:lnTo>
                <a:lnTo>
                  <a:pt x="2664039" y="1669"/>
                </a:lnTo>
                <a:lnTo>
                  <a:pt x="2615886" y="3746"/>
                </a:lnTo>
                <a:lnTo>
                  <a:pt x="2567949" y="6642"/>
                </a:lnTo>
                <a:lnTo>
                  <a:pt x="2520237" y="10349"/>
                </a:lnTo>
                <a:lnTo>
                  <a:pt x="2472754" y="14862"/>
                </a:lnTo>
                <a:lnTo>
                  <a:pt x="2425508" y="20173"/>
                </a:lnTo>
                <a:lnTo>
                  <a:pt x="2378507" y="26276"/>
                </a:lnTo>
                <a:lnTo>
                  <a:pt x="2331756" y="33163"/>
                </a:lnTo>
                <a:lnTo>
                  <a:pt x="2285262" y="40828"/>
                </a:lnTo>
                <a:lnTo>
                  <a:pt x="2239034" y="49264"/>
                </a:lnTo>
                <a:lnTo>
                  <a:pt x="2193076" y="58464"/>
                </a:lnTo>
                <a:lnTo>
                  <a:pt x="2147397" y="68421"/>
                </a:lnTo>
                <a:lnTo>
                  <a:pt x="2102003" y="79129"/>
                </a:lnTo>
                <a:lnTo>
                  <a:pt x="2056900" y="90580"/>
                </a:lnTo>
                <a:lnTo>
                  <a:pt x="2012096" y="102768"/>
                </a:lnTo>
                <a:lnTo>
                  <a:pt x="1967598" y="115686"/>
                </a:lnTo>
                <a:lnTo>
                  <a:pt x="1923412" y="129327"/>
                </a:lnTo>
                <a:lnTo>
                  <a:pt x="1879546" y="143684"/>
                </a:lnTo>
                <a:lnTo>
                  <a:pt x="1836005" y="158751"/>
                </a:lnTo>
                <a:lnTo>
                  <a:pt x="1792798" y="174520"/>
                </a:lnTo>
                <a:lnTo>
                  <a:pt x="1749930" y="190984"/>
                </a:lnTo>
                <a:lnTo>
                  <a:pt x="1707408" y="208138"/>
                </a:lnTo>
                <a:lnTo>
                  <a:pt x="1665241" y="225973"/>
                </a:lnTo>
                <a:lnTo>
                  <a:pt x="1623433" y="244484"/>
                </a:lnTo>
                <a:lnTo>
                  <a:pt x="1581993" y="263662"/>
                </a:lnTo>
                <a:lnTo>
                  <a:pt x="1540926" y="283503"/>
                </a:lnTo>
                <a:lnTo>
                  <a:pt x="1500241" y="303997"/>
                </a:lnTo>
                <a:lnTo>
                  <a:pt x="1459943" y="325140"/>
                </a:lnTo>
                <a:lnTo>
                  <a:pt x="1420039" y="346924"/>
                </a:lnTo>
                <a:lnTo>
                  <a:pt x="1380537" y="369341"/>
                </a:lnTo>
                <a:lnTo>
                  <a:pt x="1341443" y="392386"/>
                </a:lnTo>
                <a:lnTo>
                  <a:pt x="1302765" y="416051"/>
                </a:lnTo>
                <a:lnTo>
                  <a:pt x="1264508" y="440330"/>
                </a:lnTo>
                <a:lnTo>
                  <a:pt x="1226679" y="465215"/>
                </a:lnTo>
                <a:lnTo>
                  <a:pt x="1189287" y="490700"/>
                </a:lnTo>
                <a:lnTo>
                  <a:pt x="1152337" y="516779"/>
                </a:lnTo>
                <a:lnTo>
                  <a:pt x="1115836" y="543443"/>
                </a:lnTo>
                <a:lnTo>
                  <a:pt x="1079791" y="570687"/>
                </a:lnTo>
                <a:lnTo>
                  <a:pt x="1044209" y="598503"/>
                </a:lnTo>
                <a:lnTo>
                  <a:pt x="1009097" y="626885"/>
                </a:lnTo>
                <a:lnTo>
                  <a:pt x="974462" y="655825"/>
                </a:lnTo>
                <a:lnTo>
                  <a:pt x="940310" y="685318"/>
                </a:lnTo>
                <a:lnTo>
                  <a:pt x="906648" y="715355"/>
                </a:lnTo>
                <a:lnTo>
                  <a:pt x="873484" y="745931"/>
                </a:lnTo>
                <a:lnTo>
                  <a:pt x="840823" y="777039"/>
                </a:lnTo>
                <a:lnTo>
                  <a:pt x="808674" y="808670"/>
                </a:lnTo>
                <a:lnTo>
                  <a:pt x="777042" y="840820"/>
                </a:lnTo>
                <a:lnTo>
                  <a:pt x="745934" y="873480"/>
                </a:lnTo>
                <a:lnTo>
                  <a:pt x="715359" y="906645"/>
                </a:lnTo>
                <a:lnTo>
                  <a:pt x="685321" y="940306"/>
                </a:lnTo>
                <a:lnTo>
                  <a:pt x="655828" y="974458"/>
                </a:lnTo>
                <a:lnTo>
                  <a:pt x="626888" y="1009094"/>
                </a:lnTo>
                <a:lnTo>
                  <a:pt x="598506" y="1044206"/>
                </a:lnTo>
                <a:lnTo>
                  <a:pt x="570690" y="1079788"/>
                </a:lnTo>
                <a:lnTo>
                  <a:pt x="543446" y="1115833"/>
                </a:lnTo>
                <a:lnTo>
                  <a:pt x="516781" y="1152334"/>
                </a:lnTo>
                <a:lnTo>
                  <a:pt x="490703" y="1189284"/>
                </a:lnTo>
                <a:lnTo>
                  <a:pt x="465218" y="1226677"/>
                </a:lnTo>
                <a:lnTo>
                  <a:pt x="440332" y="1264505"/>
                </a:lnTo>
                <a:lnTo>
                  <a:pt x="416054" y="1302762"/>
                </a:lnTo>
                <a:lnTo>
                  <a:pt x="392388" y="1341441"/>
                </a:lnTo>
                <a:lnTo>
                  <a:pt x="369343" y="1380535"/>
                </a:lnTo>
                <a:lnTo>
                  <a:pt x="346926" y="1420038"/>
                </a:lnTo>
                <a:lnTo>
                  <a:pt x="325142" y="1459941"/>
                </a:lnTo>
                <a:lnTo>
                  <a:pt x="303999" y="1500239"/>
                </a:lnTo>
                <a:lnTo>
                  <a:pt x="283505" y="1540925"/>
                </a:lnTo>
                <a:lnTo>
                  <a:pt x="263664" y="1581992"/>
                </a:lnTo>
                <a:lnTo>
                  <a:pt x="244485" y="1623433"/>
                </a:lnTo>
                <a:lnTo>
                  <a:pt x="225975" y="1665240"/>
                </a:lnTo>
                <a:lnTo>
                  <a:pt x="208139" y="1707409"/>
                </a:lnTo>
                <a:lnTo>
                  <a:pt x="190986" y="1749930"/>
                </a:lnTo>
                <a:lnTo>
                  <a:pt x="174521" y="1792798"/>
                </a:lnTo>
                <a:lnTo>
                  <a:pt x="158752" y="1836006"/>
                </a:lnTo>
                <a:lnTo>
                  <a:pt x="143685" y="1879547"/>
                </a:lnTo>
                <a:lnTo>
                  <a:pt x="129328" y="1923414"/>
                </a:lnTo>
                <a:lnTo>
                  <a:pt x="115687" y="1967601"/>
                </a:lnTo>
                <a:lnTo>
                  <a:pt x="102769" y="2012099"/>
                </a:lnTo>
                <a:lnTo>
                  <a:pt x="90581" y="2056903"/>
                </a:lnTo>
                <a:lnTo>
                  <a:pt x="79130" y="2102006"/>
                </a:lnTo>
                <a:lnTo>
                  <a:pt x="68422" y="2147401"/>
                </a:lnTo>
                <a:lnTo>
                  <a:pt x="58464" y="2193081"/>
                </a:lnTo>
                <a:lnTo>
                  <a:pt x="49264" y="2239039"/>
                </a:lnTo>
                <a:lnTo>
                  <a:pt x="40828" y="2285268"/>
                </a:lnTo>
                <a:lnTo>
                  <a:pt x="33163" y="2331762"/>
                </a:lnTo>
                <a:lnTo>
                  <a:pt x="26276" y="2378514"/>
                </a:lnTo>
                <a:lnTo>
                  <a:pt x="20173" y="2425516"/>
                </a:lnTo>
                <a:lnTo>
                  <a:pt x="14862" y="2472762"/>
                </a:lnTo>
                <a:lnTo>
                  <a:pt x="10349" y="2520245"/>
                </a:lnTo>
                <a:lnTo>
                  <a:pt x="6605" y="2568572"/>
                </a:lnTo>
                <a:lnTo>
                  <a:pt x="3739" y="2616062"/>
                </a:lnTo>
                <a:lnTo>
                  <a:pt x="1669" y="2664050"/>
                </a:lnTo>
                <a:lnTo>
                  <a:pt x="418" y="2712413"/>
                </a:lnTo>
                <a:lnTo>
                  <a:pt x="0" y="2760980"/>
                </a:lnTo>
                <a:lnTo>
                  <a:pt x="501" y="2814130"/>
                </a:lnTo>
                <a:lnTo>
                  <a:pt x="1994" y="2866926"/>
                </a:lnTo>
                <a:lnTo>
                  <a:pt x="4474" y="2919524"/>
                </a:lnTo>
                <a:lnTo>
                  <a:pt x="7931" y="2971860"/>
                </a:lnTo>
                <a:lnTo>
                  <a:pt x="12355" y="3023925"/>
                </a:lnTo>
                <a:lnTo>
                  <a:pt x="17738" y="3075711"/>
                </a:lnTo>
                <a:lnTo>
                  <a:pt x="24070" y="3127208"/>
                </a:lnTo>
                <a:lnTo>
                  <a:pt x="31344" y="3178408"/>
                </a:lnTo>
                <a:lnTo>
                  <a:pt x="39550" y="3229302"/>
                </a:lnTo>
                <a:lnTo>
                  <a:pt x="48679" y="3279881"/>
                </a:lnTo>
                <a:lnTo>
                  <a:pt x="58722" y="3330136"/>
                </a:lnTo>
                <a:lnTo>
                  <a:pt x="69670" y="3380059"/>
                </a:lnTo>
                <a:lnTo>
                  <a:pt x="81515" y="3429640"/>
                </a:lnTo>
                <a:lnTo>
                  <a:pt x="94247" y="3478872"/>
                </a:lnTo>
                <a:lnTo>
                  <a:pt x="107858" y="3527744"/>
                </a:lnTo>
                <a:lnTo>
                  <a:pt x="122339" y="3576249"/>
                </a:lnTo>
                <a:lnTo>
                  <a:pt x="137680" y="3624376"/>
                </a:lnTo>
                <a:lnTo>
                  <a:pt x="1492986" y="3624376"/>
                </a:lnTo>
                <a:lnTo>
                  <a:pt x="1465669" y="3582915"/>
                </a:lnTo>
                <a:lnTo>
                  <a:pt x="1439672" y="3540533"/>
                </a:lnTo>
                <a:lnTo>
                  <a:pt x="1415025" y="3497259"/>
                </a:lnTo>
                <a:lnTo>
                  <a:pt x="1391757" y="3453122"/>
                </a:lnTo>
                <a:lnTo>
                  <a:pt x="1369896" y="3408153"/>
                </a:lnTo>
                <a:lnTo>
                  <a:pt x="1349472" y="3362379"/>
                </a:lnTo>
                <a:lnTo>
                  <a:pt x="1330515" y="3315830"/>
                </a:lnTo>
                <a:lnTo>
                  <a:pt x="1313053" y="3268536"/>
                </a:lnTo>
                <a:lnTo>
                  <a:pt x="1297116" y="3220524"/>
                </a:lnTo>
                <a:lnTo>
                  <a:pt x="1282732" y="3171825"/>
                </a:lnTo>
                <a:lnTo>
                  <a:pt x="1269931" y="3122468"/>
                </a:lnTo>
                <a:lnTo>
                  <a:pt x="1258743" y="3072481"/>
                </a:lnTo>
                <a:lnTo>
                  <a:pt x="1249195" y="3021895"/>
                </a:lnTo>
                <a:lnTo>
                  <a:pt x="1241318" y="2970737"/>
                </a:lnTo>
                <a:lnTo>
                  <a:pt x="1235141" y="2919037"/>
                </a:lnTo>
                <a:lnTo>
                  <a:pt x="1230693" y="2866825"/>
                </a:lnTo>
                <a:lnTo>
                  <a:pt x="1228001" y="2814075"/>
                </a:lnTo>
                <a:lnTo>
                  <a:pt x="1227099" y="2760980"/>
                </a:lnTo>
                <a:lnTo>
                  <a:pt x="1227857" y="2712288"/>
                </a:lnTo>
                <a:lnTo>
                  <a:pt x="1230117" y="2663974"/>
                </a:lnTo>
                <a:lnTo>
                  <a:pt x="1233873" y="2615896"/>
                </a:lnTo>
                <a:lnTo>
                  <a:pt x="1239050" y="2568572"/>
                </a:lnTo>
                <a:lnTo>
                  <a:pt x="1245679" y="2521529"/>
                </a:lnTo>
                <a:lnTo>
                  <a:pt x="1253719" y="2474954"/>
                </a:lnTo>
                <a:lnTo>
                  <a:pt x="1263149" y="2428869"/>
                </a:lnTo>
                <a:lnTo>
                  <a:pt x="1273945" y="2383297"/>
                </a:lnTo>
                <a:lnTo>
                  <a:pt x="1286085" y="2338262"/>
                </a:lnTo>
                <a:lnTo>
                  <a:pt x="1299547" y="2293784"/>
                </a:lnTo>
                <a:lnTo>
                  <a:pt x="1314308" y="2249886"/>
                </a:lnTo>
                <a:lnTo>
                  <a:pt x="1330346" y="2206592"/>
                </a:lnTo>
                <a:lnTo>
                  <a:pt x="1347638" y="2163923"/>
                </a:lnTo>
                <a:lnTo>
                  <a:pt x="1366162" y="2121902"/>
                </a:lnTo>
                <a:lnTo>
                  <a:pt x="1385896" y="2080551"/>
                </a:lnTo>
                <a:lnTo>
                  <a:pt x="1406816" y="2039894"/>
                </a:lnTo>
                <a:lnTo>
                  <a:pt x="1428901" y="1999951"/>
                </a:lnTo>
                <a:lnTo>
                  <a:pt x="1452128" y="1960746"/>
                </a:lnTo>
                <a:lnTo>
                  <a:pt x="1476474" y="1922302"/>
                </a:lnTo>
                <a:lnTo>
                  <a:pt x="1501918" y="1884640"/>
                </a:lnTo>
                <a:lnTo>
                  <a:pt x="1528436" y="1847783"/>
                </a:lnTo>
                <a:lnTo>
                  <a:pt x="1556006" y="1811754"/>
                </a:lnTo>
                <a:lnTo>
                  <a:pt x="1584606" y="1776574"/>
                </a:lnTo>
                <a:lnTo>
                  <a:pt x="1614213" y="1742268"/>
                </a:lnTo>
                <a:lnTo>
                  <a:pt x="1644805" y="1708856"/>
                </a:lnTo>
                <a:lnTo>
                  <a:pt x="1676360" y="1676361"/>
                </a:lnTo>
                <a:lnTo>
                  <a:pt x="1708854" y="1644807"/>
                </a:lnTo>
                <a:lnTo>
                  <a:pt x="1742266" y="1614215"/>
                </a:lnTo>
                <a:lnTo>
                  <a:pt x="1776572" y="1584607"/>
                </a:lnTo>
                <a:lnTo>
                  <a:pt x="1811751" y="1556007"/>
                </a:lnTo>
                <a:lnTo>
                  <a:pt x="1847780" y="1528437"/>
                </a:lnTo>
                <a:lnTo>
                  <a:pt x="1884637" y="1501919"/>
                </a:lnTo>
                <a:lnTo>
                  <a:pt x="1922298" y="1476475"/>
                </a:lnTo>
                <a:lnTo>
                  <a:pt x="1960743" y="1452129"/>
                </a:lnTo>
                <a:lnTo>
                  <a:pt x="1999947" y="1428902"/>
                </a:lnTo>
                <a:lnTo>
                  <a:pt x="2039889" y="1406817"/>
                </a:lnTo>
                <a:lnTo>
                  <a:pt x="2080547" y="1385896"/>
                </a:lnTo>
                <a:lnTo>
                  <a:pt x="2121897" y="1366163"/>
                </a:lnTo>
                <a:lnTo>
                  <a:pt x="2163918" y="1347639"/>
                </a:lnTo>
                <a:lnTo>
                  <a:pt x="2206586" y="1330346"/>
                </a:lnTo>
                <a:lnTo>
                  <a:pt x="2249880" y="1314308"/>
                </a:lnTo>
                <a:lnTo>
                  <a:pt x="2293777" y="1299547"/>
                </a:lnTo>
                <a:lnTo>
                  <a:pt x="2338254" y="1286085"/>
                </a:lnTo>
                <a:lnTo>
                  <a:pt x="2383290" y="1273945"/>
                </a:lnTo>
                <a:lnTo>
                  <a:pt x="2428861" y="1263149"/>
                </a:lnTo>
                <a:lnTo>
                  <a:pt x="2474945" y="1253719"/>
                </a:lnTo>
                <a:lnTo>
                  <a:pt x="2521519" y="1245679"/>
                </a:lnTo>
                <a:lnTo>
                  <a:pt x="2568562" y="1239050"/>
                </a:lnTo>
                <a:lnTo>
                  <a:pt x="2616051" y="1233855"/>
                </a:lnTo>
                <a:lnTo>
                  <a:pt x="2663963" y="1230117"/>
                </a:lnTo>
                <a:lnTo>
                  <a:pt x="2712276" y="1227857"/>
                </a:lnTo>
                <a:lnTo>
                  <a:pt x="2760967" y="1227099"/>
                </a:lnTo>
                <a:lnTo>
                  <a:pt x="3440798" y="1227099"/>
                </a:lnTo>
                <a:lnTo>
                  <a:pt x="3440798" y="84328"/>
                </a:lnTo>
                <a:lnTo>
                  <a:pt x="3394033" y="72919"/>
                </a:lnTo>
                <a:lnTo>
                  <a:pt x="3346965" y="62309"/>
                </a:lnTo>
                <a:lnTo>
                  <a:pt x="3299598" y="52506"/>
                </a:lnTo>
                <a:lnTo>
                  <a:pt x="3251942" y="43516"/>
                </a:lnTo>
                <a:lnTo>
                  <a:pt x="3204003" y="35348"/>
                </a:lnTo>
                <a:lnTo>
                  <a:pt x="3155787" y="28008"/>
                </a:lnTo>
                <a:lnTo>
                  <a:pt x="3107302" y="21504"/>
                </a:lnTo>
                <a:lnTo>
                  <a:pt x="3058555" y="15843"/>
                </a:lnTo>
                <a:lnTo>
                  <a:pt x="3009554" y="11033"/>
                </a:lnTo>
                <a:lnTo>
                  <a:pt x="2960304" y="7080"/>
                </a:lnTo>
                <a:lnTo>
                  <a:pt x="2910813" y="3994"/>
                </a:lnTo>
                <a:lnTo>
                  <a:pt x="2861089" y="1780"/>
                </a:lnTo>
                <a:lnTo>
                  <a:pt x="2811138" y="446"/>
                </a:lnTo>
                <a:lnTo>
                  <a:pt x="2760967" y="0"/>
                </a:lnTo>
                <a:close/>
              </a:path>
              <a:path w="3441065" h="3624579">
                <a:moveTo>
                  <a:pt x="3440798" y="1227099"/>
                </a:moveTo>
                <a:lnTo>
                  <a:pt x="2760967" y="1227099"/>
                </a:lnTo>
                <a:lnTo>
                  <a:pt x="2813077" y="1227967"/>
                </a:lnTo>
                <a:lnTo>
                  <a:pt x="2864749" y="1230553"/>
                </a:lnTo>
                <a:lnTo>
                  <a:pt x="2915957" y="1234829"/>
                </a:lnTo>
                <a:lnTo>
                  <a:pt x="2966673" y="1240768"/>
                </a:lnTo>
                <a:lnTo>
                  <a:pt x="3016870" y="1248343"/>
                </a:lnTo>
                <a:lnTo>
                  <a:pt x="3066521" y="1257526"/>
                </a:lnTo>
                <a:lnTo>
                  <a:pt x="3115598" y="1268290"/>
                </a:lnTo>
                <a:lnTo>
                  <a:pt x="3164075" y="1280607"/>
                </a:lnTo>
                <a:lnTo>
                  <a:pt x="3211924" y="1294450"/>
                </a:lnTo>
                <a:lnTo>
                  <a:pt x="3259118" y="1309791"/>
                </a:lnTo>
                <a:lnTo>
                  <a:pt x="3305629" y="1326604"/>
                </a:lnTo>
                <a:lnTo>
                  <a:pt x="3351431" y="1344861"/>
                </a:lnTo>
                <a:lnTo>
                  <a:pt x="3396497" y="1364533"/>
                </a:lnTo>
                <a:lnTo>
                  <a:pt x="3440798" y="1385595"/>
                </a:lnTo>
                <a:lnTo>
                  <a:pt x="3440798" y="1227099"/>
                </a:lnTo>
                <a:close/>
              </a:path>
            </a:pathLst>
          </a:custGeom>
          <a:solidFill>
            <a:srgbClr val="EDDFD2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bject 22"/>
          <p:cNvSpPr/>
          <p:nvPr/>
        </p:nvSpPr>
        <p:spPr>
          <a:xfrm>
            <a:off x="2023427" y="574806"/>
            <a:ext cx="1499870" cy="153035"/>
          </a:xfrm>
          <a:custGeom>
            <a:avLst/>
            <a:gdLst/>
            <a:ahLst/>
            <a:cxnLst/>
            <a:rect l="l" t="t" r="r" b="b"/>
            <a:pathLst>
              <a:path w="1499870" h="153034">
                <a:moveTo>
                  <a:pt x="0" y="152946"/>
                </a:moveTo>
                <a:lnTo>
                  <a:pt x="1499501" y="152946"/>
                </a:lnTo>
                <a:lnTo>
                  <a:pt x="1499501" y="0"/>
                </a:lnTo>
                <a:lnTo>
                  <a:pt x="0" y="0"/>
                </a:lnTo>
                <a:lnTo>
                  <a:pt x="0" y="152946"/>
                </a:lnTo>
                <a:close/>
              </a:path>
            </a:pathLst>
          </a:custGeom>
          <a:solidFill>
            <a:srgbClr val="EF5237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object 23"/>
          <p:cNvSpPr txBox="1">
            <a:spLocks/>
          </p:cNvSpPr>
          <p:nvPr/>
        </p:nvSpPr>
        <p:spPr>
          <a:xfrm>
            <a:off x="2023427" y="1016310"/>
            <a:ext cx="15731173" cy="607475"/>
          </a:xfrm>
          <a:prstGeom prst="rect">
            <a:avLst/>
          </a:prstGeom>
        </p:spPr>
        <p:txBody>
          <a:bodyPr vert="horz" wrap="square" lIns="0" tIns="5716" rIns="0" bIns="0" rtlCol="0">
            <a:spAutoFit/>
          </a:bodyPr>
          <a:lstStyle>
            <a:lvl1pPr>
              <a:defRPr sz="9850" b="1" i="0">
                <a:solidFill>
                  <a:srgbClr val="4C1913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marL="12701" marR="4169170" defTabSz="914371">
              <a:lnSpc>
                <a:spcPct val="101499"/>
              </a:lnSpc>
              <a:spcBef>
                <a:spcPts val="46"/>
              </a:spcBef>
            </a:pPr>
            <a:r>
              <a:rPr lang="ru-RU" sz="4000" spc="-175" dirty="0">
                <a:solidFill>
                  <a:srgbClr val="EF5237"/>
                </a:solidFill>
                <a:latin typeface="+mn-lt"/>
              </a:rPr>
              <a:t>АО </a:t>
            </a:r>
            <a:r>
              <a:rPr lang="ru-RU" sz="4000" spc="-175" dirty="0" smtClean="0">
                <a:solidFill>
                  <a:srgbClr val="EF5237"/>
                </a:solidFill>
                <a:latin typeface="+mn-lt"/>
              </a:rPr>
              <a:t>«Лизинговая </a:t>
            </a:r>
            <a:r>
              <a:rPr lang="ru-RU" sz="4000" spc="-175" dirty="0">
                <a:solidFill>
                  <a:srgbClr val="EF5237"/>
                </a:solidFill>
                <a:latin typeface="+mn-lt"/>
              </a:rPr>
              <a:t>компания Республики Коми»</a:t>
            </a:r>
          </a:p>
        </p:txBody>
      </p:sp>
      <p:sp>
        <p:nvSpPr>
          <p:cNvPr id="19" name="object 24"/>
          <p:cNvSpPr txBox="1"/>
          <p:nvPr/>
        </p:nvSpPr>
        <p:spPr>
          <a:xfrm>
            <a:off x="2023427" y="1895186"/>
            <a:ext cx="16205981" cy="628376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8153" marR="7261" defTabSz="1307043">
              <a:spcBef>
                <a:spcPts val="143"/>
              </a:spcBef>
              <a:buClr>
                <a:srgbClr val="EF5237"/>
              </a:buClr>
              <a:tabLst>
                <a:tab pos="347969" algn="l"/>
                <a:tab pos="349239" algn="l"/>
              </a:tabLst>
            </a:pPr>
            <a:r>
              <a:rPr lang="ru-RU" sz="4000" b="1" spc="-175" dirty="0" smtClean="0">
                <a:solidFill>
                  <a:srgbClr val="4C1913"/>
                </a:solidFill>
                <a:ea typeface="+mj-ea"/>
                <a:cs typeface="Trebuchet MS"/>
              </a:rPr>
              <a:t>ПРОГРАММА «АРКТИЧЕСКИЙ»</a:t>
            </a:r>
            <a:endParaRPr lang="ru-RU" sz="4000" b="1" spc="-175" dirty="0">
              <a:solidFill>
                <a:srgbClr val="4C1913"/>
              </a:solidFill>
              <a:ea typeface="+mj-ea"/>
              <a:cs typeface="Trebuchet MS"/>
            </a:endParaRPr>
          </a:p>
        </p:txBody>
      </p:sp>
      <p:sp>
        <p:nvSpPr>
          <p:cNvPr id="21" name="object 24"/>
          <p:cNvSpPr txBox="1"/>
          <p:nvPr/>
        </p:nvSpPr>
        <p:spPr>
          <a:xfrm>
            <a:off x="2040487" y="2991732"/>
            <a:ext cx="16566745" cy="5522023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>
              <a:spcBef>
                <a:spcPts val="1200"/>
              </a:spcBef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Получатели поддержки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–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субъекты 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МСП,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срок деятельности которых с 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даты регистрации превышает 9 месяцев</a:t>
            </a:r>
          </a:p>
          <a:p>
            <a:pPr>
              <a:spcBef>
                <a:spcPts val="1200"/>
              </a:spcBef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Условия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получения поддержки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–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регистрация и осуществление деятельности на территории 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Арктической зоны Российской Федерации в Республике Коми;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отсутствие просроченной задолженности по налогам, сборам и иным обязательным платежам, превышающей 50 000 рублей; 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неприменение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процедуры несостоятельности (банкротства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); отсутствие </a:t>
            </a:r>
            <a:r>
              <a:rPr lang="ru-RU" sz="2400" i="1" dirty="0" smtClean="0">
                <a:solidFill>
                  <a:srgbClr val="C0504D">
                    <a:lumMod val="50000"/>
                  </a:srgbClr>
                </a:solidFill>
              </a:rPr>
              <a:t>нарушений </a:t>
            </a:r>
            <a:r>
              <a:rPr lang="ru-RU" sz="2400" i="1" dirty="0">
                <a:solidFill>
                  <a:srgbClr val="C0504D">
                    <a:lumMod val="50000"/>
                  </a:srgbClr>
                </a:solidFill>
              </a:rPr>
              <a:t>платежной дисциплины сроком более 90 дней.</a:t>
            </a:r>
            <a:endParaRPr lang="ru-RU" sz="2400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spcBef>
                <a:spcPts val="1200"/>
              </a:spcBef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Стоимость предмета лизинга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– 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от 100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000 рублей до 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25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000 000 рублей на срок до 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5 лет</a:t>
            </a:r>
          </a:p>
          <a:p>
            <a:pPr>
              <a:spcBef>
                <a:spcPts val="1200"/>
              </a:spcBef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Минимальный размер авансового платежа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– 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10 % </a:t>
            </a:r>
            <a:r>
              <a:rPr lang="ru-RU" sz="2400" i="1" dirty="0">
                <a:solidFill>
                  <a:srgbClr val="C0504D">
                    <a:lumMod val="50000"/>
                  </a:srgbClr>
                </a:solidFill>
              </a:rPr>
              <a:t>от стоимости предмета лизинга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</a:p>
          <a:p>
            <a:pPr>
              <a:spcBef>
                <a:spcPts val="1200"/>
              </a:spcBef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Процентная ставка 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– ключевая ставка Банка России (годовых)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spcBef>
                <a:spcPts val="1200"/>
              </a:spcBef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Срок рассмотрения заявки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– 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до 12</a:t>
            </a:r>
            <a:r>
              <a:rPr lang="ru-RU" sz="2400" i="1" dirty="0" smtClean="0">
                <a:solidFill>
                  <a:srgbClr val="C0504D">
                    <a:lumMod val="50000"/>
                  </a:srgbClr>
                </a:solidFill>
              </a:rPr>
              <a:t> </a:t>
            </a:r>
            <a:r>
              <a:rPr lang="ru-RU" sz="2400" i="1" dirty="0">
                <a:solidFill>
                  <a:srgbClr val="C0504D">
                    <a:lumMod val="50000"/>
                  </a:srgbClr>
                </a:solidFill>
              </a:rPr>
              <a:t>рабочих </a:t>
            </a:r>
            <a:r>
              <a:rPr lang="ru-RU" sz="2400" i="1" dirty="0" smtClean="0">
                <a:solidFill>
                  <a:srgbClr val="C0504D">
                    <a:lumMod val="50000"/>
                  </a:srgbClr>
                </a:solidFill>
              </a:rPr>
              <a:t>дней</a:t>
            </a:r>
            <a:endParaRPr lang="ru-RU" sz="2400" i="1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spcBef>
                <a:spcPts val="1200"/>
              </a:spcBef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Контакты ответственного лица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– 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Воротников Александр Павлович, ведущий специалист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en-US" sz="2400" i="1" dirty="0">
                <a:solidFill>
                  <a:schemeClr val="accent2">
                    <a:lumMod val="50000"/>
                  </a:schemeClr>
                </a:solidFill>
              </a:rPr>
              <a:t>adeliyd@mail.ru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8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 (904) 221-90-29</a:t>
            </a:r>
          </a:p>
          <a:p>
            <a:pPr>
              <a:spcBef>
                <a:spcPts val="1200"/>
              </a:spcBef>
            </a:pPr>
            <a:r>
              <a:rPr lang="ru-RU" sz="2400" b="1" dirty="0">
                <a:solidFill>
                  <a:srgbClr val="C0504D">
                    <a:lumMod val="50000"/>
                  </a:srgbClr>
                </a:solidFill>
              </a:rPr>
              <a:t>Информация о поддержке - </a:t>
            </a:r>
            <a:r>
              <a:rPr lang="ru-RU" sz="2400" i="1" dirty="0">
                <a:solidFill>
                  <a:srgbClr val="C0504D">
                    <a:lumMod val="50000"/>
                  </a:srgbClr>
                </a:solidFill>
              </a:rPr>
              <a:t>сайт </a:t>
            </a:r>
            <a:r>
              <a:rPr lang="ru-RU" sz="2400" i="1" dirty="0">
                <a:solidFill>
                  <a:srgbClr val="C0504D">
                    <a:lumMod val="50000"/>
                  </a:srgbClr>
                </a:solidFill>
                <a:hlinkClick r:id="rId2"/>
              </a:rPr>
              <a:t>мойбизнес11.рф</a:t>
            </a:r>
            <a:endParaRPr lang="ru-RU" sz="2400" i="1" dirty="0">
              <a:solidFill>
                <a:srgbClr val="C0504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81647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3"/>
          <p:cNvSpPr/>
          <p:nvPr/>
        </p:nvSpPr>
        <p:spPr>
          <a:xfrm>
            <a:off x="15821236" y="7286242"/>
            <a:ext cx="3441065" cy="3624579"/>
          </a:xfrm>
          <a:custGeom>
            <a:avLst/>
            <a:gdLst/>
            <a:ahLst/>
            <a:cxnLst/>
            <a:rect l="l" t="t" r="r" b="b"/>
            <a:pathLst>
              <a:path w="3441065" h="3624579">
                <a:moveTo>
                  <a:pt x="2760967" y="0"/>
                </a:moveTo>
                <a:lnTo>
                  <a:pt x="2712401" y="418"/>
                </a:lnTo>
                <a:lnTo>
                  <a:pt x="2664039" y="1669"/>
                </a:lnTo>
                <a:lnTo>
                  <a:pt x="2615886" y="3746"/>
                </a:lnTo>
                <a:lnTo>
                  <a:pt x="2567949" y="6642"/>
                </a:lnTo>
                <a:lnTo>
                  <a:pt x="2520237" y="10349"/>
                </a:lnTo>
                <a:lnTo>
                  <a:pt x="2472754" y="14862"/>
                </a:lnTo>
                <a:lnTo>
                  <a:pt x="2425508" y="20173"/>
                </a:lnTo>
                <a:lnTo>
                  <a:pt x="2378507" y="26276"/>
                </a:lnTo>
                <a:lnTo>
                  <a:pt x="2331756" y="33163"/>
                </a:lnTo>
                <a:lnTo>
                  <a:pt x="2285262" y="40828"/>
                </a:lnTo>
                <a:lnTo>
                  <a:pt x="2239034" y="49264"/>
                </a:lnTo>
                <a:lnTo>
                  <a:pt x="2193076" y="58464"/>
                </a:lnTo>
                <a:lnTo>
                  <a:pt x="2147397" y="68421"/>
                </a:lnTo>
                <a:lnTo>
                  <a:pt x="2102003" y="79129"/>
                </a:lnTo>
                <a:lnTo>
                  <a:pt x="2056900" y="90580"/>
                </a:lnTo>
                <a:lnTo>
                  <a:pt x="2012096" y="102768"/>
                </a:lnTo>
                <a:lnTo>
                  <a:pt x="1967598" y="115686"/>
                </a:lnTo>
                <a:lnTo>
                  <a:pt x="1923412" y="129327"/>
                </a:lnTo>
                <a:lnTo>
                  <a:pt x="1879546" y="143684"/>
                </a:lnTo>
                <a:lnTo>
                  <a:pt x="1836005" y="158751"/>
                </a:lnTo>
                <a:lnTo>
                  <a:pt x="1792798" y="174520"/>
                </a:lnTo>
                <a:lnTo>
                  <a:pt x="1749930" y="190984"/>
                </a:lnTo>
                <a:lnTo>
                  <a:pt x="1707408" y="208138"/>
                </a:lnTo>
                <a:lnTo>
                  <a:pt x="1665241" y="225973"/>
                </a:lnTo>
                <a:lnTo>
                  <a:pt x="1623433" y="244484"/>
                </a:lnTo>
                <a:lnTo>
                  <a:pt x="1581993" y="263662"/>
                </a:lnTo>
                <a:lnTo>
                  <a:pt x="1540926" y="283503"/>
                </a:lnTo>
                <a:lnTo>
                  <a:pt x="1500241" y="303997"/>
                </a:lnTo>
                <a:lnTo>
                  <a:pt x="1459943" y="325140"/>
                </a:lnTo>
                <a:lnTo>
                  <a:pt x="1420039" y="346924"/>
                </a:lnTo>
                <a:lnTo>
                  <a:pt x="1380537" y="369341"/>
                </a:lnTo>
                <a:lnTo>
                  <a:pt x="1341443" y="392386"/>
                </a:lnTo>
                <a:lnTo>
                  <a:pt x="1302765" y="416051"/>
                </a:lnTo>
                <a:lnTo>
                  <a:pt x="1264508" y="440330"/>
                </a:lnTo>
                <a:lnTo>
                  <a:pt x="1226679" y="465215"/>
                </a:lnTo>
                <a:lnTo>
                  <a:pt x="1189287" y="490700"/>
                </a:lnTo>
                <a:lnTo>
                  <a:pt x="1152337" y="516779"/>
                </a:lnTo>
                <a:lnTo>
                  <a:pt x="1115836" y="543443"/>
                </a:lnTo>
                <a:lnTo>
                  <a:pt x="1079791" y="570687"/>
                </a:lnTo>
                <a:lnTo>
                  <a:pt x="1044209" y="598503"/>
                </a:lnTo>
                <a:lnTo>
                  <a:pt x="1009097" y="626885"/>
                </a:lnTo>
                <a:lnTo>
                  <a:pt x="974462" y="655825"/>
                </a:lnTo>
                <a:lnTo>
                  <a:pt x="940310" y="685318"/>
                </a:lnTo>
                <a:lnTo>
                  <a:pt x="906648" y="715355"/>
                </a:lnTo>
                <a:lnTo>
                  <a:pt x="873484" y="745931"/>
                </a:lnTo>
                <a:lnTo>
                  <a:pt x="840823" y="777039"/>
                </a:lnTo>
                <a:lnTo>
                  <a:pt x="808674" y="808670"/>
                </a:lnTo>
                <a:lnTo>
                  <a:pt x="777042" y="840820"/>
                </a:lnTo>
                <a:lnTo>
                  <a:pt x="745934" y="873480"/>
                </a:lnTo>
                <a:lnTo>
                  <a:pt x="715359" y="906645"/>
                </a:lnTo>
                <a:lnTo>
                  <a:pt x="685321" y="940306"/>
                </a:lnTo>
                <a:lnTo>
                  <a:pt x="655828" y="974458"/>
                </a:lnTo>
                <a:lnTo>
                  <a:pt x="626888" y="1009094"/>
                </a:lnTo>
                <a:lnTo>
                  <a:pt x="598506" y="1044206"/>
                </a:lnTo>
                <a:lnTo>
                  <a:pt x="570690" y="1079788"/>
                </a:lnTo>
                <a:lnTo>
                  <a:pt x="543446" y="1115833"/>
                </a:lnTo>
                <a:lnTo>
                  <a:pt x="516781" y="1152334"/>
                </a:lnTo>
                <a:lnTo>
                  <a:pt x="490703" y="1189284"/>
                </a:lnTo>
                <a:lnTo>
                  <a:pt x="465218" y="1226677"/>
                </a:lnTo>
                <a:lnTo>
                  <a:pt x="440332" y="1264505"/>
                </a:lnTo>
                <a:lnTo>
                  <a:pt x="416054" y="1302762"/>
                </a:lnTo>
                <a:lnTo>
                  <a:pt x="392388" y="1341441"/>
                </a:lnTo>
                <a:lnTo>
                  <a:pt x="369343" y="1380535"/>
                </a:lnTo>
                <a:lnTo>
                  <a:pt x="346926" y="1420038"/>
                </a:lnTo>
                <a:lnTo>
                  <a:pt x="325142" y="1459941"/>
                </a:lnTo>
                <a:lnTo>
                  <a:pt x="303999" y="1500239"/>
                </a:lnTo>
                <a:lnTo>
                  <a:pt x="283505" y="1540925"/>
                </a:lnTo>
                <a:lnTo>
                  <a:pt x="263664" y="1581992"/>
                </a:lnTo>
                <a:lnTo>
                  <a:pt x="244485" y="1623433"/>
                </a:lnTo>
                <a:lnTo>
                  <a:pt x="225975" y="1665240"/>
                </a:lnTo>
                <a:lnTo>
                  <a:pt x="208139" y="1707409"/>
                </a:lnTo>
                <a:lnTo>
                  <a:pt x="190986" y="1749930"/>
                </a:lnTo>
                <a:lnTo>
                  <a:pt x="174521" y="1792798"/>
                </a:lnTo>
                <a:lnTo>
                  <a:pt x="158752" y="1836006"/>
                </a:lnTo>
                <a:lnTo>
                  <a:pt x="143685" y="1879547"/>
                </a:lnTo>
                <a:lnTo>
                  <a:pt x="129328" y="1923414"/>
                </a:lnTo>
                <a:lnTo>
                  <a:pt x="115687" y="1967601"/>
                </a:lnTo>
                <a:lnTo>
                  <a:pt x="102769" y="2012099"/>
                </a:lnTo>
                <a:lnTo>
                  <a:pt x="90581" y="2056903"/>
                </a:lnTo>
                <a:lnTo>
                  <a:pt x="79130" y="2102006"/>
                </a:lnTo>
                <a:lnTo>
                  <a:pt x="68422" y="2147401"/>
                </a:lnTo>
                <a:lnTo>
                  <a:pt x="58464" y="2193081"/>
                </a:lnTo>
                <a:lnTo>
                  <a:pt x="49264" y="2239039"/>
                </a:lnTo>
                <a:lnTo>
                  <a:pt x="40828" y="2285268"/>
                </a:lnTo>
                <a:lnTo>
                  <a:pt x="33163" y="2331762"/>
                </a:lnTo>
                <a:lnTo>
                  <a:pt x="26276" y="2378514"/>
                </a:lnTo>
                <a:lnTo>
                  <a:pt x="20173" y="2425516"/>
                </a:lnTo>
                <a:lnTo>
                  <a:pt x="14862" y="2472762"/>
                </a:lnTo>
                <a:lnTo>
                  <a:pt x="10349" y="2520245"/>
                </a:lnTo>
                <a:lnTo>
                  <a:pt x="6605" y="2568572"/>
                </a:lnTo>
                <a:lnTo>
                  <a:pt x="3739" y="2616062"/>
                </a:lnTo>
                <a:lnTo>
                  <a:pt x="1669" y="2664050"/>
                </a:lnTo>
                <a:lnTo>
                  <a:pt x="418" y="2712413"/>
                </a:lnTo>
                <a:lnTo>
                  <a:pt x="0" y="2760980"/>
                </a:lnTo>
                <a:lnTo>
                  <a:pt x="501" y="2814130"/>
                </a:lnTo>
                <a:lnTo>
                  <a:pt x="1994" y="2866926"/>
                </a:lnTo>
                <a:lnTo>
                  <a:pt x="4474" y="2919524"/>
                </a:lnTo>
                <a:lnTo>
                  <a:pt x="7931" y="2971860"/>
                </a:lnTo>
                <a:lnTo>
                  <a:pt x="12355" y="3023925"/>
                </a:lnTo>
                <a:lnTo>
                  <a:pt x="17738" y="3075711"/>
                </a:lnTo>
                <a:lnTo>
                  <a:pt x="24070" y="3127208"/>
                </a:lnTo>
                <a:lnTo>
                  <a:pt x="31344" y="3178408"/>
                </a:lnTo>
                <a:lnTo>
                  <a:pt x="39550" y="3229302"/>
                </a:lnTo>
                <a:lnTo>
                  <a:pt x="48679" y="3279881"/>
                </a:lnTo>
                <a:lnTo>
                  <a:pt x="58722" y="3330136"/>
                </a:lnTo>
                <a:lnTo>
                  <a:pt x="69670" y="3380059"/>
                </a:lnTo>
                <a:lnTo>
                  <a:pt x="81515" y="3429640"/>
                </a:lnTo>
                <a:lnTo>
                  <a:pt x="94247" y="3478872"/>
                </a:lnTo>
                <a:lnTo>
                  <a:pt x="107858" y="3527744"/>
                </a:lnTo>
                <a:lnTo>
                  <a:pt x="122339" y="3576249"/>
                </a:lnTo>
                <a:lnTo>
                  <a:pt x="137680" y="3624376"/>
                </a:lnTo>
                <a:lnTo>
                  <a:pt x="1492986" y="3624376"/>
                </a:lnTo>
                <a:lnTo>
                  <a:pt x="1465669" y="3582915"/>
                </a:lnTo>
                <a:lnTo>
                  <a:pt x="1439672" y="3540533"/>
                </a:lnTo>
                <a:lnTo>
                  <a:pt x="1415025" y="3497259"/>
                </a:lnTo>
                <a:lnTo>
                  <a:pt x="1391757" y="3453122"/>
                </a:lnTo>
                <a:lnTo>
                  <a:pt x="1369896" y="3408153"/>
                </a:lnTo>
                <a:lnTo>
                  <a:pt x="1349472" y="3362379"/>
                </a:lnTo>
                <a:lnTo>
                  <a:pt x="1330515" y="3315830"/>
                </a:lnTo>
                <a:lnTo>
                  <a:pt x="1313053" y="3268536"/>
                </a:lnTo>
                <a:lnTo>
                  <a:pt x="1297116" y="3220524"/>
                </a:lnTo>
                <a:lnTo>
                  <a:pt x="1282732" y="3171825"/>
                </a:lnTo>
                <a:lnTo>
                  <a:pt x="1269931" y="3122468"/>
                </a:lnTo>
                <a:lnTo>
                  <a:pt x="1258743" y="3072481"/>
                </a:lnTo>
                <a:lnTo>
                  <a:pt x="1249195" y="3021895"/>
                </a:lnTo>
                <a:lnTo>
                  <a:pt x="1241318" y="2970737"/>
                </a:lnTo>
                <a:lnTo>
                  <a:pt x="1235141" y="2919037"/>
                </a:lnTo>
                <a:lnTo>
                  <a:pt x="1230693" y="2866825"/>
                </a:lnTo>
                <a:lnTo>
                  <a:pt x="1228001" y="2814075"/>
                </a:lnTo>
                <a:lnTo>
                  <a:pt x="1227099" y="2760980"/>
                </a:lnTo>
                <a:lnTo>
                  <a:pt x="1227857" y="2712288"/>
                </a:lnTo>
                <a:lnTo>
                  <a:pt x="1230117" y="2663974"/>
                </a:lnTo>
                <a:lnTo>
                  <a:pt x="1233873" y="2615896"/>
                </a:lnTo>
                <a:lnTo>
                  <a:pt x="1239050" y="2568572"/>
                </a:lnTo>
                <a:lnTo>
                  <a:pt x="1245679" y="2521529"/>
                </a:lnTo>
                <a:lnTo>
                  <a:pt x="1253719" y="2474954"/>
                </a:lnTo>
                <a:lnTo>
                  <a:pt x="1263149" y="2428869"/>
                </a:lnTo>
                <a:lnTo>
                  <a:pt x="1273945" y="2383297"/>
                </a:lnTo>
                <a:lnTo>
                  <a:pt x="1286085" y="2338262"/>
                </a:lnTo>
                <a:lnTo>
                  <a:pt x="1299547" y="2293784"/>
                </a:lnTo>
                <a:lnTo>
                  <a:pt x="1314308" y="2249886"/>
                </a:lnTo>
                <a:lnTo>
                  <a:pt x="1330346" y="2206592"/>
                </a:lnTo>
                <a:lnTo>
                  <a:pt x="1347638" y="2163923"/>
                </a:lnTo>
                <a:lnTo>
                  <a:pt x="1366162" y="2121902"/>
                </a:lnTo>
                <a:lnTo>
                  <a:pt x="1385896" y="2080551"/>
                </a:lnTo>
                <a:lnTo>
                  <a:pt x="1406816" y="2039894"/>
                </a:lnTo>
                <a:lnTo>
                  <a:pt x="1428901" y="1999951"/>
                </a:lnTo>
                <a:lnTo>
                  <a:pt x="1452128" y="1960746"/>
                </a:lnTo>
                <a:lnTo>
                  <a:pt x="1476474" y="1922302"/>
                </a:lnTo>
                <a:lnTo>
                  <a:pt x="1501918" y="1884640"/>
                </a:lnTo>
                <a:lnTo>
                  <a:pt x="1528436" y="1847783"/>
                </a:lnTo>
                <a:lnTo>
                  <a:pt x="1556006" y="1811754"/>
                </a:lnTo>
                <a:lnTo>
                  <a:pt x="1584606" y="1776574"/>
                </a:lnTo>
                <a:lnTo>
                  <a:pt x="1614213" y="1742268"/>
                </a:lnTo>
                <a:lnTo>
                  <a:pt x="1644805" y="1708856"/>
                </a:lnTo>
                <a:lnTo>
                  <a:pt x="1676360" y="1676361"/>
                </a:lnTo>
                <a:lnTo>
                  <a:pt x="1708854" y="1644807"/>
                </a:lnTo>
                <a:lnTo>
                  <a:pt x="1742266" y="1614215"/>
                </a:lnTo>
                <a:lnTo>
                  <a:pt x="1776572" y="1584607"/>
                </a:lnTo>
                <a:lnTo>
                  <a:pt x="1811751" y="1556007"/>
                </a:lnTo>
                <a:lnTo>
                  <a:pt x="1847780" y="1528437"/>
                </a:lnTo>
                <a:lnTo>
                  <a:pt x="1884637" y="1501919"/>
                </a:lnTo>
                <a:lnTo>
                  <a:pt x="1922298" y="1476475"/>
                </a:lnTo>
                <a:lnTo>
                  <a:pt x="1960743" y="1452129"/>
                </a:lnTo>
                <a:lnTo>
                  <a:pt x="1999947" y="1428902"/>
                </a:lnTo>
                <a:lnTo>
                  <a:pt x="2039889" y="1406817"/>
                </a:lnTo>
                <a:lnTo>
                  <a:pt x="2080547" y="1385896"/>
                </a:lnTo>
                <a:lnTo>
                  <a:pt x="2121897" y="1366163"/>
                </a:lnTo>
                <a:lnTo>
                  <a:pt x="2163918" y="1347639"/>
                </a:lnTo>
                <a:lnTo>
                  <a:pt x="2206586" y="1330346"/>
                </a:lnTo>
                <a:lnTo>
                  <a:pt x="2249880" y="1314308"/>
                </a:lnTo>
                <a:lnTo>
                  <a:pt x="2293777" y="1299547"/>
                </a:lnTo>
                <a:lnTo>
                  <a:pt x="2338254" y="1286085"/>
                </a:lnTo>
                <a:lnTo>
                  <a:pt x="2383290" y="1273945"/>
                </a:lnTo>
                <a:lnTo>
                  <a:pt x="2428861" y="1263149"/>
                </a:lnTo>
                <a:lnTo>
                  <a:pt x="2474945" y="1253719"/>
                </a:lnTo>
                <a:lnTo>
                  <a:pt x="2521519" y="1245679"/>
                </a:lnTo>
                <a:lnTo>
                  <a:pt x="2568562" y="1239050"/>
                </a:lnTo>
                <a:lnTo>
                  <a:pt x="2616051" y="1233855"/>
                </a:lnTo>
                <a:lnTo>
                  <a:pt x="2663963" y="1230117"/>
                </a:lnTo>
                <a:lnTo>
                  <a:pt x="2712276" y="1227857"/>
                </a:lnTo>
                <a:lnTo>
                  <a:pt x="2760967" y="1227099"/>
                </a:lnTo>
                <a:lnTo>
                  <a:pt x="3440798" y="1227099"/>
                </a:lnTo>
                <a:lnTo>
                  <a:pt x="3440798" y="84328"/>
                </a:lnTo>
                <a:lnTo>
                  <a:pt x="3394033" y="72919"/>
                </a:lnTo>
                <a:lnTo>
                  <a:pt x="3346965" y="62309"/>
                </a:lnTo>
                <a:lnTo>
                  <a:pt x="3299598" y="52506"/>
                </a:lnTo>
                <a:lnTo>
                  <a:pt x="3251942" y="43516"/>
                </a:lnTo>
                <a:lnTo>
                  <a:pt x="3204003" y="35348"/>
                </a:lnTo>
                <a:lnTo>
                  <a:pt x="3155787" y="28008"/>
                </a:lnTo>
                <a:lnTo>
                  <a:pt x="3107302" y="21504"/>
                </a:lnTo>
                <a:lnTo>
                  <a:pt x="3058555" y="15843"/>
                </a:lnTo>
                <a:lnTo>
                  <a:pt x="3009554" y="11033"/>
                </a:lnTo>
                <a:lnTo>
                  <a:pt x="2960304" y="7080"/>
                </a:lnTo>
                <a:lnTo>
                  <a:pt x="2910813" y="3994"/>
                </a:lnTo>
                <a:lnTo>
                  <a:pt x="2861089" y="1780"/>
                </a:lnTo>
                <a:lnTo>
                  <a:pt x="2811138" y="446"/>
                </a:lnTo>
                <a:lnTo>
                  <a:pt x="2760967" y="0"/>
                </a:lnTo>
                <a:close/>
              </a:path>
              <a:path w="3441065" h="3624579">
                <a:moveTo>
                  <a:pt x="3440798" y="1227099"/>
                </a:moveTo>
                <a:lnTo>
                  <a:pt x="2760967" y="1227099"/>
                </a:lnTo>
                <a:lnTo>
                  <a:pt x="2813077" y="1227967"/>
                </a:lnTo>
                <a:lnTo>
                  <a:pt x="2864749" y="1230553"/>
                </a:lnTo>
                <a:lnTo>
                  <a:pt x="2915957" y="1234829"/>
                </a:lnTo>
                <a:lnTo>
                  <a:pt x="2966673" y="1240768"/>
                </a:lnTo>
                <a:lnTo>
                  <a:pt x="3016870" y="1248343"/>
                </a:lnTo>
                <a:lnTo>
                  <a:pt x="3066521" y="1257526"/>
                </a:lnTo>
                <a:lnTo>
                  <a:pt x="3115598" y="1268290"/>
                </a:lnTo>
                <a:lnTo>
                  <a:pt x="3164075" y="1280607"/>
                </a:lnTo>
                <a:lnTo>
                  <a:pt x="3211924" y="1294450"/>
                </a:lnTo>
                <a:lnTo>
                  <a:pt x="3259118" y="1309791"/>
                </a:lnTo>
                <a:lnTo>
                  <a:pt x="3305629" y="1326604"/>
                </a:lnTo>
                <a:lnTo>
                  <a:pt x="3351431" y="1344861"/>
                </a:lnTo>
                <a:lnTo>
                  <a:pt x="3396497" y="1364533"/>
                </a:lnTo>
                <a:lnTo>
                  <a:pt x="3440798" y="1385595"/>
                </a:lnTo>
                <a:lnTo>
                  <a:pt x="3440798" y="1227099"/>
                </a:lnTo>
                <a:close/>
              </a:path>
            </a:pathLst>
          </a:custGeom>
          <a:solidFill>
            <a:srgbClr val="EDDFD2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bject 22"/>
          <p:cNvSpPr/>
          <p:nvPr/>
        </p:nvSpPr>
        <p:spPr>
          <a:xfrm>
            <a:off x="2023427" y="574806"/>
            <a:ext cx="1499870" cy="153035"/>
          </a:xfrm>
          <a:custGeom>
            <a:avLst/>
            <a:gdLst/>
            <a:ahLst/>
            <a:cxnLst/>
            <a:rect l="l" t="t" r="r" b="b"/>
            <a:pathLst>
              <a:path w="1499870" h="153034">
                <a:moveTo>
                  <a:pt x="0" y="152946"/>
                </a:moveTo>
                <a:lnTo>
                  <a:pt x="1499501" y="152946"/>
                </a:lnTo>
                <a:lnTo>
                  <a:pt x="1499501" y="0"/>
                </a:lnTo>
                <a:lnTo>
                  <a:pt x="0" y="0"/>
                </a:lnTo>
                <a:lnTo>
                  <a:pt x="0" y="152946"/>
                </a:lnTo>
                <a:close/>
              </a:path>
            </a:pathLst>
          </a:custGeom>
          <a:solidFill>
            <a:srgbClr val="EF5237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object 23"/>
          <p:cNvSpPr txBox="1">
            <a:spLocks/>
          </p:cNvSpPr>
          <p:nvPr/>
        </p:nvSpPr>
        <p:spPr>
          <a:xfrm>
            <a:off x="2023427" y="1133475"/>
            <a:ext cx="15731173" cy="607475"/>
          </a:xfrm>
          <a:prstGeom prst="rect">
            <a:avLst/>
          </a:prstGeom>
        </p:spPr>
        <p:txBody>
          <a:bodyPr vert="horz" wrap="square" lIns="0" tIns="5716" rIns="0" bIns="0" rtlCol="0">
            <a:spAutoFit/>
          </a:bodyPr>
          <a:lstStyle>
            <a:lvl1pPr>
              <a:defRPr sz="9850" b="1" i="0">
                <a:solidFill>
                  <a:srgbClr val="4C1913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marL="12701" marR="4169170" defTabSz="914371">
              <a:lnSpc>
                <a:spcPct val="101499"/>
              </a:lnSpc>
              <a:spcBef>
                <a:spcPts val="46"/>
              </a:spcBef>
            </a:pPr>
            <a:r>
              <a:rPr lang="ru-RU" sz="4000" spc="-175" dirty="0">
                <a:solidFill>
                  <a:srgbClr val="EF5237"/>
                </a:solidFill>
                <a:latin typeface="+mn-lt"/>
              </a:rPr>
              <a:t>МФЦ для бизнеса</a:t>
            </a:r>
          </a:p>
        </p:txBody>
      </p:sp>
      <p:sp>
        <p:nvSpPr>
          <p:cNvPr id="19" name="object 24"/>
          <p:cNvSpPr txBox="1"/>
          <p:nvPr/>
        </p:nvSpPr>
        <p:spPr>
          <a:xfrm>
            <a:off x="2023428" y="1895475"/>
            <a:ext cx="16205981" cy="628376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065" marR="7261" defTabSz="914371">
              <a:spcBef>
                <a:spcPts val="1501"/>
              </a:spcBef>
              <a:buClr>
                <a:srgbClr val="EF5237"/>
              </a:buClr>
              <a:tabLst>
                <a:tab pos="347969" algn="l"/>
                <a:tab pos="349239" algn="l"/>
              </a:tabLst>
            </a:pPr>
            <a:r>
              <a:rPr lang="ru-RU" sz="4000" b="1" spc="-175" dirty="0">
                <a:solidFill>
                  <a:srgbClr val="4C1913"/>
                </a:solidFill>
                <a:ea typeface="+mj-ea"/>
                <a:cs typeface="Trebuchet MS"/>
              </a:rPr>
              <a:t>КОМПЛЕКСНАЯ УСЛУГА «ОТКРЫТИЕ СВОЕГО ДЕЛА»</a:t>
            </a:r>
          </a:p>
        </p:txBody>
      </p:sp>
      <p:sp>
        <p:nvSpPr>
          <p:cNvPr id="21" name="object 24"/>
          <p:cNvSpPr txBox="1"/>
          <p:nvPr/>
        </p:nvSpPr>
        <p:spPr>
          <a:xfrm>
            <a:off x="2023427" y="2809875"/>
            <a:ext cx="16566745" cy="6353020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>
              <a:spcBef>
                <a:spcPts val="1200"/>
              </a:spcBef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Получатели услуги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– 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физические лица </a:t>
            </a:r>
          </a:p>
          <a:p>
            <a:pPr>
              <a:spcBef>
                <a:spcPts val="1200"/>
              </a:spcBef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Условия получения поддержки – 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подача заявления </a:t>
            </a:r>
          </a:p>
          <a:p>
            <a:pPr>
              <a:spcBef>
                <a:spcPts val="1200"/>
              </a:spcBef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Виды услуг: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государственная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регистрация ЮЛ, ФЛ в качестве ИП и 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КФХ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п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одбор ОКВЭД (</a:t>
            </a:r>
            <a:r>
              <a:rPr lang="ru-RU" sz="2400" i="1" dirty="0" err="1" smtClean="0">
                <a:solidFill>
                  <a:schemeClr val="accent2">
                    <a:lumMod val="50000"/>
                  </a:schemeClr>
                </a:solidFill>
              </a:rPr>
              <a:t>ИП,ЮЛ,Самозанятый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)</a:t>
            </a:r>
            <a:endParaRPr lang="ru-RU" sz="2400" i="1" dirty="0">
              <a:solidFill>
                <a:schemeClr val="accent2">
                  <a:lumMod val="50000"/>
                </a:schemeClr>
              </a:solidFill>
            </a:endParaRP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п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роект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устава (ЮЛ)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подбор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франшизы (для дальнейшего её приобретения)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п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омощь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в регистрации в приложении «мой налог»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о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ткрытие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расчетного счета в одном из банков-партнеров 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(ПАО Сбербанк, ВТБ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Банк 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ПАО, АО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«Райффайзенбанк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», </a:t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АО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«</a:t>
            </a:r>
            <a:r>
              <a:rPr lang="ru-RU" sz="2400" i="1" dirty="0" err="1">
                <a:solidFill>
                  <a:schemeClr val="accent2">
                    <a:lumMod val="50000"/>
                  </a:schemeClr>
                </a:solidFill>
              </a:rPr>
              <a:t>Россельхозбанк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»)</a:t>
            </a:r>
            <a:endParaRPr lang="ru-RU" sz="2400" i="1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spcBef>
                <a:spcPts val="1200"/>
              </a:spcBef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Контакты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ответственного лица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–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Коша Татьяна 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Александровна, заведующий сектором</a:t>
            </a:r>
            <a:r>
              <a:rPr lang="ru-RU" sz="2400" i="1" u="sng" dirty="0" smtClean="0"/>
              <a:t>, </a:t>
            </a:r>
            <a:r>
              <a:rPr lang="ru-RU" sz="2400" i="1" u="sng" dirty="0" smtClean="0">
                <a:hlinkClick r:id="rId3"/>
              </a:rPr>
              <a:t>t.a.kosha@mydocuments11.ru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, </a:t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8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(8212) 301-501 доб. 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550</a:t>
            </a:r>
            <a:endParaRPr lang="ru-RU" sz="2400" i="1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spcBef>
                <a:spcPts val="1200"/>
              </a:spcBef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Информация о поддержке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– 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сайт </a:t>
            </a:r>
            <a:r>
              <a:rPr lang="en-US" sz="2400" i="1" dirty="0">
                <a:solidFill>
                  <a:schemeClr val="accent2">
                    <a:lumMod val="50000"/>
                  </a:schemeClr>
                </a:solidFill>
              </a:rPr>
              <a:t>http://www.mydocuments11.ru/pages/mfts_dlya_biznesa</a:t>
            </a:r>
            <a:endParaRPr lang="ru-RU" sz="2400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98071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3"/>
          <p:cNvSpPr/>
          <p:nvPr/>
        </p:nvSpPr>
        <p:spPr>
          <a:xfrm>
            <a:off x="15821236" y="7286242"/>
            <a:ext cx="3441065" cy="3624579"/>
          </a:xfrm>
          <a:custGeom>
            <a:avLst/>
            <a:gdLst/>
            <a:ahLst/>
            <a:cxnLst/>
            <a:rect l="l" t="t" r="r" b="b"/>
            <a:pathLst>
              <a:path w="3441065" h="3624579">
                <a:moveTo>
                  <a:pt x="2760967" y="0"/>
                </a:moveTo>
                <a:lnTo>
                  <a:pt x="2712401" y="418"/>
                </a:lnTo>
                <a:lnTo>
                  <a:pt x="2664039" y="1669"/>
                </a:lnTo>
                <a:lnTo>
                  <a:pt x="2615886" y="3746"/>
                </a:lnTo>
                <a:lnTo>
                  <a:pt x="2567949" y="6642"/>
                </a:lnTo>
                <a:lnTo>
                  <a:pt x="2520237" y="10349"/>
                </a:lnTo>
                <a:lnTo>
                  <a:pt x="2472754" y="14862"/>
                </a:lnTo>
                <a:lnTo>
                  <a:pt x="2425508" y="20173"/>
                </a:lnTo>
                <a:lnTo>
                  <a:pt x="2378507" y="26276"/>
                </a:lnTo>
                <a:lnTo>
                  <a:pt x="2331756" y="33163"/>
                </a:lnTo>
                <a:lnTo>
                  <a:pt x="2285262" y="40828"/>
                </a:lnTo>
                <a:lnTo>
                  <a:pt x="2239034" y="49264"/>
                </a:lnTo>
                <a:lnTo>
                  <a:pt x="2193076" y="58464"/>
                </a:lnTo>
                <a:lnTo>
                  <a:pt x="2147397" y="68421"/>
                </a:lnTo>
                <a:lnTo>
                  <a:pt x="2102003" y="79129"/>
                </a:lnTo>
                <a:lnTo>
                  <a:pt x="2056900" y="90580"/>
                </a:lnTo>
                <a:lnTo>
                  <a:pt x="2012096" y="102768"/>
                </a:lnTo>
                <a:lnTo>
                  <a:pt x="1967598" y="115686"/>
                </a:lnTo>
                <a:lnTo>
                  <a:pt x="1923412" y="129327"/>
                </a:lnTo>
                <a:lnTo>
                  <a:pt x="1879546" y="143684"/>
                </a:lnTo>
                <a:lnTo>
                  <a:pt x="1836005" y="158751"/>
                </a:lnTo>
                <a:lnTo>
                  <a:pt x="1792798" y="174520"/>
                </a:lnTo>
                <a:lnTo>
                  <a:pt x="1749930" y="190984"/>
                </a:lnTo>
                <a:lnTo>
                  <a:pt x="1707408" y="208138"/>
                </a:lnTo>
                <a:lnTo>
                  <a:pt x="1665241" y="225973"/>
                </a:lnTo>
                <a:lnTo>
                  <a:pt x="1623433" y="244484"/>
                </a:lnTo>
                <a:lnTo>
                  <a:pt x="1581993" y="263662"/>
                </a:lnTo>
                <a:lnTo>
                  <a:pt x="1540926" y="283503"/>
                </a:lnTo>
                <a:lnTo>
                  <a:pt x="1500241" y="303997"/>
                </a:lnTo>
                <a:lnTo>
                  <a:pt x="1459943" y="325140"/>
                </a:lnTo>
                <a:lnTo>
                  <a:pt x="1420039" y="346924"/>
                </a:lnTo>
                <a:lnTo>
                  <a:pt x="1380537" y="369341"/>
                </a:lnTo>
                <a:lnTo>
                  <a:pt x="1341443" y="392386"/>
                </a:lnTo>
                <a:lnTo>
                  <a:pt x="1302765" y="416051"/>
                </a:lnTo>
                <a:lnTo>
                  <a:pt x="1264508" y="440330"/>
                </a:lnTo>
                <a:lnTo>
                  <a:pt x="1226679" y="465215"/>
                </a:lnTo>
                <a:lnTo>
                  <a:pt x="1189287" y="490700"/>
                </a:lnTo>
                <a:lnTo>
                  <a:pt x="1152337" y="516779"/>
                </a:lnTo>
                <a:lnTo>
                  <a:pt x="1115836" y="543443"/>
                </a:lnTo>
                <a:lnTo>
                  <a:pt x="1079791" y="570687"/>
                </a:lnTo>
                <a:lnTo>
                  <a:pt x="1044209" y="598503"/>
                </a:lnTo>
                <a:lnTo>
                  <a:pt x="1009097" y="626885"/>
                </a:lnTo>
                <a:lnTo>
                  <a:pt x="974462" y="655825"/>
                </a:lnTo>
                <a:lnTo>
                  <a:pt x="940310" y="685318"/>
                </a:lnTo>
                <a:lnTo>
                  <a:pt x="906648" y="715355"/>
                </a:lnTo>
                <a:lnTo>
                  <a:pt x="873484" y="745931"/>
                </a:lnTo>
                <a:lnTo>
                  <a:pt x="840823" y="777039"/>
                </a:lnTo>
                <a:lnTo>
                  <a:pt x="808674" y="808670"/>
                </a:lnTo>
                <a:lnTo>
                  <a:pt x="777042" y="840820"/>
                </a:lnTo>
                <a:lnTo>
                  <a:pt x="745934" y="873480"/>
                </a:lnTo>
                <a:lnTo>
                  <a:pt x="715359" y="906645"/>
                </a:lnTo>
                <a:lnTo>
                  <a:pt x="685321" y="940306"/>
                </a:lnTo>
                <a:lnTo>
                  <a:pt x="655828" y="974458"/>
                </a:lnTo>
                <a:lnTo>
                  <a:pt x="626888" y="1009094"/>
                </a:lnTo>
                <a:lnTo>
                  <a:pt x="598506" y="1044206"/>
                </a:lnTo>
                <a:lnTo>
                  <a:pt x="570690" y="1079788"/>
                </a:lnTo>
                <a:lnTo>
                  <a:pt x="543446" y="1115833"/>
                </a:lnTo>
                <a:lnTo>
                  <a:pt x="516781" y="1152334"/>
                </a:lnTo>
                <a:lnTo>
                  <a:pt x="490703" y="1189284"/>
                </a:lnTo>
                <a:lnTo>
                  <a:pt x="465218" y="1226677"/>
                </a:lnTo>
                <a:lnTo>
                  <a:pt x="440332" y="1264505"/>
                </a:lnTo>
                <a:lnTo>
                  <a:pt x="416054" y="1302762"/>
                </a:lnTo>
                <a:lnTo>
                  <a:pt x="392388" y="1341441"/>
                </a:lnTo>
                <a:lnTo>
                  <a:pt x="369343" y="1380535"/>
                </a:lnTo>
                <a:lnTo>
                  <a:pt x="346926" y="1420038"/>
                </a:lnTo>
                <a:lnTo>
                  <a:pt x="325142" y="1459941"/>
                </a:lnTo>
                <a:lnTo>
                  <a:pt x="303999" y="1500239"/>
                </a:lnTo>
                <a:lnTo>
                  <a:pt x="283505" y="1540925"/>
                </a:lnTo>
                <a:lnTo>
                  <a:pt x="263664" y="1581992"/>
                </a:lnTo>
                <a:lnTo>
                  <a:pt x="244485" y="1623433"/>
                </a:lnTo>
                <a:lnTo>
                  <a:pt x="225975" y="1665240"/>
                </a:lnTo>
                <a:lnTo>
                  <a:pt x="208139" y="1707409"/>
                </a:lnTo>
                <a:lnTo>
                  <a:pt x="190986" y="1749930"/>
                </a:lnTo>
                <a:lnTo>
                  <a:pt x="174521" y="1792798"/>
                </a:lnTo>
                <a:lnTo>
                  <a:pt x="158752" y="1836006"/>
                </a:lnTo>
                <a:lnTo>
                  <a:pt x="143685" y="1879547"/>
                </a:lnTo>
                <a:lnTo>
                  <a:pt x="129328" y="1923414"/>
                </a:lnTo>
                <a:lnTo>
                  <a:pt x="115687" y="1967601"/>
                </a:lnTo>
                <a:lnTo>
                  <a:pt x="102769" y="2012099"/>
                </a:lnTo>
                <a:lnTo>
                  <a:pt x="90581" y="2056903"/>
                </a:lnTo>
                <a:lnTo>
                  <a:pt x="79130" y="2102006"/>
                </a:lnTo>
                <a:lnTo>
                  <a:pt x="68422" y="2147401"/>
                </a:lnTo>
                <a:lnTo>
                  <a:pt x="58464" y="2193081"/>
                </a:lnTo>
                <a:lnTo>
                  <a:pt x="49264" y="2239039"/>
                </a:lnTo>
                <a:lnTo>
                  <a:pt x="40828" y="2285268"/>
                </a:lnTo>
                <a:lnTo>
                  <a:pt x="33163" y="2331762"/>
                </a:lnTo>
                <a:lnTo>
                  <a:pt x="26276" y="2378514"/>
                </a:lnTo>
                <a:lnTo>
                  <a:pt x="20173" y="2425516"/>
                </a:lnTo>
                <a:lnTo>
                  <a:pt x="14862" y="2472762"/>
                </a:lnTo>
                <a:lnTo>
                  <a:pt x="10349" y="2520245"/>
                </a:lnTo>
                <a:lnTo>
                  <a:pt x="6605" y="2568572"/>
                </a:lnTo>
                <a:lnTo>
                  <a:pt x="3739" y="2616062"/>
                </a:lnTo>
                <a:lnTo>
                  <a:pt x="1669" y="2664050"/>
                </a:lnTo>
                <a:lnTo>
                  <a:pt x="418" y="2712413"/>
                </a:lnTo>
                <a:lnTo>
                  <a:pt x="0" y="2760980"/>
                </a:lnTo>
                <a:lnTo>
                  <a:pt x="501" y="2814130"/>
                </a:lnTo>
                <a:lnTo>
                  <a:pt x="1994" y="2866926"/>
                </a:lnTo>
                <a:lnTo>
                  <a:pt x="4474" y="2919524"/>
                </a:lnTo>
                <a:lnTo>
                  <a:pt x="7931" y="2971860"/>
                </a:lnTo>
                <a:lnTo>
                  <a:pt x="12355" y="3023925"/>
                </a:lnTo>
                <a:lnTo>
                  <a:pt x="17738" y="3075711"/>
                </a:lnTo>
                <a:lnTo>
                  <a:pt x="24070" y="3127208"/>
                </a:lnTo>
                <a:lnTo>
                  <a:pt x="31344" y="3178408"/>
                </a:lnTo>
                <a:lnTo>
                  <a:pt x="39550" y="3229302"/>
                </a:lnTo>
                <a:lnTo>
                  <a:pt x="48679" y="3279881"/>
                </a:lnTo>
                <a:lnTo>
                  <a:pt x="58722" y="3330136"/>
                </a:lnTo>
                <a:lnTo>
                  <a:pt x="69670" y="3380059"/>
                </a:lnTo>
                <a:lnTo>
                  <a:pt x="81515" y="3429640"/>
                </a:lnTo>
                <a:lnTo>
                  <a:pt x="94247" y="3478872"/>
                </a:lnTo>
                <a:lnTo>
                  <a:pt x="107858" y="3527744"/>
                </a:lnTo>
                <a:lnTo>
                  <a:pt x="122339" y="3576249"/>
                </a:lnTo>
                <a:lnTo>
                  <a:pt x="137680" y="3624376"/>
                </a:lnTo>
                <a:lnTo>
                  <a:pt x="1492986" y="3624376"/>
                </a:lnTo>
                <a:lnTo>
                  <a:pt x="1465669" y="3582915"/>
                </a:lnTo>
                <a:lnTo>
                  <a:pt x="1439672" y="3540533"/>
                </a:lnTo>
                <a:lnTo>
                  <a:pt x="1415025" y="3497259"/>
                </a:lnTo>
                <a:lnTo>
                  <a:pt x="1391757" y="3453122"/>
                </a:lnTo>
                <a:lnTo>
                  <a:pt x="1369896" y="3408153"/>
                </a:lnTo>
                <a:lnTo>
                  <a:pt x="1349472" y="3362379"/>
                </a:lnTo>
                <a:lnTo>
                  <a:pt x="1330515" y="3315830"/>
                </a:lnTo>
                <a:lnTo>
                  <a:pt x="1313053" y="3268536"/>
                </a:lnTo>
                <a:lnTo>
                  <a:pt x="1297116" y="3220524"/>
                </a:lnTo>
                <a:lnTo>
                  <a:pt x="1282732" y="3171825"/>
                </a:lnTo>
                <a:lnTo>
                  <a:pt x="1269931" y="3122468"/>
                </a:lnTo>
                <a:lnTo>
                  <a:pt x="1258743" y="3072481"/>
                </a:lnTo>
                <a:lnTo>
                  <a:pt x="1249195" y="3021895"/>
                </a:lnTo>
                <a:lnTo>
                  <a:pt x="1241318" y="2970737"/>
                </a:lnTo>
                <a:lnTo>
                  <a:pt x="1235141" y="2919037"/>
                </a:lnTo>
                <a:lnTo>
                  <a:pt x="1230693" y="2866825"/>
                </a:lnTo>
                <a:lnTo>
                  <a:pt x="1228001" y="2814075"/>
                </a:lnTo>
                <a:lnTo>
                  <a:pt x="1227099" y="2760980"/>
                </a:lnTo>
                <a:lnTo>
                  <a:pt x="1227857" y="2712288"/>
                </a:lnTo>
                <a:lnTo>
                  <a:pt x="1230117" y="2663974"/>
                </a:lnTo>
                <a:lnTo>
                  <a:pt x="1233873" y="2615896"/>
                </a:lnTo>
                <a:lnTo>
                  <a:pt x="1239050" y="2568572"/>
                </a:lnTo>
                <a:lnTo>
                  <a:pt x="1245679" y="2521529"/>
                </a:lnTo>
                <a:lnTo>
                  <a:pt x="1253719" y="2474954"/>
                </a:lnTo>
                <a:lnTo>
                  <a:pt x="1263149" y="2428869"/>
                </a:lnTo>
                <a:lnTo>
                  <a:pt x="1273945" y="2383297"/>
                </a:lnTo>
                <a:lnTo>
                  <a:pt x="1286085" y="2338262"/>
                </a:lnTo>
                <a:lnTo>
                  <a:pt x="1299547" y="2293784"/>
                </a:lnTo>
                <a:lnTo>
                  <a:pt x="1314308" y="2249886"/>
                </a:lnTo>
                <a:lnTo>
                  <a:pt x="1330346" y="2206592"/>
                </a:lnTo>
                <a:lnTo>
                  <a:pt x="1347638" y="2163923"/>
                </a:lnTo>
                <a:lnTo>
                  <a:pt x="1366162" y="2121902"/>
                </a:lnTo>
                <a:lnTo>
                  <a:pt x="1385896" y="2080551"/>
                </a:lnTo>
                <a:lnTo>
                  <a:pt x="1406816" y="2039894"/>
                </a:lnTo>
                <a:lnTo>
                  <a:pt x="1428901" y="1999951"/>
                </a:lnTo>
                <a:lnTo>
                  <a:pt x="1452128" y="1960746"/>
                </a:lnTo>
                <a:lnTo>
                  <a:pt x="1476474" y="1922302"/>
                </a:lnTo>
                <a:lnTo>
                  <a:pt x="1501918" y="1884640"/>
                </a:lnTo>
                <a:lnTo>
                  <a:pt x="1528436" y="1847783"/>
                </a:lnTo>
                <a:lnTo>
                  <a:pt x="1556006" y="1811754"/>
                </a:lnTo>
                <a:lnTo>
                  <a:pt x="1584606" y="1776574"/>
                </a:lnTo>
                <a:lnTo>
                  <a:pt x="1614213" y="1742268"/>
                </a:lnTo>
                <a:lnTo>
                  <a:pt x="1644805" y="1708856"/>
                </a:lnTo>
                <a:lnTo>
                  <a:pt x="1676360" y="1676361"/>
                </a:lnTo>
                <a:lnTo>
                  <a:pt x="1708854" y="1644807"/>
                </a:lnTo>
                <a:lnTo>
                  <a:pt x="1742266" y="1614215"/>
                </a:lnTo>
                <a:lnTo>
                  <a:pt x="1776572" y="1584607"/>
                </a:lnTo>
                <a:lnTo>
                  <a:pt x="1811751" y="1556007"/>
                </a:lnTo>
                <a:lnTo>
                  <a:pt x="1847780" y="1528437"/>
                </a:lnTo>
                <a:lnTo>
                  <a:pt x="1884637" y="1501919"/>
                </a:lnTo>
                <a:lnTo>
                  <a:pt x="1922298" y="1476475"/>
                </a:lnTo>
                <a:lnTo>
                  <a:pt x="1960743" y="1452129"/>
                </a:lnTo>
                <a:lnTo>
                  <a:pt x="1999947" y="1428902"/>
                </a:lnTo>
                <a:lnTo>
                  <a:pt x="2039889" y="1406817"/>
                </a:lnTo>
                <a:lnTo>
                  <a:pt x="2080547" y="1385896"/>
                </a:lnTo>
                <a:lnTo>
                  <a:pt x="2121897" y="1366163"/>
                </a:lnTo>
                <a:lnTo>
                  <a:pt x="2163918" y="1347639"/>
                </a:lnTo>
                <a:lnTo>
                  <a:pt x="2206586" y="1330346"/>
                </a:lnTo>
                <a:lnTo>
                  <a:pt x="2249880" y="1314308"/>
                </a:lnTo>
                <a:lnTo>
                  <a:pt x="2293777" y="1299547"/>
                </a:lnTo>
                <a:lnTo>
                  <a:pt x="2338254" y="1286085"/>
                </a:lnTo>
                <a:lnTo>
                  <a:pt x="2383290" y="1273945"/>
                </a:lnTo>
                <a:lnTo>
                  <a:pt x="2428861" y="1263149"/>
                </a:lnTo>
                <a:lnTo>
                  <a:pt x="2474945" y="1253719"/>
                </a:lnTo>
                <a:lnTo>
                  <a:pt x="2521519" y="1245679"/>
                </a:lnTo>
                <a:lnTo>
                  <a:pt x="2568562" y="1239050"/>
                </a:lnTo>
                <a:lnTo>
                  <a:pt x="2616051" y="1233855"/>
                </a:lnTo>
                <a:lnTo>
                  <a:pt x="2663963" y="1230117"/>
                </a:lnTo>
                <a:lnTo>
                  <a:pt x="2712276" y="1227857"/>
                </a:lnTo>
                <a:lnTo>
                  <a:pt x="2760967" y="1227099"/>
                </a:lnTo>
                <a:lnTo>
                  <a:pt x="3440798" y="1227099"/>
                </a:lnTo>
                <a:lnTo>
                  <a:pt x="3440798" y="84328"/>
                </a:lnTo>
                <a:lnTo>
                  <a:pt x="3394033" y="72919"/>
                </a:lnTo>
                <a:lnTo>
                  <a:pt x="3346965" y="62309"/>
                </a:lnTo>
                <a:lnTo>
                  <a:pt x="3299598" y="52506"/>
                </a:lnTo>
                <a:lnTo>
                  <a:pt x="3251942" y="43516"/>
                </a:lnTo>
                <a:lnTo>
                  <a:pt x="3204003" y="35348"/>
                </a:lnTo>
                <a:lnTo>
                  <a:pt x="3155787" y="28008"/>
                </a:lnTo>
                <a:lnTo>
                  <a:pt x="3107302" y="21504"/>
                </a:lnTo>
                <a:lnTo>
                  <a:pt x="3058555" y="15843"/>
                </a:lnTo>
                <a:lnTo>
                  <a:pt x="3009554" y="11033"/>
                </a:lnTo>
                <a:lnTo>
                  <a:pt x="2960304" y="7080"/>
                </a:lnTo>
                <a:lnTo>
                  <a:pt x="2910813" y="3994"/>
                </a:lnTo>
                <a:lnTo>
                  <a:pt x="2861089" y="1780"/>
                </a:lnTo>
                <a:lnTo>
                  <a:pt x="2811138" y="446"/>
                </a:lnTo>
                <a:lnTo>
                  <a:pt x="2760967" y="0"/>
                </a:lnTo>
                <a:close/>
              </a:path>
              <a:path w="3441065" h="3624579">
                <a:moveTo>
                  <a:pt x="3440798" y="1227099"/>
                </a:moveTo>
                <a:lnTo>
                  <a:pt x="2760967" y="1227099"/>
                </a:lnTo>
                <a:lnTo>
                  <a:pt x="2813077" y="1227967"/>
                </a:lnTo>
                <a:lnTo>
                  <a:pt x="2864749" y="1230553"/>
                </a:lnTo>
                <a:lnTo>
                  <a:pt x="2915957" y="1234829"/>
                </a:lnTo>
                <a:lnTo>
                  <a:pt x="2966673" y="1240768"/>
                </a:lnTo>
                <a:lnTo>
                  <a:pt x="3016870" y="1248343"/>
                </a:lnTo>
                <a:lnTo>
                  <a:pt x="3066521" y="1257526"/>
                </a:lnTo>
                <a:lnTo>
                  <a:pt x="3115598" y="1268290"/>
                </a:lnTo>
                <a:lnTo>
                  <a:pt x="3164075" y="1280607"/>
                </a:lnTo>
                <a:lnTo>
                  <a:pt x="3211924" y="1294450"/>
                </a:lnTo>
                <a:lnTo>
                  <a:pt x="3259118" y="1309791"/>
                </a:lnTo>
                <a:lnTo>
                  <a:pt x="3305629" y="1326604"/>
                </a:lnTo>
                <a:lnTo>
                  <a:pt x="3351431" y="1344861"/>
                </a:lnTo>
                <a:lnTo>
                  <a:pt x="3396497" y="1364533"/>
                </a:lnTo>
                <a:lnTo>
                  <a:pt x="3440798" y="1385595"/>
                </a:lnTo>
                <a:lnTo>
                  <a:pt x="3440798" y="1227099"/>
                </a:lnTo>
                <a:close/>
              </a:path>
            </a:pathLst>
          </a:custGeom>
          <a:solidFill>
            <a:srgbClr val="EDDFD2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bject 22"/>
          <p:cNvSpPr/>
          <p:nvPr/>
        </p:nvSpPr>
        <p:spPr>
          <a:xfrm>
            <a:off x="2023427" y="574806"/>
            <a:ext cx="1499870" cy="153035"/>
          </a:xfrm>
          <a:custGeom>
            <a:avLst/>
            <a:gdLst/>
            <a:ahLst/>
            <a:cxnLst/>
            <a:rect l="l" t="t" r="r" b="b"/>
            <a:pathLst>
              <a:path w="1499870" h="153034">
                <a:moveTo>
                  <a:pt x="0" y="152946"/>
                </a:moveTo>
                <a:lnTo>
                  <a:pt x="1499501" y="152946"/>
                </a:lnTo>
                <a:lnTo>
                  <a:pt x="1499501" y="0"/>
                </a:lnTo>
                <a:lnTo>
                  <a:pt x="0" y="0"/>
                </a:lnTo>
                <a:lnTo>
                  <a:pt x="0" y="152946"/>
                </a:lnTo>
                <a:close/>
              </a:path>
            </a:pathLst>
          </a:custGeom>
          <a:solidFill>
            <a:srgbClr val="EF5237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object 23"/>
          <p:cNvSpPr txBox="1">
            <a:spLocks/>
          </p:cNvSpPr>
          <p:nvPr/>
        </p:nvSpPr>
        <p:spPr>
          <a:xfrm>
            <a:off x="2023427" y="1057275"/>
            <a:ext cx="15731173" cy="607475"/>
          </a:xfrm>
          <a:prstGeom prst="rect">
            <a:avLst/>
          </a:prstGeom>
        </p:spPr>
        <p:txBody>
          <a:bodyPr vert="horz" wrap="square" lIns="0" tIns="5716" rIns="0" bIns="0" rtlCol="0">
            <a:spAutoFit/>
          </a:bodyPr>
          <a:lstStyle>
            <a:lvl1pPr>
              <a:defRPr sz="9850" b="1" i="0">
                <a:solidFill>
                  <a:srgbClr val="4C1913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marL="12701" marR="4169170" defTabSz="914371">
              <a:lnSpc>
                <a:spcPct val="101499"/>
              </a:lnSpc>
              <a:spcBef>
                <a:spcPts val="46"/>
              </a:spcBef>
            </a:pPr>
            <a:r>
              <a:rPr lang="ru-RU" sz="4000" spc="-175" dirty="0">
                <a:solidFill>
                  <a:srgbClr val="EF5237"/>
                </a:solidFill>
                <a:latin typeface="+mn-lt"/>
              </a:rPr>
              <a:t>МФЦ для бизнеса</a:t>
            </a:r>
          </a:p>
        </p:txBody>
      </p:sp>
      <p:sp>
        <p:nvSpPr>
          <p:cNvPr id="19" name="object 24"/>
          <p:cNvSpPr txBox="1"/>
          <p:nvPr/>
        </p:nvSpPr>
        <p:spPr>
          <a:xfrm>
            <a:off x="2031310" y="1785116"/>
            <a:ext cx="16205981" cy="628376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065" marR="7261" defTabSz="914371">
              <a:spcBef>
                <a:spcPts val="1501"/>
              </a:spcBef>
              <a:buClr>
                <a:srgbClr val="EF5237"/>
              </a:buClr>
              <a:tabLst>
                <a:tab pos="347969" algn="l"/>
                <a:tab pos="349239" algn="l"/>
              </a:tabLst>
            </a:pP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</a:rPr>
              <a:t>УСЛУГА </a:t>
            </a: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</a:rPr>
              <a:t>АО </a:t>
            </a: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</a:rPr>
              <a:t>КОРПОРАЦИЯ МСП </a:t>
            </a: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</a:rPr>
              <a:t>«ОТКРЫТИЕ СВОЕГО ДЕЛА» </a:t>
            </a: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endParaRPr lang="ru-RU" sz="4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1" name="object 24"/>
          <p:cNvSpPr txBox="1"/>
          <p:nvPr/>
        </p:nvSpPr>
        <p:spPr>
          <a:xfrm>
            <a:off x="2031310" y="2733675"/>
            <a:ext cx="16566745" cy="6353020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>
              <a:spcBef>
                <a:spcPts val="1200"/>
              </a:spcBef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Получатели поддержки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– 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субъекты МСП</a:t>
            </a:r>
            <a:endParaRPr lang="ru-RU" sz="2400" i="1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spcBef>
                <a:spcPts val="1200"/>
              </a:spcBef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Условия получения поддержки –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подача заявления </a:t>
            </a:r>
          </a:p>
          <a:p>
            <a:pPr>
              <a:spcBef>
                <a:spcPts val="1200"/>
              </a:spcBef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Виды услуг: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р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егистрация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на портале 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Бизнес-Навигатора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получение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информации о тренингах, предоставляемых АО «Корпорация МСП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»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предоставление информации об организациях поддержки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субъектов МСП, о мерах и условиях 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поддержки 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предоставление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информации об объемах и номенклатуре закупок конкретных и отдельных 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заказчиков в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соответствии с Федеральным законом №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223-ФЗ 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предоставление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информации об имуществе, включенном в перечни государственного и муниципального 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имущества</a:t>
            </a:r>
          </a:p>
          <a:p>
            <a:pPr>
              <a:spcBef>
                <a:spcPts val="1200"/>
              </a:spcBef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Контакты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ответственного лица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– 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зав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. сектором  Коша Татьяна Александровна, 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  <a:hlinkClick r:id="rId2"/>
              </a:rPr>
              <a:t>t.a.kosha@mydocuments11.ru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,</a:t>
            </a:r>
            <a:endParaRPr lang="ru-RU" sz="2400" i="1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spcBef>
                <a:spcPts val="1200"/>
              </a:spcBef>
            </a:pP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8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(8212) 301-501 доб. 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550</a:t>
            </a:r>
          </a:p>
          <a:p>
            <a:pPr>
              <a:spcBef>
                <a:spcPts val="1200"/>
              </a:spcBef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Информация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о поддержке – 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сайт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i="1" dirty="0" smtClean="0">
                <a:solidFill>
                  <a:schemeClr val="accent2">
                    <a:lumMod val="50000"/>
                  </a:schemeClr>
                </a:solidFill>
              </a:rPr>
              <a:t>http</a:t>
            </a:r>
            <a:r>
              <a:rPr lang="en-US" sz="2400" i="1" dirty="0">
                <a:solidFill>
                  <a:schemeClr val="accent2">
                    <a:lumMod val="50000"/>
                  </a:schemeClr>
                </a:solidFill>
              </a:rPr>
              <a:t>://www.mydocuments11.ru/pages/mfts_dlya_biznesa</a:t>
            </a:r>
            <a:endParaRPr lang="ru-RU" sz="2400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sz="2400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31518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3"/>
          <p:cNvSpPr/>
          <p:nvPr/>
        </p:nvSpPr>
        <p:spPr>
          <a:xfrm>
            <a:off x="15821238" y="7286243"/>
            <a:ext cx="3441065" cy="3624579"/>
          </a:xfrm>
          <a:custGeom>
            <a:avLst/>
            <a:gdLst/>
            <a:ahLst/>
            <a:cxnLst/>
            <a:rect l="l" t="t" r="r" b="b"/>
            <a:pathLst>
              <a:path w="3441065" h="3624579">
                <a:moveTo>
                  <a:pt x="2760967" y="0"/>
                </a:moveTo>
                <a:lnTo>
                  <a:pt x="2712401" y="418"/>
                </a:lnTo>
                <a:lnTo>
                  <a:pt x="2664039" y="1669"/>
                </a:lnTo>
                <a:lnTo>
                  <a:pt x="2615886" y="3746"/>
                </a:lnTo>
                <a:lnTo>
                  <a:pt x="2567949" y="6642"/>
                </a:lnTo>
                <a:lnTo>
                  <a:pt x="2520237" y="10349"/>
                </a:lnTo>
                <a:lnTo>
                  <a:pt x="2472754" y="14862"/>
                </a:lnTo>
                <a:lnTo>
                  <a:pt x="2425508" y="20173"/>
                </a:lnTo>
                <a:lnTo>
                  <a:pt x="2378507" y="26276"/>
                </a:lnTo>
                <a:lnTo>
                  <a:pt x="2331756" y="33163"/>
                </a:lnTo>
                <a:lnTo>
                  <a:pt x="2285262" y="40828"/>
                </a:lnTo>
                <a:lnTo>
                  <a:pt x="2239034" y="49264"/>
                </a:lnTo>
                <a:lnTo>
                  <a:pt x="2193076" y="58464"/>
                </a:lnTo>
                <a:lnTo>
                  <a:pt x="2147397" y="68421"/>
                </a:lnTo>
                <a:lnTo>
                  <a:pt x="2102003" y="79129"/>
                </a:lnTo>
                <a:lnTo>
                  <a:pt x="2056900" y="90580"/>
                </a:lnTo>
                <a:lnTo>
                  <a:pt x="2012096" y="102768"/>
                </a:lnTo>
                <a:lnTo>
                  <a:pt x="1967598" y="115686"/>
                </a:lnTo>
                <a:lnTo>
                  <a:pt x="1923412" y="129327"/>
                </a:lnTo>
                <a:lnTo>
                  <a:pt x="1879546" y="143684"/>
                </a:lnTo>
                <a:lnTo>
                  <a:pt x="1836005" y="158751"/>
                </a:lnTo>
                <a:lnTo>
                  <a:pt x="1792798" y="174520"/>
                </a:lnTo>
                <a:lnTo>
                  <a:pt x="1749930" y="190984"/>
                </a:lnTo>
                <a:lnTo>
                  <a:pt x="1707408" y="208138"/>
                </a:lnTo>
                <a:lnTo>
                  <a:pt x="1665241" y="225973"/>
                </a:lnTo>
                <a:lnTo>
                  <a:pt x="1623433" y="244484"/>
                </a:lnTo>
                <a:lnTo>
                  <a:pt x="1581993" y="263662"/>
                </a:lnTo>
                <a:lnTo>
                  <a:pt x="1540926" y="283503"/>
                </a:lnTo>
                <a:lnTo>
                  <a:pt x="1500241" y="303997"/>
                </a:lnTo>
                <a:lnTo>
                  <a:pt x="1459943" y="325140"/>
                </a:lnTo>
                <a:lnTo>
                  <a:pt x="1420039" y="346924"/>
                </a:lnTo>
                <a:lnTo>
                  <a:pt x="1380537" y="369341"/>
                </a:lnTo>
                <a:lnTo>
                  <a:pt x="1341443" y="392386"/>
                </a:lnTo>
                <a:lnTo>
                  <a:pt x="1302765" y="416051"/>
                </a:lnTo>
                <a:lnTo>
                  <a:pt x="1264508" y="440330"/>
                </a:lnTo>
                <a:lnTo>
                  <a:pt x="1226679" y="465215"/>
                </a:lnTo>
                <a:lnTo>
                  <a:pt x="1189287" y="490700"/>
                </a:lnTo>
                <a:lnTo>
                  <a:pt x="1152337" y="516779"/>
                </a:lnTo>
                <a:lnTo>
                  <a:pt x="1115836" y="543443"/>
                </a:lnTo>
                <a:lnTo>
                  <a:pt x="1079791" y="570687"/>
                </a:lnTo>
                <a:lnTo>
                  <a:pt x="1044209" y="598503"/>
                </a:lnTo>
                <a:lnTo>
                  <a:pt x="1009097" y="626885"/>
                </a:lnTo>
                <a:lnTo>
                  <a:pt x="974462" y="655825"/>
                </a:lnTo>
                <a:lnTo>
                  <a:pt x="940310" y="685318"/>
                </a:lnTo>
                <a:lnTo>
                  <a:pt x="906648" y="715355"/>
                </a:lnTo>
                <a:lnTo>
                  <a:pt x="873484" y="745931"/>
                </a:lnTo>
                <a:lnTo>
                  <a:pt x="840823" y="777039"/>
                </a:lnTo>
                <a:lnTo>
                  <a:pt x="808674" y="808670"/>
                </a:lnTo>
                <a:lnTo>
                  <a:pt x="777042" y="840820"/>
                </a:lnTo>
                <a:lnTo>
                  <a:pt x="745934" y="873480"/>
                </a:lnTo>
                <a:lnTo>
                  <a:pt x="715359" y="906645"/>
                </a:lnTo>
                <a:lnTo>
                  <a:pt x="685321" y="940306"/>
                </a:lnTo>
                <a:lnTo>
                  <a:pt x="655828" y="974458"/>
                </a:lnTo>
                <a:lnTo>
                  <a:pt x="626888" y="1009094"/>
                </a:lnTo>
                <a:lnTo>
                  <a:pt x="598506" y="1044206"/>
                </a:lnTo>
                <a:lnTo>
                  <a:pt x="570690" y="1079788"/>
                </a:lnTo>
                <a:lnTo>
                  <a:pt x="543446" y="1115833"/>
                </a:lnTo>
                <a:lnTo>
                  <a:pt x="516781" y="1152334"/>
                </a:lnTo>
                <a:lnTo>
                  <a:pt x="490703" y="1189284"/>
                </a:lnTo>
                <a:lnTo>
                  <a:pt x="465218" y="1226677"/>
                </a:lnTo>
                <a:lnTo>
                  <a:pt x="440332" y="1264505"/>
                </a:lnTo>
                <a:lnTo>
                  <a:pt x="416054" y="1302762"/>
                </a:lnTo>
                <a:lnTo>
                  <a:pt x="392388" y="1341441"/>
                </a:lnTo>
                <a:lnTo>
                  <a:pt x="369343" y="1380535"/>
                </a:lnTo>
                <a:lnTo>
                  <a:pt x="346926" y="1420038"/>
                </a:lnTo>
                <a:lnTo>
                  <a:pt x="325142" y="1459941"/>
                </a:lnTo>
                <a:lnTo>
                  <a:pt x="303999" y="1500239"/>
                </a:lnTo>
                <a:lnTo>
                  <a:pt x="283505" y="1540925"/>
                </a:lnTo>
                <a:lnTo>
                  <a:pt x="263664" y="1581992"/>
                </a:lnTo>
                <a:lnTo>
                  <a:pt x="244485" y="1623433"/>
                </a:lnTo>
                <a:lnTo>
                  <a:pt x="225975" y="1665240"/>
                </a:lnTo>
                <a:lnTo>
                  <a:pt x="208139" y="1707409"/>
                </a:lnTo>
                <a:lnTo>
                  <a:pt x="190986" y="1749930"/>
                </a:lnTo>
                <a:lnTo>
                  <a:pt x="174521" y="1792798"/>
                </a:lnTo>
                <a:lnTo>
                  <a:pt x="158752" y="1836006"/>
                </a:lnTo>
                <a:lnTo>
                  <a:pt x="143685" y="1879547"/>
                </a:lnTo>
                <a:lnTo>
                  <a:pt x="129328" y="1923414"/>
                </a:lnTo>
                <a:lnTo>
                  <a:pt x="115687" y="1967601"/>
                </a:lnTo>
                <a:lnTo>
                  <a:pt x="102769" y="2012099"/>
                </a:lnTo>
                <a:lnTo>
                  <a:pt x="90581" y="2056903"/>
                </a:lnTo>
                <a:lnTo>
                  <a:pt x="79130" y="2102006"/>
                </a:lnTo>
                <a:lnTo>
                  <a:pt x="68422" y="2147401"/>
                </a:lnTo>
                <a:lnTo>
                  <a:pt x="58464" y="2193081"/>
                </a:lnTo>
                <a:lnTo>
                  <a:pt x="49264" y="2239039"/>
                </a:lnTo>
                <a:lnTo>
                  <a:pt x="40828" y="2285268"/>
                </a:lnTo>
                <a:lnTo>
                  <a:pt x="33163" y="2331762"/>
                </a:lnTo>
                <a:lnTo>
                  <a:pt x="26276" y="2378514"/>
                </a:lnTo>
                <a:lnTo>
                  <a:pt x="20173" y="2425516"/>
                </a:lnTo>
                <a:lnTo>
                  <a:pt x="14862" y="2472762"/>
                </a:lnTo>
                <a:lnTo>
                  <a:pt x="10349" y="2520245"/>
                </a:lnTo>
                <a:lnTo>
                  <a:pt x="6605" y="2568572"/>
                </a:lnTo>
                <a:lnTo>
                  <a:pt x="3739" y="2616062"/>
                </a:lnTo>
                <a:lnTo>
                  <a:pt x="1669" y="2664050"/>
                </a:lnTo>
                <a:lnTo>
                  <a:pt x="418" y="2712413"/>
                </a:lnTo>
                <a:lnTo>
                  <a:pt x="0" y="2760980"/>
                </a:lnTo>
                <a:lnTo>
                  <a:pt x="501" y="2814130"/>
                </a:lnTo>
                <a:lnTo>
                  <a:pt x="1994" y="2866926"/>
                </a:lnTo>
                <a:lnTo>
                  <a:pt x="4474" y="2919524"/>
                </a:lnTo>
                <a:lnTo>
                  <a:pt x="7931" y="2971860"/>
                </a:lnTo>
                <a:lnTo>
                  <a:pt x="12355" y="3023925"/>
                </a:lnTo>
                <a:lnTo>
                  <a:pt x="17738" y="3075711"/>
                </a:lnTo>
                <a:lnTo>
                  <a:pt x="24070" y="3127208"/>
                </a:lnTo>
                <a:lnTo>
                  <a:pt x="31344" y="3178408"/>
                </a:lnTo>
                <a:lnTo>
                  <a:pt x="39550" y="3229302"/>
                </a:lnTo>
                <a:lnTo>
                  <a:pt x="48679" y="3279881"/>
                </a:lnTo>
                <a:lnTo>
                  <a:pt x="58722" y="3330136"/>
                </a:lnTo>
                <a:lnTo>
                  <a:pt x="69670" y="3380059"/>
                </a:lnTo>
                <a:lnTo>
                  <a:pt x="81515" y="3429640"/>
                </a:lnTo>
                <a:lnTo>
                  <a:pt x="94247" y="3478872"/>
                </a:lnTo>
                <a:lnTo>
                  <a:pt x="107858" y="3527744"/>
                </a:lnTo>
                <a:lnTo>
                  <a:pt x="122339" y="3576249"/>
                </a:lnTo>
                <a:lnTo>
                  <a:pt x="137680" y="3624376"/>
                </a:lnTo>
                <a:lnTo>
                  <a:pt x="1492986" y="3624376"/>
                </a:lnTo>
                <a:lnTo>
                  <a:pt x="1465669" y="3582915"/>
                </a:lnTo>
                <a:lnTo>
                  <a:pt x="1439672" y="3540533"/>
                </a:lnTo>
                <a:lnTo>
                  <a:pt x="1415025" y="3497259"/>
                </a:lnTo>
                <a:lnTo>
                  <a:pt x="1391757" y="3453122"/>
                </a:lnTo>
                <a:lnTo>
                  <a:pt x="1369896" y="3408153"/>
                </a:lnTo>
                <a:lnTo>
                  <a:pt x="1349472" y="3362379"/>
                </a:lnTo>
                <a:lnTo>
                  <a:pt x="1330515" y="3315830"/>
                </a:lnTo>
                <a:lnTo>
                  <a:pt x="1313053" y="3268536"/>
                </a:lnTo>
                <a:lnTo>
                  <a:pt x="1297116" y="3220524"/>
                </a:lnTo>
                <a:lnTo>
                  <a:pt x="1282732" y="3171825"/>
                </a:lnTo>
                <a:lnTo>
                  <a:pt x="1269931" y="3122468"/>
                </a:lnTo>
                <a:lnTo>
                  <a:pt x="1258743" y="3072481"/>
                </a:lnTo>
                <a:lnTo>
                  <a:pt x="1249195" y="3021895"/>
                </a:lnTo>
                <a:lnTo>
                  <a:pt x="1241318" y="2970737"/>
                </a:lnTo>
                <a:lnTo>
                  <a:pt x="1235141" y="2919037"/>
                </a:lnTo>
                <a:lnTo>
                  <a:pt x="1230693" y="2866825"/>
                </a:lnTo>
                <a:lnTo>
                  <a:pt x="1228001" y="2814075"/>
                </a:lnTo>
                <a:lnTo>
                  <a:pt x="1227099" y="2760980"/>
                </a:lnTo>
                <a:lnTo>
                  <a:pt x="1227857" y="2712288"/>
                </a:lnTo>
                <a:lnTo>
                  <a:pt x="1230117" y="2663974"/>
                </a:lnTo>
                <a:lnTo>
                  <a:pt x="1233873" y="2615896"/>
                </a:lnTo>
                <a:lnTo>
                  <a:pt x="1239050" y="2568572"/>
                </a:lnTo>
                <a:lnTo>
                  <a:pt x="1245679" y="2521529"/>
                </a:lnTo>
                <a:lnTo>
                  <a:pt x="1253719" y="2474954"/>
                </a:lnTo>
                <a:lnTo>
                  <a:pt x="1263149" y="2428869"/>
                </a:lnTo>
                <a:lnTo>
                  <a:pt x="1273945" y="2383297"/>
                </a:lnTo>
                <a:lnTo>
                  <a:pt x="1286085" y="2338262"/>
                </a:lnTo>
                <a:lnTo>
                  <a:pt x="1299547" y="2293784"/>
                </a:lnTo>
                <a:lnTo>
                  <a:pt x="1314308" y="2249886"/>
                </a:lnTo>
                <a:lnTo>
                  <a:pt x="1330346" y="2206592"/>
                </a:lnTo>
                <a:lnTo>
                  <a:pt x="1347638" y="2163923"/>
                </a:lnTo>
                <a:lnTo>
                  <a:pt x="1366162" y="2121902"/>
                </a:lnTo>
                <a:lnTo>
                  <a:pt x="1385896" y="2080551"/>
                </a:lnTo>
                <a:lnTo>
                  <a:pt x="1406816" y="2039894"/>
                </a:lnTo>
                <a:lnTo>
                  <a:pt x="1428901" y="1999951"/>
                </a:lnTo>
                <a:lnTo>
                  <a:pt x="1452128" y="1960746"/>
                </a:lnTo>
                <a:lnTo>
                  <a:pt x="1476474" y="1922302"/>
                </a:lnTo>
                <a:lnTo>
                  <a:pt x="1501918" y="1884640"/>
                </a:lnTo>
                <a:lnTo>
                  <a:pt x="1528436" y="1847783"/>
                </a:lnTo>
                <a:lnTo>
                  <a:pt x="1556006" y="1811754"/>
                </a:lnTo>
                <a:lnTo>
                  <a:pt x="1584606" y="1776574"/>
                </a:lnTo>
                <a:lnTo>
                  <a:pt x="1614213" y="1742268"/>
                </a:lnTo>
                <a:lnTo>
                  <a:pt x="1644805" y="1708856"/>
                </a:lnTo>
                <a:lnTo>
                  <a:pt x="1676360" y="1676361"/>
                </a:lnTo>
                <a:lnTo>
                  <a:pt x="1708854" y="1644807"/>
                </a:lnTo>
                <a:lnTo>
                  <a:pt x="1742266" y="1614215"/>
                </a:lnTo>
                <a:lnTo>
                  <a:pt x="1776572" y="1584607"/>
                </a:lnTo>
                <a:lnTo>
                  <a:pt x="1811751" y="1556007"/>
                </a:lnTo>
                <a:lnTo>
                  <a:pt x="1847780" y="1528437"/>
                </a:lnTo>
                <a:lnTo>
                  <a:pt x="1884637" y="1501919"/>
                </a:lnTo>
                <a:lnTo>
                  <a:pt x="1922298" y="1476475"/>
                </a:lnTo>
                <a:lnTo>
                  <a:pt x="1960743" y="1452129"/>
                </a:lnTo>
                <a:lnTo>
                  <a:pt x="1999947" y="1428902"/>
                </a:lnTo>
                <a:lnTo>
                  <a:pt x="2039889" y="1406817"/>
                </a:lnTo>
                <a:lnTo>
                  <a:pt x="2080547" y="1385896"/>
                </a:lnTo>
                <a:lnTo>
                  <a:pt x="2121897" y="1366163"/>
                </a:lnTo>
                <a:lnTo>
                  <a:pt x="2163918" y="1347639"/>
                </a:lnTo>
                <a:lnTo>
                  <a:pt x="2206586" y="1330346"/>
                </a:lnTo>
                <a:lnTo>
                  <a:pt x="2249880" y="1314308"/>
                </a:lnTo>
                <a:lnTo>
                  <a:pt x="2293777" y="1299547"/>
                </a:lnTo>
                <a:lnTo>
                  <a:pt x="2338254" y="1286085"/>
                </a:lnTo>
                <a:lnTo>
                  <a:pt x="2383290" y="1273945"/>
                </a:lnTo>
                <a:lnTo>
                  <a:pt x="2428861" y="1263149"/>
                </a:lnTo>
                <a:lnTo>
                  <a:pt x="2474945" y="1253719"/>
                </a:lnTo>
                <a:lnTo>
                  <a:pt x="2521519" y="1245679"/>
                </a:lnTo>
                <a:lnTo>
                  <a:pt x="2568562" y="1239050"/>
                </a:lnTo>
                <a:lnTo>
                  <a:pt x="2616051" y="1233855"/>
                </a:lnTo>
                <a:lnTo>
                  <a:pt x="2663963" y="1230117"/>
                </a:lnTo>
                <a:lnTo>
                  <a:pt x="2712276" y="1227857"/>
                </a:lnTo>
                <a:lnTo>
                  <a:pt x="2760967" y="1227099"/>
                </a:lnTo>
                <a:lnTo>
                  <a:pt x="3440798" y="1227099"/>
                </a:lnTo>
                <a:lnTo>
                  <a:pt x="3440798" y="84328"/>
                </a:lnTo>
                <a:lnTo>
                  <a:pt x="3394033" y="72919"/>
                </a:lnTo>
                <a:lnTo>
                  <a:pt x="3346965" y="62309"/>
                </a:lnTo>
                <a:lnTo>
                  <a:pt x="3299598" y="52506"/>
                </a:lnTo>
                <a:lnTo>
                  <a:pt x="3251942" y="43516"/>
                </a:lnTo>
                <a:lnTo>
                  <a:pt x="3204003" y="35348"/>
                </a:lnTo>
                <a:lnTo>
                  <a:pt x="3155787" y="28008"/>
                </a:lnTo>
                <a:lnTo>
                  <a:pt x="3107302" y="21504"/>
                </a:lnTo>
                <a:lnTo>
                  <a:pt x="3058555" y="15843"/>
                </a:lnTo>
                <a:lnTo>
                  <a:pt x="3009554" y="11033"/>
                </a:lnTo>
                <a:lnTo>
                  <a:pt x="2960304" y="7080"/>
                </a:lnTo>
                <a:lnTo>
                  <a:pt x="2910813" y="3994"/>
                </a:lnTo>
                <a:lnTo>
                  <a:pt x="2861089" y="1780"/>
                </a:lnTo>
                <a:lnTo>
                  <a:pt x="2811138" y="446"/>
                </a:lnTo>
                <a:lnTo>
                  <a:pt x="2760967" y="0"/>
                </a:lnTo>
                <a:close/>
              </a:path>
              <a:path w="3441065" h="3624579">
                <a:moveTo>
                  <a:pt x="3440798" y="1227099"/>
                </a:moveTo>
                <a:lnTo>
                  <a:pt x="2760967" y="1227099"/>
                </a:lnTo>
                <a:lnTo>
                  <a:pt x="2813077" y="1227967"/>
                </a:lnTo>
                <a:lnTo>
                  <a:pt x="2864749" y="1230553"/>
                </a:lnTo>
                <a:lnTo>
                  <a:pt x="2915957" y="1234829"/>
                </a:lnTo>
                <a:lnTo>
                  <a:pt x="2966673" y="1240768"/>
                </a:lnTo>
                <a:lnTo>
                  <a:pt x="3016870" y="1248343"/>
                </a:lnTo>
                <a:lnTo>
                  <a:pt x="3066521" y="1257526"/>
                </a:lnTo>
                <a:lnTo>
                  <a:pt x="3115598" y="1268290"/>
                </a:lnTo>
                <a:lnTo>
                  <a:pt x="3164075" y="1280607"/>
                </a:lnTo>
                <a:lnTo>
                  <a:pt x="3211924" y="1294450"/>
                </a:lnTo>
                <a:lnTo>
                  <a:pt x="3259118" y="1309791"/>
                </a:lnTo>
                <a:lnTo>
                  <a:pt x="3305629" y="1326604"/>
                </a:lnTo>
                <a:lnTo>
                  <a:pt x="3351431" y="1344861"/>
                </a:lnTo>
                <a:lnTo>
                  <a:pt x="3396497" y="1364533"/>
                </a:lnTo>
                <a:lnTo>
                  <a:pt x="3440798" y="1385595"/>
                </a:lnTo>
                <a:lnTo>
                  <a:pt x="3440798" y="1227099"/>
                </a:lnTo>
                <a:close/>
              </a:path>
            </a:pathLst>
          </a:custGeom>
          <a:solidFill>
            <a:srgbClr val="EDDFD2"/>
          </a:solidFill>
        </p:spPr>
        <p:txBody>
          <a:bodyPr wrap="square" lIns="0" tIns="0" rIns="0" bIns="0" rtlCol="0"/>
          <a:lstStyle/>
          <a:p>
            <a:pPr defTabSz="914371">
              <a:defRPr/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object 22"/>
          <p:cNvSpPr/>
          <p:nvPr/>
        </p:nvSpPr>
        <p:spPr>
          <a:xfrm>
            <a:off x="2023428" y="574808"/>
            <a:ext cx="1499869" cy="153035"/>
          </a:xfrm>
          <a:custGeom>
            <a:avLst/>
            <a:gdLst/>
            <a:ahLst/>
            <a:cxnLst/>
            <a:rect l="l" t="t" r="r" b="b"/>
            <a:pathLst>
              <a:path w="1499870" h="153034">
                <a:moveTo>
                  <a:pt x="0" y="152946"/>
                </a:moveTo>
                <a:lnTo>
                  <a:pt x="1499501" y="152946"/>
                </a:lnTo>
                <a:lnTo>
                  <a:pt x="1499501" y="0"/>
                </a:lnTo>
                <a:lnTo>
                  <a:pt x="0" y="0"/>
                </a:lnTo>
                <a:lnTo>
                  <a:pt x="0" y="152946"/>
                </a:lnTo>
                <a:close/>
              </a:path>
            </a:pathLst>
          </a:custGeom>
          <a:solidFill>
            <a:srgbClr val="EF5237"/>
          </a:solidFill>
        </p:spPr>
        <p:txBody>
          <a:bodyPr wrap="square" lIns="0" tIns="0" rIns="0" bIns="0" rtlCol="0"/>
          <a:lstStyle/>
          <a:p>
            <a:pPr defTabSz="914371">
              <a:defRPr/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object 24"/>
          <p:cNvSpPr txBox="1"/>
          <p:nvPr/>
        </p:nvSpPr>
        <p:spPr>
          <a:xfrm>
            <a:off x="2007356" y="2865644"/>
            <a:ext cx="16280643" cy="669157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R="7261">
              <a:spcBef>
                <a:spcPts val="1200"/>
              </a:spcBef>
              <a:buClr>
                <a:srgbClr val="EF5237"/>
              </a:buClr>
              <a:tabLst>
                <a:tab pos="347969" algn="l"/>
                <a:tab pos="349239" algn="l"/>
              </a:tabLst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Получатели поддержки </a:t>
            </a:r>
            <a:r>
              <a:rPr lang="ru-RU" sz="2400" b="1" spc="-150" dirty="0" smtClean="0">
                <a:solidFill>
                  <a:srgbClr val="4C1913"/>
                </a:solidFill>
                <a:latin typeface="Trebuchet MS" panose="020B0603020202020204" pitchFamily="34" charset="0"/>
                <a:cs typeface="Arial"/>
              </a:rPr>
              <a:t>–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субъекты МСП, </a:t>
            </a:r>
            <a:r>
              <a:rPr lang="ru-RU" sz="2400" i="1" dirty="0" err="1">
                <a:solidFill>
                  <a:schemeClr val="accent2">
                    <a:lumMod val="50000"/>
                  </a:schemeClr>
                </a:solidFill>
              </a:rPr>
              <a:t>самозанятые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, физические лица</a:t>
            </a:r>
          </a:p>
          <a:p>
            <a:pPr marR="7261">
              <a:spcBef>
                <a:spcPts val="1200"/>
              </a:spcBef>
              <a:buClr>
                <a:srgbClr val="EF5237"/>
              </a:buClr>
              <a:tabLst>
                <a:tab pos="347969" algn="l"/>
                <a:tab pos="349239" algn="l"/>
              </a:tabLst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Условия получения поддержки </a:t>
            </a:r>
            <a:r>
              <a:rPr lang="ru-RU" sz="2400" i="1" spc="-150" dirty="0" smtClean="0">
                <a:solidFill>
                  <a:srgbClr val="4C1913"/>
                </a:solidFill>
                <a:latin typeface="Trebuchet MS" panose="020B0603020202020204" pitchFamily="34" charset="0"/>
                <a:cs typeface="Arial"/>
              </a:rPr>
              <a:t>–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запись на обучение, участие бесплатно</a:t>
            </a:r>
          </a:p>
          <a:p>
            <a:pPr marL="12064" marR="7261" defTabSz="914371">
              <a:spcBef>
                <a:spcPts val="1200"/>
              </a:spcBef>
              <a:buClr>
                <a:srgbClr val="EF5237"/>
              </a:buClr>
              <a:tabLst>
                <a:tab pos="347969" algn="l"/>
                <a:tab pos="349239" algn="l"/>
              </a:tabLst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Вид поддержки: </a:t>
            </a:r>
          </a:p>
          <a:p>
            <a:pPr marL="354964" marR="7261" indent="-342900" defTabSz="914371">
              <a:buFont typeface="Arial" panose="020B0604020202020204" pitchFamily="34" charset="0"/>
              <a:buChar char="•"/>
              <a:tabLst>
                <a:tab pos="347969" algn="l"/>
                <a:tab pos="349239" algn="l"/>
              </a:tabLst>
            </a:pP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«Антикризисные»</a:t>
            </a:r>
          </a:p>
          <a:p>
            <a:pPr marR="7261">
              <a:buClr>
                <a:srgbClr val="EF5237"/>
              </a:buClr>
              <a:tabLst>
                <a:tab pos="347969" algn="l"/>
                <a:tab pos="349239" algn="l"/>
              </a:tabLst>
            </a:pP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тренинг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«Маркетинг и продажи в кризис. Новые возможности для бизнеса» (г. Сыктывкар) (участники: действующие 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МСП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)</a:t>
            </a:r>
          </a:p>
          <a:p>
            <a:pPr marR="7261">
              <a:buClr>
                <a:srgbClr val="EF5237"/>
              </a:buClr>
              <a:tabLst>
                <a:tab pos="347969" algn="l"/>
                <a:tab pos="349239" algn="l"/>
              </a:tabLst>
            </a:pP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обучающая программа для самозанятых граждан «Фабрика. Самозанятые» (онлайн) (участники: </a:t>
            </a:r>
            <a:r>
              <a:rPr lang="ru-RU" sz="2400" i="1" dirty="0" err="1">
                <a:solidFill>
                  <a:schemeClr val="accent2">
                    <a:lumMod val="50000"/>
                  </a:schemeClr>
                </a:solidFill>
              </a:rPr>
              <a:t>самозанятые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)</a:t>
            </a:r>
          </a:p>
          <a:p>
            <a:pPr marR="7261">
              <a:buClr>
                <a:srgbClr val="EF5237"/>
              </a:buClr>
              <a:tabLst>
                <a:tab pos="347969" algn="l"/>
                <a:tab pos="349239" algn="l"/>
              </a:tabLst>
            </a:pP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тренинг «Участие в государственных закупках» (г. Воркута, 30.03.2022) (участники: физические лица, СМСП, </a:t>
            </a:r>
            <a:r>
              <a:rPr lang="ru-RU" sz="2400" i="1" dirty="0" err="1">
                <a:solidFill>
                  <a:schemeClr val="accent2">
                    <a:lumMod val="50000"/>
                  </a:schemeClr>
                </a:solidFill>
              </a:rPr>
              <a:t>самозанятые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)</a:t>
            </a:r>
          </a:p>
          <a:p>
            <a:pPr marL="354964" marR="7261" indent="-342900" defTabSz="914371">
              <a:buFont typeface="Arial" panose="020B0604020202020204" pitchFamily="34" charset="0"/>
              <a:buChar char="•"/>
              <a:tabLst>
                <a:tab pos="347969" algn="l"/>
                <a:tab pos="349239" algn="l"/>
              </a:tabLst>
            </a:pP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Программа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обучения «Основы предпринимательской деятельности» (онлайн) (участники: физические лица, начинающие СМСП)</a:t>
            </a:r>
          </a:p>
          <a:p>
            <a:pPr marL="354964" marR="7261" indent="-342900" defTabSz="914371">
              <a:buFont typeface="Arial" panose="020B0604020202020204" pitchFamily="34" charset="0"/>
              <a:buChar char="•"/>
              <a:tabLst>
                <a:tab pos="347969" algn="l"/>
                <a:tab pos="349239" algn="l"/>
              </a:tabLst>
            </a:pP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Тренинг «Генерация бизнес-идеи» (г. Воркута, 28.03.2022) ( участники: физические лица)</a:t>
            </a:r>
          </a:p>
          <a:p>
            <a:pPr marL="12065" marR="7261" defTabSz="914371">
              <a:spcBef>
                <a:spcPts val="1200"/>
              </a:spcBef>
              <a:buClr>
                <a:srgbClr val="EF5237"/>
              </a:buClr>
              <a:tabLst>
                <a:tab pos="347969" algn="l"/>
                <a:tab pos="349239" algn="l"/>
              </a:tabLst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Контактное лицо: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Кравцова Полина Владимировна, руководитель Центра поддержки предпринимательства, </a:t>
            </a:r>
            <a:r>
              <a:rPr lang="en-US" sz="2400" i="1" dirty="0">
                <a:hlinkClick r:id="rId2"/>
              </a:rPr>
              <a:t>p.v.kravtsova@minek.rkomi.ru</a:t>
            </a:r>
            <a:r>
              <a:rPr lang="ru-RU" sz="2400" i="1" dirty="0"/>
              <a:t>, </a:t>
            </a:r>
            <a:r>
              <a:rPr lang="en-US" sz="2400" i="1" dirty="0"/>
              <a:t> </a:t>
            </a:r>
            <a:r>
              <a:rPr lang="ru-RU" sz="2400" i="1" dirty="0"/>
              <a:t>8 </a:t>
            </a:r>
            <a:r>
              <a:rPr lang="en-US" sz="2400" i="1" dirty="0">
                <a:solidFill>
                  <a:schemeClr val="accent2">
                    <a:lumMod val="50000"/>
                  </a:schemeClr>
                </a:solidFill>
              </a:rPr>
              <a:t>(8212) 446025 (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доб.220)</a:t>
            </a:r>
          </a:p>
          <a:p>
            <a:pPr marL="12065" marR="7261" defTabSz="914371">
              <a:spcBef>
                <a:spcPts val="1200"/>
              </a:spcBef>
              <a:buClr>
                <a:srgbClr val="EF5237"/>
              </a:buClr>
              <a:tabLst>
                <a:tab pos="347969" algn="l"/>
                <a:tab pos="349239" algn="l"/>
              </a:tabLst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Информация о поддержке -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  <a:hlinkClick r:id="rId3"/>
              </a:rPr>
              <a:t>мойбизнес11.рф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sz="2400" i="1" dirty="0" err="1">
                <a:solidFill>
                  <a:schemeClr val="accent2">
                    <a:lumMod val="50000"/>
                  </a:schemeClr>
                </a:solidFill>
              </a:rPr>
              <a:t>ВКонтакте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  <a:hlinkClick r:id="rId4"/>
              </a:rPr>
              <a:t>«Мой бизнес Коми» </a:t>
            </a:r>
            <a:endParaRPr lang="ru-RU" sz="2400" i="1" dirty="0">
              <a:solidFill>
                <a:schemeClr val="accent2">
                  <a:lumMod val="50000"/>
                </a:schemeClr>
              </a:solidFill>
            </a:endParaRPr>
          </a:p>
          <a:p>
            <a:pPr marL="354965" marR="7261" indent="-342900" defTabSz="914371">
              <a:spcBef>
                <a:spcPts val="1200"/>
              </a:spcBef>
              <a:buClr>
                <a:srgbClr val="EF5237"/>
              </a:buClr>
              <a:buFont typeface="Arial" panose="020B0604020202020204" pitchFamily="34" charset="0"/>
              <a:buChar char="•"/>
              <a:tabLst>
                <a:tab pos="347969" algn="l"/>
                <a:tab pos="349239" algn="l"/>
              </a:tabLst>
            </a:pPr>
            <a:endParaRPr lang="ru-RU" sz="2400" spc="-150" dirty="0">
              <a:solidFill>
                <a:srgbClr val="4C1913"/>
              </a:solidFill>
              <a:latin typeface="Trebuchet MS" panose="020B0603020202020204" pitchFamily="34" charset="0"/>
              <a:cs typeface="Arial"/>
            </a:endParaRPr>
          </a:p>
        </p:txBody>
      </p:sp>
      <p:sp>
        <p:nvSpPr>
          <p:cNvPr id="20" name="object 23"/>
          <p:cNvSpPr txBox="1">
            <a:spLocks/>
          </p:cNvSpPr>
          <p:nvPr/>
        </p:nvSpPr>
        <p:spPr>
          <a:xfrm>
            <a:off x="2045036" y="1946814"/>
            <a:ext cx="19202397" cy="627480"/>
          </a:xfrm>
          <a:prstGeom prst="rect">
            <a:avLst/>
          </a:prstGeom>
        </p:spPr>
        <p:txBody>
          <a:bodyPr vert="horz" wrap="square" lIns="0" tIns="5716" rIns="0" bIns="0" rtlCol="0">
            <a:spAutoFit/>
          </a:bodyPr>
          <a:lstStyle>
            <a:lvl1pPr>
              <a:defRPr sz="9850" b="1" i="0">
                <a:solidFill>
                  <a:srgbClr val="4C1913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marL="12701" marR="4169170" defTabSz="914371">
              <a:lnSpc>
                <a:spcPct val="101499"/>
              </a:lnSpc>
              <a:spcBef>
                <a:spcPts val="46"/>
              </a:spcBef>
            </a:pPr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ПРОГРАММЫ</a:t>
            </a:r>
            <a:r>
              <a:rPr lang="ru-RU" sz="4000" spc="-175" dirty="0" smtClean="0">
                <a:solidFill>
                  <a:srgbClr val="EF5237"/>
                </a:solidFill>
                <a:latin typeface="Trebuchet MS" panose="020B0603020202020204" pitchFamily="34" charset="0"/>
              </a:rPr>
              <a:t> </a:t>
            </a:r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ОБУЧЕНИЯ НА МАРТ-АПРЕЛЬ 2022</a:t>
            </a:r>
            <a:endParaRPr lang="ru-RU" sz="4000" dirty="0">
              <a:solidFill>
                <a:schemeClr val="accent2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0210800" y="2918589"/>
            <a:ext cx="8077199" cy="1076449"/>
          </a:xfrm>
          <a:prstGeom prst="rect">
            <a:avLst/>
          </a:prstGeom>
        </p:spPr>
        <p:txBody>
          <a:bodyPr wrap="square" lIns="144018" tIns="72009" rIns="144018" bIns="72009">
            <a:spAutoFit/>
          </a:bodyPr>
          <a:lstStyle/>
          <a:p>
            <a:pPr marL="12065" marR="7261" defTabSz="914371">
              <a:spcBef>
                <a:spcPts val="1501"/>
              </a:spcBef>
              <a:buClr>
                <a:srgbClr val="EF5237"/>
              </a:buClr>
              <a:tabLst>
                <a:tab pos="347969" algn="l"/>
                <a:tab pos="349239" algn="l"/>
              </a:tabLst>
            </a:pPr>
            <a:endParaRPr lang="ru-RU" sz="2400" spc="-150" dirty="0">
              <a:solidFill>
                <a:srgbClr val="231F20"/>
              </a:solidFill>
              <a:latin typeface="Trebuchet MS" panose="020B0603020202020204" pitchFamily="34" charset="0"/>
              <a:cs typeface="Arial"/>
            </a:endParaRPr>
          </a:p>
          <a:p>
            <a:pPr marL="354953" marR="7261" indent="-342889" defTabSz="914371">
              <a:spcBef>
                <a:spcPts val="1501"/>
              </a:spcBef>
              <a:buClr>
                <a:srgbClr val="EF5237"/>
              </a:buClr>
              <a:buFont typeface="Arial" panose="020B0604020202020204" pitchFamily="34" charset="0"/>
              <a:buChar char="•"/>
              <a:tabLst>
                <a:tab pos="347969" algn="l"/>
                <a:tab pos="349239" algn="l"/>
              </a:tabLst>
            </a:pPr>
            <a:endParaRPr lang="ru-RU" sz="2400" b="1" spc="-150" dirty="0">
              <a:solidFill>
                <a:srgbClr val="4C1913"/>
              </a:solidFill>
              <a:latin typeface="Trebuchet MS" panose="020B0603020202020204" pitchFamily="34" charset="0"/>
              <a:cs typeface="Arial"/>
            </a:endParaRPr>
          </a:p>
        </p:txBody>
      </p:sp>
      <p:sp>
        <p:nvSpPr>
          <p:cNvPr id="9" name="object 23"/>
          <p:cNvSpPr txBox="1">
            <a:spLocks/>
          </p:cNvSpPr>
          <p:nvPr/>
        </p:nvSpPr>
        <p:spPr>
          <a:xfrm>
            <a:off x="2023427" y="1133475"/>
            <a:ext cx="15731173" cy="607475"/>
          </a:xfrm>
          <a:prstGeom prst="rect">
            <a:avLst/>
          </a:prstGeom>
        </p:spPr>
        <p:txBody>
          <a:bodyPr vert="horz" wrap="square" lIns="0" tIns="5716" rIns="0" bIns="0" rtlCol="0">
            <a:spAutoFit/>
          </a:bodyPr>
          <a:lstStyle>
            <a:lvl1pPr>
              <a:defRPr sz="9850" b="1" i="0">
                <a:solidFill>
                  <a:srgbClr val="4C1913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marL="12701" marR="4169170" defTabSz="914371">
              <a:lnSpc>
                <a:spcPct val="101499"/>
              </a:lnSpc>
              <a:spcBef>
                <a:spcPts val="46"/>
              </a:spcBef>
            </a:pPr>
            <a:r>
              <a:rPr lang="ru-RU" sz="4000" spc="-175" dirty="0" smtClean="0">
                <a:solidFill>
                  <a:srgbClr val="EF5237"/>
                </a:solidFill>
                <a:latin typeface="+mn-lt"/>
              </a:rPr>
              <a:t>Центр «Мой бизнес» </a:t>
            </a:r>
            <a:endParaRPr lang="ru-RU" sz="4000" spc="-175" dirty="0">
              <a:solidFill>
                <a:srgbClr val="EF5237"/>
              </a:solidFill>
              <a:latin typeface="+mn-lt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47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3"/>
          <p:cNvSpPr/>
          <p:nvPr/>
        </p:nvSpPr>
        <p:spPr>
          <a:xfrm>
            <a:off x="15821238" y="7286243"/>
            <a:ext cx="3441065" cy="3624579"/>
          </a:xfrm>
          <a:custGeom>
            <a:avLst/>
            <a:gdLst/>
            <a:ahLst/>
            <a:cxnLst/>
            <a:rect l="l" t="t" r="r" b="b"/>
            <a:pathLst>
              <a:path w="3441065" h="3624579">
                <a:moveTo>
                  <a:pt x="2760967" y="0"/>
                </a:moveTo>
                <a:lnTo>
                  <a:pt x="2712401" y="418"/>
                </a:lnTo>
                <a:lnTo>
                  <a:pt x="2664039" y="1669"/>
                </a:lnTo>
                <a:lnTo>
                  <a:pt x="2615886" y="3746"/>
                </a:lnTo>
                <a:lnTo>
                  <a:pt x="2567949" y="6642"/>
                </a:lnTo>
                <a:lnTo>
                  <a:pt x="2520237" y="10349"/>
                </a:lnTo>
                <a:lnTo>
                  <a:pt x="2472754" y="14862"/>
                </a:lnTo>
                <a:lnTo>
                  <a:pt x="2425508" y="20173"/>
                </a:lnTo>
                <a:lnTo>
                  <a:pt x="2378507" y="26276"/>
                </a:lnTo>
                <a:lnTo>
                  <a:pt x="2331756" y="33163"/>
                </a:lnTo>
                <a:lnTo>
                  <a:pt x="2285262" y="40828"/>
                </a:lnTo>
                <a:lnTo>
                  <a:pt x="2239034" y="49264"/>
                </a:lnTo>
                <a:lnTo>
                  <a:pt x="2193076" y="58464"/>
                </a:lnTo>
                <a:lnTo>
                  <a:pt x="2147397" y="68421"/>
                </a:lnTo>
                <a:lnTo>
                  <a:pt x="2102003" y="79129"/>
                </a:lnTo>
                <a:lnTo>
                  <a:pt x="2056900" y="90580"/>
                </a:lnTo>
                <a:lnTo>
                  <a:pt x="2012096" y="102768"/>
                </a:lnTo>
                <a:lnTo>
                  <a:pt x="1967598" y="115686"/>
                </a:lnTo>
                <a:lnTo>
                  <a:pt x="1923412" y="129327"/>
                </a:lnTo>
                <a:lnTo>
                  <a:pt x="1879546" y="143684"/>
                </a:lnTo>
                <a:lnTo>
                  <a:pt x="1836005" y="158751"/>
                </a:lnTo>
                <a:lnTo>
                  <a:pt x="1792798" y="174520"/>
                </a:lnTo>
                <a:lnTo>
                  <a:pt x="1749930" y="190984"/>
                </a:lnTo>
                <a:lnTo>
                  <a:pt x="1707408" y="208138"/>
                </a:lnTo>
                <a:lnTo>
                  <a:pt x="1665241" y="225973"/>
                </a:lnTo>
                <a:lnTo>
                  <a:pt x="1623433" y="244484"/>
                </a:lnTo>
                <a:lnTo>
                  <a:pt x="1581993" y="263662"/>
                </a:lnTo>
                <a:lnTo>
                  <a:pt x="1540926" y="283503"/>
                </a:lnTo>
                <a:lnTo>
                  <a:pt x="1500241" y="303997"/>
                </a:lnTo>
                <a:lnTo>
                  <a:pt x="1459943" y="325140"/>
                </a:lnTo>
                <a:lnTo>
                  <a:pt x="1420039" y="346924"/>
                </a:lnTo>
                <a:lnTo>
                  <a:pt x="1380537" y="369341"/>
                </a:lnTo>
                <a:lnTo>
                  <a:pt x="1341443" y="392386"/>
                </a:lnTo>
                <a:lnTo>
                  <a:pt x="1302765" y="416051"/>
                </a:lnTo>
                <a:lnTo>
                  <a:pt x="1264508" y="440330"/>
                </a:lnTo>
                <a:lnTo>
                  <a:pt x="1226679" y="465215"/>
                </a:lnTo>
                <a:lnTo>
                  <a:pt x="1189287" y="490700"/>
                </a:lnTo>
                <a:lnTo>
                  <a:pt x="1152337" y="516779"/>
                </a:lnTo>
                <a:lnTo>
                  <a:pt x="1115836" y="543443"/>
                </a:lnTo>
                <a:lnTo>
                  <a:pt x="1079791" y="570687"/>
                </a:lnTo>
                <a:lnTo>
                  <a:pt x="1044209" y="598503"/>
                </a:lnTo>
                <a:lnTo>
                  <a:pt x="1009097" y="626885"/>
                </a:lnTo>
                <a:lnTo>
                  <a:pt x="974462" y="655825"/>
                </a:lnTo>
                <a:lnTo>
                  <a:pt x="940310" y="685318"/>
                </a:lnTo>
                <a:lnTo>
                  <a:pt x="906648" y="715355"/>
                </a:lnTo>
                <a:lnTo>
                  <a:pt x="873484" y="745931"/>
                </a:lnTo>
                <a:lnTo>
                  <a:pt x="840823" y="777039"/>
                </a:lnTo>
                <a:lnTo>
                  <a:pt x="808674" y="808670"/>
                </a:lnTo>
                <a:lnTo>
                  <a:pt x="777042" y="840820"/>
                </a:lnTo>
                <a:lnTo>
                  <a:pt x="745934" y="873480"/>
                </a:lnTo>
                <a:lnTo>
                  <a:pt x="715359" y="906645"/>
                </a:lnTo>
                <a:lnTo>
                  <a:pt x="685321" y="940306"/>
                </a:lnTo>
                <a:lnTo>
                  <a:pt x="655828" y="974458"/>
                </a:lnTo>
                <a:lnTo>
                  <a:pt x="626888" y="1009094"/>
                </a:lnTo>
                <a:lnTo>
                  <a:pt x="598506" y="1044206"/>
                </a:lnTo>
                <a:lnTo>
                  <a:pt x="570690" y="1079788"/>
                </a:lnTo>
                <a:lnTo>
                  <a:pt x="543446" y="1115833"/>
                </a:lnTo>
                <a:lnTo>
                  <a:pt x="516781" y="1152334"/>
                </a:lnTo>
                <a:lnTo>
                  <a:pt x="490703" y="1189284"/>
                </a:lnTo>
                <a:lnTo>
                  <a:pt x="465218" y="1226677"/>
                </a:lnTo>
                <a:lnTo>
                  <a:pt x="440332" y="1264505"/>
                </a:lnTo>
                <a:lnTo>
                  <a:pt x="416054" y="1302762"/>
                </a:lnTo>
                <a:lnTo>
                  <a:pt x="392388" y="1341441"/>
                </a:lnTo>
                <a:lnTo>
                  <a:pt x="369343" y="1380535"/>
                </a:lnTo>
                <a:lnTo>
                  <a:pt x="346926" y="1420038"/>
                </a:lnTo>
                <a:lnTo>
                  <a:pt x="325142" y="1459941"/>
                </a:lnTo>
                <a:lnTo>
                  <a:pt x="303999" y="1500239"/>
                </a:lnTo>
                <a:lnTo>
                  <a:pt x="283505" y="1540925"/>
                </a:lnTo>
                <a:lnTo>
                  <a:pt x="263664" y="1581992"/>
                </a:lnTo>
                <a:lnTo>
                  <a:pt x="244485" y="1623433"/>
                </a:lnTo>
                <a:lnTo>
                  <a:pt x="225975" y="1665240"/>
                </a:lnTo>
                <a:lnTo>
                  <a:pt x="208139" y="1707409"/>
                </a:lnTo>
                <a:lnTo>
                  <a:pt x="190986" y="1749930"/>
                </a:lnTo>
                <a:lnTo>
                  <a:pt x="174521" y="1792798"/>
                </a:lnTo>
                <a:lnTo>
                  <a:pt x="158752" y="1836006"/>
                </a:lnTo>
                <a:lnTo>
                  <a:pt x="143685" y="1879547"/>
                </a:lnTo>
                <a:lnTo>
                  <a:pt x="129328" y="1923414"/>
                </a:lnTo>
                <a:lnTo>
                  <a:pt x="115687" y="1967601"/>
                </a:lnTo>
                <a:lnTo>
                  <a:pt x="102769" y="2012099"/>
                </a:lnTo>
                <a:lnTo>
                  <a:pt x="90581" y="2056903"/>
                </a:lnTo>
                <a:lnTo>
                  <a:pt x="79130" y="2102006"/>
                </a:lnTo>
                <a:lnTo>
                  <a:pt x="68422" y="2147401"/>
                </a:lnTo>
                <a:lnTo>
                  <a:pt x="58464" y="2193081"/>
                </a:lnTo>
                <a:lnTo>
                  <a:pt x="49264" y="2239039"/>
                </a:lnTo>
                <a:lnTo>
                  <a:pt x="40828" y="2285268"/>
                </a:lnTo>
                <a:lnTo>
                  <a:pt x="33163" y="2331762"/>
                </a:lnTo>
                <a:lnTo>
                  <a:pt x="26276" y="2378514"/>
                </a:lnTo>
                <a:lnTo>
                  <a:pt x="20173" y="2425516"/>
                </a:lnTo>
                <a:lnTo>
                  <a:pt x="14862" y="2472762"/>
                </a:lnTo>
                <a:lnTo>
                  <a:pt x="10349" y="2520245"/>
                </a:lnTo>
                <a:lnTo>
                  <a:pt x="6605" y="2568572"/>
                </a:lnTo>
                <a:lnTo>
                  <a:pt x="3739" y="2616062"/>
                </a:lnTo>
                <a:lnTo>
                  <a:pt x="1669" y="2664050"/>
                </a:lnTo>
                <a:lnTo>
                  <a:pt x="418" y="2712413"/>
                </a:lnTo>
                <a:lnTo>
                  <a:pt x="0" y="2760980"/>
                </a:lnTo>
                <a:lnTo>
                  <a:pt x="501" y="2814130"/>
                </a:lnTo>
                <a:lnTo>
                  <a:pt x="1994" y="2866926"/>
                </a:lnTo>
                <a:lnTo>
                  <a:pt x="4474" y="2919524"/>
                </a:lnTo>
                <a:lnTo>
                  <a:pt x="7931" y="2971860"/>
                </a:lnTo>
                <a:lnTo>
                  <a:pt x="12355" y="3023925"/>
                </a:lnTo>
                <a:lnTo>
                  <a:pt x="17738" y="3075711"/>
                </a:lnTo>
                <a:lnTo>
                  <a:pt x="24070" y="3127208"/>
                </a:lnTo>
                <a:lnTo>
                  <a:pt x="31344" y="3178408"/>
                </a:lnTo>
                <a:lnTo>
                  <a:pt x="39550" y="3229302"/>
                </a:lnTo>
                <a:lnTo>
                  <a:pt x="48679" y="3279881"/>
                </a:lnTo>
                <a:lnTo>
                  <a:pt x="58722" y="3330136"/>
                </a:lnTo>
                <a:lnTo>
                  <a:pt x="69670" y="3380059"/>
                </a:lnTo>
                <a:lnTo>
                  <a:pt x="81515" y="3429640"/>
                </a:lnTo>
                <a:lnTo>
                  <a:pt x="94247" y="3478872"/>
                </a:lnTo>
                <a:lnTo>
                  <a:pt x="107858" y="3527744"/>
                </a:lnTo>
                <a:lnTo>
                  <a:pt x="122339" y="3576249"/>
                </a:lnTo>
                <a:lnTo>
                  <a:pt x="137680" y="3624376"/>
                </a:lnTo>
                <a:lnTo>
                  <a:pt x="1492986" y="3624376"/>
                </a:lnTo>
                <a:lnTo>
                  <a:pt x="1465669" y="3582915"/>
                </a:lnTo>
                <a:lnTo>
                  <a:pt x="1439672" y="3540533"/>
                </a:lnTo>
                <a:lnTo>
                  <a:pt x="1415025" y="3497259"/>
                </a:lnTo>
                <a:lnTo>
                  <a:pt x="1391757" y="3453122"/>
                </a:lnTo>
                <a:lnTo>
                  <a:pt x="1369896" y="3408153"/>
                </a:lnTo>
                <a:lnTo>
                  <a:pt x="1349472" y="3362379"/>
                </a:lnTo>
                <a:lnTo>
                  <a:pt x="1330515" y="3315830"/>
                </a:lnTo>
                <a:lnTo>
                  <a:pt x="1313053" y="3268536"/>
                </a:lnTo>
                <a:lnTo>
                  <a:pt x="1297116" y="3220524"/>
                </a:lnTo>
                <a:lnTo>
                  <a:pt x="1282732" y="3171825"/>
                </a:lnTo>
                <a:lnTo>
                  <a:pt x="1269931" y="3122468"/>
                </a:lnTo>
                <a:lnTo>
                  <a:pt x="1258743" y="3072481"/>
                </a:lnTo>
                <a:lnTo>
                  <a:pt x="1249195" y="3021895"/>
                </a:lnTo>
                <a:lnTo>
                  <a:pt x="1241318" y="2970737"/>
                </a:lnTo>
                <a:lnTo>
                  <a:pt x="1235141" y="2919037"/>
                </a:lnTo>
                <a:lnTo>
                  <a:pt x="1230693" y="2866825"/>
                </a:lnTo>
                <a:lnTo>
                  <a:pt x="1228001" y="2814075"/>
                </a:lnTo>
                <a:lnTo>
                  <a:pt x="1227099" y="2760980"/>
                </a:lnTo>
                <a:lnTo>
                  <a:pt x="1227857" y="2712288"/>
                </a:lnTo>
                <a:lnTo>
                  <a:pt x="1230117" y="2663974"/>
                </a:lnTo>
                <a:lnTo>
                  <a:pt x="1233873" y="2615896"/>
                </a:lnTo>
                <a:lnTo>
                  <a:pt x="1239050" y="2568572"/>
                </a:lnTo>
                <a:lnTo>
                  <a:pt x="1245679" y="2521529"/>
                </a:lnTo>
                <a:lnTo>
                  <a:pt x="1253719" y="2474954"/>
                </a:lnTo>
                <a:lnTo>
                  <a:pt x="1263149" y="2428869"/>
                </a:lnTo>
                <a:lnTo>
                  <a:pt x="1273945" y="2383297"/>
                </a:lnTo>
                <a:lnTo>
                  <a:pt x="1286085" y="2338262"/>
                </a:lnTo>
                <a:lnTo>
                  <a:pt x="1299547" y="2293784"/>
                </a:lnTo>
                <a:lnTo>
                  <a:pt x="1314308" y="2249886"/>
                </a:lnTo>
                <a:lnTo>
                  <a:pt x="1330346" y="2206592"/>
                </a:lnTo>
                <a:lnTo>
                  <a:pt x="1347638" y="2163923"/>
                </a:lnTo>
                <a:lnTo>
                  <a:pt x="1366162" y="2121902"/>
                </a:lnTo>
                <a:lnTo>
                  <a:pt x="1385896" y="2080551"/>
                </a:lnTo>
                <a:lnTo>
                  <a:pt x="1406816" y="2039894"/>
                </a:lnTo>
                <a:lnTo>
                  <a:pt x="1428901" y="1999951"/>
                </a:lnTo>
                <a:lnTo>
                  <a:pt x="1452128" y="1960746"/>
                </a:lnTo>
                <a:lnTo>
                  <a:pt x="1476474" y="1922302"/>
                </a:lnTo>
                <a:lnTo>
                  <a:pt x="1501918" y="1884640"/>
                </a:lnTo>
                <a:lnTo>
                  <a:pt x="1528436" y="1847783"/>
                </a:lnTo>
                <a:lnTo>
                  <a:pt x="1556006" y="1811754"/>
                </a:lnTo>
                <a:lnTo>
                  <a:pt x="1584606" y="1776574"/>
                </a:lnTo>
                <a:lnTo>
                  <a:pt x="1614213" y="1742268"/>
                </a:lnTo>
                <a:lnTo>
                  <a:pt x="1644805" y="1708856"/>
                </a:lnTo>
                <a:lnTo>
                  <a:pt x="1676360" y="1676361"/>
                </a:lnTo>
                <a:lnTo>
                  <a:pt x="1708854" y="1644807"/>
                </a:lnTo>
                <a:lnTo>
                  <a:pt x="1742266" y="1614215"/>
                </a:lnTo>
                <a:lnTo>
                  <a:pt x="1776572" y="1584607"/>
                </a:lnTo>
                <a:lnTo>
                  <a:pt x="1811751" y="1556007"/>
                </a:lnTo>
                <a:lnTo>
                  <a:pt x="1847780" y="1528437"/>
                </a:lnTo>
                <a:lnTo>
                  <a:pt x="1884637" y="1501919"/>
                </a:lnTo>
                <a:lnTo>
                  <a:pt x="1922298" y="1476475"/>
                </a:lnTo>
                <a:lnTo>
                  <a:pt x="1960743" y="1452129"/>
                </a:lnTo>
                <a:lnTo>
                  <a:pt x="1999947" y="1428902"/>
                </a:lnTo>
                <a:lnTo>
                  <a:pt x="2039889" y="1406817"/>
                </a:lnTo>
                <a:lnTo>
                  <a:pt x="2080547" y="1385896"/>
                </a:lnTo>
                <a:lnTo>
                  <a:pt x="2121897" y="1366163"/>
                </a:lnTo>
                <a:lnTo>
                  <a:pt x="2163918" y="1347639"/>
                </a:lnTo>
                <a:lnTo>
                  <a:pt x="2206586" y="1330346"/>
                </a:lnTo>
                <a:lnTo>
                  <a:pt x="2249880" y="1314308"/>
                </a:lnTo>
                <a:lnTo>
                  <a:pt x="2293777" y="1299547"/>
                </a:lnTo>
                <a:lnTo>
                  <a:pt x="2338254" y="1286085"/>
                </a:lnTo>
                <a:lnTo>
                  <a:pt x="2383290" y="1273945"/>
                </a:lnTo>
                <a:lnTo>
                  <a:pt x="2428861" y="1263149"/>
                </a:lnTo>
                <a:lnTo>
                  <a:pt x="2474945" y="1253719"/>
                </a:lnTo>
                <a:lnTo>
                  <a:pt x="2521519" y="1245679"/>
                </a:lnTo>
                <a:lnTo>
                  <a:pt x="2568562" y="1239050"/>
                </a:lnTo>
                <a:lnTo>
                  <a:pt x="2616051" y="1233855"/>
                </a:lnTo>
                <a:lnTo>
                  <a:pt x="2663963" y="1230117"/>
                </a:lnTo>
                <a:lnTo>
                  <a:pt x="2712276" y="1227857"/>
                </a:lnTo>
                <a:lnTo>
                  <a:pt x="2760967" y="1227099"/>
                </a:lnTo>
                <a:lnTo>
                  <a:pt x="3440798" y="1227099"/>
                </a:lnTo>
                <a:lnTo>
                  <a:pt x="3440798" y="84328"/>
                </a:lnTo>
                <a:lnTo>
                  <a:pt x="3394033" y="72919"/>
                </a:lnTo>
                <a:lnTo>
                  <a:pt x="3346965" y="62309"/>
                </a:lnTo>
                <a:lnTo>
                  <a:pt x="3299598" y="52506"/>
                </a:lnTo>
                <a:lnTo>
                  <a:pt x="3251942" y="43516"/>
                </a:lnTo>
                <a:lnTo>
                  <a:pt x="3204003" y="35348"/>
                </a:lnTo>
                <a:lnTo>
                  <a:pt x="3155787" y="28008"/>
                </a:lnTo>
                <a:lnTo>
                  <a:pt x="3107302" y="21504"/>
                </a:lnTo>
                <a:lnTo>
                  <a:pt x="3058555" y="15843"/>
                </a:lnTo>
                <a:lnTo>
                  <a:pt x="3009554" y="11033"/>
                </a:lnTo>
                <a:lnTo>
                  <a:pt x="2960304" y="7080"/>
                </a:lnTo>
                <a:lnTo>
                  <a:pt x="2910813" y="3994"/>
                </a:lnTo>
                <a:lnTo>
                  <a:pt x="2861089" y="1780"/>
                </a:lnTo>
                <a:lnTo>
                  <a:pt x="2811138" y="446"/>
                </a:lnTo>
                <a:lnTo>
                  <a:pt x="2760967" y="0"/>
                </a:lnTo>
                <a:close/>
              </a:path>
              <a:path w="3441065" h="3624579">
                <a:moveTo>
                  <a:pt x="3440798" y="1227099"/>
                </a:moveTo>
                <a:lnTo>
                  <a:pt x="2760967" y="1227099"/>
                </a:lnTo>
                <a:lnTo>
                  <a:pt x="2813077" y="1227967"/>
                </a:lnTo>
                <a:lnTo>
                  <a:pt x="2864749" y="1230553"/>
                </a:lnTo>
                <a:lnTo>
                  <a:pt x="2915957" y="1234829"/>
                </a:lnTo>
                <a:lnTo>
                  <a:pt x="2966673" y="1240768"/>
                </a:lnTo>
                <a:lnTo>
                  <a:pt x="3016870" y="1248343"/>
                </a:lnTo>
                <a:lnTo>
                  <a:pt x="3066521" y="1257526"/>
                </a:lnTo>
                <a:lnTo>
                  <a:pt x="3115598" y="1268290"/>
                </a:lnTo>
                <a:lnTo>
                  <a:pt x="3164075" y="1280607"/>
                </a:lnTo>
                <a:lnTo>
                  <a:pt x="3211924" y="1294450"/>
                </a:lnTo>
                <a:lnTo>
                  <a:pt x="3259118" y="1309791"/>
                </a:lnTo>
                <a:lnTo>
                  <a:pt x="3305629" y="1326604"/>
                </a:lnTo>
                <a:lnTo>
                  <a:pt x="3351431" y="1344861"/>
                </a:lnTo>
                <a:lnTo>
                  <a:pt x="3396497" y="1364533"/>
                </a:lnTo>
                <a:lnTo>
                  <a:pt x="3440798" y="1385595"/>
                </a:lnTo>
                <a:lnTo>
                  <a:pt x="3440798" y="1227099"/>
                </a:lnTo>
                <a:close/>
              </a:path>
            </a:pathLst>
          </a:custGeom>
          <a:solidFill>
            <a:srgbClr val="EDDFD2"/>
          </a:solidFill>
        </p:spPr>
        <p:txBody>
          <a:bodyPr wrap="square" lIns="0" tIns="0" rIns="0" bIns="0" rtlCol="0"/>
          <a:lstStyle/>
          <a:p>
            <a:pPr defTabSz="914371">
              <a:defRPr/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object 22"/>
          <p:cNvSpPr/>
          <p:nvPr/>
        </p:nvSpPr>
        <p:spPr>
          <a:xfrm>
            <a:off x="2023428" y="574808"/>
            <a:ext cx="1499869" cy="153035"/>
          </a:xfrm>
          <a:custGeom>
            <a:avLst/>
            <a:gdLst/>
            <a:ahLst/>
            <a:cxnLst/>
            <a:rect l="l" t="t" r="r" b="b"/>
            <a:pathLst>
              <a:path w="1499870" h="153034">
                <a:moveTo>
                  <a:pt x="0" y="152946"/>
                </a:moveTo>
                <a:lnTo>
                  <a:pt x="1499501" y="152946"/>
                </a:lnTo>
                <a:lnTo>
                  <a:pt x="1499501" y="0"/>
                </a:lnTo>
                <a:lnTo>
                  <a:pt x="0" y="0"/>
                </a:lnTo>
                <a:lnTo>
                  <a:pt x="0" y="152946"/>
                </a:lnTo>
                <a:close/>
              </a:path>
            </a:pathLst>
          </a:custGeom>
          <a:solidFill>
            <a:srgbClr val="EF5237"/>
          </a:solidFill>
        </p:spPr>
        <p:txBody>
          <a:bodyPr wrap="square" lIns="0" tIns="0" rIns="0" bIns="0" rtlCol="0"/>
          <a:lstStyle/>
          <a:p>
            <a:pPr defTabSz="914371">
              <a:defRPr/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object 23"/>
          <p:cNvSpPr txBox="1">
            <a:spLocks/>
          </p:cNvSpPr>
          <p:nvPr/>
        </p:nvSpPr>
        <p:spPr>
          <a:xfrm>
            <a:off x="2001818" y="1756796"/>
            <a:ext cx="20321071" cy="627480"/>
          </a:xfrm>
          <a:prstGeom prst="rect">
            <a:avLst/>
          </a:prstGeom>
        </p:spPr>
        <p:txBody>
          <a:bodyPr vert="horz" wrap="square" lIns="0" tIns="5716" rIns="0" bIns="0" rtlCol="0">
            <a:spAutoFit/>
          </a:bodyPr>
          <a:lstStyle>
            <a:lvl1pPr>
              <a:defRPr sz="9850" b="1" i="0">
                <a:solidFill>
                  <a:srgbClr val="4C1913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marL="12701" marR="4169170" defTabSz="914371">
              <a:lnSpc>
                <a:spcPct val="101499"/>
              </a:lnSpc>
              <a:spcBef>
                <a:spcPts val="46"/>
              </a:spcBef>
            </a:pPr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СТАНДАРТИЗАЦИЯ, СЕРТИФИКАЦИЯ, РАЗРЕШЕНИЯ, ПАТЕНТОВАНИЕ</a:t>
            </a:r>
            <a:endParaRPr lang="ru-RU" sz="4000" dirty="0">
              <a:solidFill>
                <a:schemeClr val="accent2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AB86DFD1-E781-41DB-B371-A0A1752CBDB3}"/>
              </a:ext>
            </a:extLst>
          </p:cNvPr>
          <p:cNvSpPr txBox="1"/>
          <p:nvPr/>
        </p:nvSpPr>
        <p:spPr>
          <a:xfrm>
            <a:off x="2001818" y="2476168"/>
            <a:ext cx="17163246" cy="8640058"/>
          </a:xfrm>
          <a:prstGeom prst="rect">
            <a:avLst/>
          </a:prstGeom>
          <a:noFill/>
        </p:spPr>
        <p:txBody>
          <a:bodyPr wrap="square" lIns="144018" tIns="72009" rIns="144018" bIns="72009">
            <a:spAutoFit/>
          </a:bodyPr>
          <a:lstStyle/>
          <a:p>
            <a:pPr>
              <a:spcBef>
                <a:spcPts val="1200"/>
              </a:spcBef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Получатели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поддержки – 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субъекты МСП</a:t>
            </a:r>
          </a:p>
          <a:p>
            <a:pPr>
              <a:spcBef>
                <a:spcPts val="1200"/>
              </a:spcBef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Вид поддержки: 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частичная/полная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компенсация затрат, связанных с обязательным подтверждением соответствия продукции, в форме организации оказания услуг по получению (продлению) сертификата о соответствии и (или) принятия декларации </a:t>
            </a:r>
            <a:b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о соответствии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частичная/полная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компенсация затрат, связанных с сертификацией (при наличии соответствующей квалификации) СМСП по системе менеджмента качества в соответствии с международными стандартами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частичная/полная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компенсация затрат, связанных с патентованием продукции</a:t>
            </a:r>
          </a:p>
          <a:p>
            <a:pPr>
              <a:spcBef>
                <a:spcPts val="1200"/>
              </a:spcBef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Условия получения: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бесплатно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– в рамках деятельности Центра поддержки 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предпринимательства 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частично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платно – в рамках деятельности Центра кластерного развития (20% от стоимости услуги), 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Центра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инжиниринга (10% от стоимости услуги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)</a:t>
            </a:r>
            <a:endParaRPr lang="ru-RU" sz="2400" i="1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spcBef>
                <a:spcPts val="1200"/>
              </a:spcBef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Контакты ответственного лица - 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Медведкова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Валерия Юрьевна, специалист Центра поддержки 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предпринимательства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en-US" sz="2400" i="1" dirty="0">
                <a:solidFill>
                  <a:schemeClr val="accent2">
                    <a:lumMod val="50000"/>
                  </a:schemeClr>
                </a:solidFill>
              </a:rPr>
              <a:t>v.y.medvedkova@minek.rkomi.ru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, 8 (8212) 446025 (доб.208)</a:t>
            </a:r>
          </a:p>
          <a:p>
            <a:pPr>
              <a:spcBef>
                <a:spcPts val="1200"/>
              </a:spcBef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Информация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о поддержке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-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сайт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  <a:hlinkClick r:id="rId2"/>
              </a:rPr>
              <a:t>мойбизнес11.рф</a:t>
            </a:r>
            <a:endParaRPr lang="ru-RU" sz="2400" i="1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spcBef>
                <a:spcPts val="1200"/>
              </a:spcBef>
            </a:pPr>
            <a:endParaRPr lang="ru-RU" sz="2400" b="1" spc="-150" dirty="0">
              <a:solidFill>
                <a:schemeClr val="accent2">
                  <a:lumMod val="50000"/>
                </a:schemeClr>
              </a:solidFill>
              <a:cs typeface="Arial"/>
            </a:endParaRPr>
          </a:p>
          <a:p>
            <a:pPr>
              <a:spcBef>
                <a:spcPts val="1200"/>
              </a:spcBef>
            </a:pPr>
            <a:endParaRPr lang="ru-RU" sz="2400" b="1" spc="-150" dirty="0">
              <a:solidFill>
                <a:srgbClr val="4C1913"/>
              </a:solidFill>
              <a:cs typeface="Arial"/>
            </a:endParaRPr>
          </a:p>
          <a:p>
            <a:pPr>
              <a:spcBef>
                <a:spcPts val="1200"/>
              </a:spcBef>
            </a:pPr>
            <a:endParaRPr lang="ru-RU" sz="2400" dirty="0"/>
          </a:p>
        </p:txBody>
      </p:sp>
      <p:sp>
        <p:nvSpPr>
          <p:cNvPr id="8" name="object 23"/>
          <p:cNvSpPr txBox="1">
            <a:spLocks/>
          </p:cNvSpPr>
          <p:nvPr/>
        </p:nvSpPr>
        <p:spPr>
          <a:xfrm>
            <a:off x="2023427" y="1133475"/>
            <a:ext cx="15731173" cy="607475"/>
          </a:xfrm>
          <a:prstGeom prst="rect">
            <a:avLst/>
          </a:prstGeom>
        </p:spPr>
        <p:txBody>
          <a:bodyPr vert="horz" wrap="square" lIns="0" tIns="5716" rIns="0" bIns="0" rtlCol="0">
            <a:spAutoFit/>
          </a:bodyPr>
          <a:lstStyle>
            <a:lvl1pPr>
              <a:defRPr sz="9850" b="1" i="0">
                <a:solidFill>
                  <a:srgbClr val="4C1913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marL="12701" marR="4169170" defTabSz="914371">
              <a:lnSpc>
                <a:spcPct val="101499"/>
              </a:lnSpc>
              <a:spcBef>
                <a:spcPts val="46"/>
              </a:spcBef>
            </a:pPr>
            <a:r>
              <a:rPr lang="ru-RU" sz="4000" spc="-175" dirty="0" smtClean="0">
                <a:solidFill>
                  <a:srgbClr val="EF5237"/>
                </a:solidFill>
                <a:latin typeface="+mn-lt"/>
              </a:rPr>
              <a:t>Центр «Мой бизнес» </a:t>
            </a:r>
            <a:endParaRPr lang="ru-RU" sz="4000" spc="-175" dirty="0">
              <a:solidFill>
                <a:srgbClr val="EF5237"/>
              </a:solidFill>
              <a:latin typeface="+mn-lt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82777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3"/>
          <p:cNvSpPr/>
          <p:nvPr/>
        </p:nvSpPr>
        <p:spPr>
          <a:xfrm>
            <a:off x="15821238" y="7286243"/>
            <a:ext cx="3441065" cy="3624579"/>
          </a:xfrm>
          <a:custGeom>
            <a:avLst/>
            <a:gdLst/>
            <a:ahLst/>
            <a:cxnLst/>
            <a:rect l="l" t="t" r="r" b="b"/>
            <a:pathLst>
              <a:path w="3441065" h="3624579">
                <a:moveTo>
                  <a:pt x="2760967" y="0"/>
                </a:moveTo>
                <a:lnTo>
                  <a:pt x="2712401" y="418"/>
                </a:lnTo>
                <a:lnTo>
                  <a:pt x="2664039" y="1669"/>
                </a:lnTo>
                <a:lnTo>
                  <a:pt x="2615886" y="3746"/>
                </a:lnTo>
                <a:lnTo>
                  <a:pt x="2567949" y="6642"/>
                </a:lnTo>
                <a:lnTo>
                  <a:pt x="2520237" y="10349"/>
                </a:lnTo>
                <a:lnTo>
                  <a:pt x="2472754" y="14862"/>
                </a:lnTo>
                <a:lnTo>
                  <a:pt x="2425508" y="20173"/>
                </a:lnTo>
                <a:lnTo>
                  <a:pt x="2378507" y="26276"/>
                </a:lnTo>
                <a:lnTo>
                  <a:pt x="2331756" y="33163"/>
                </a:lnTo>
                <a:lnTo>
                  <a:pt x="2285262" y="40828"/>
                </a:lnTo>
                <a:lnTo>
                  <a:pt x="2239034" y="49264"/>
                </a:lnTo>
                <a:lnTo>
                  <a:pt x="2193076" y="58464"/>
                </a:lnTo>
                <a:lnTo>
                  <a:pt x="2147397" y="68421"/>
                </a:lnTo>
                <a:lnTo>
                  <a:pt x="2102003" y="79129"/>
                </a:lnTo>
                <a:lnTo>
                  <a:pt x="2056900" y="90580"/>
                </a:lnTo>
                <a:lnTo>
                  <a:pt x="2012096" y="102768"/>
                </a:lnTo>
                <a:lnTo>
                  <a:pt x="1967598" y="115686"/>
                </a:lnTo>
                <a:lnTo>
                  <a:pt x="1923412" y="129327"/>
                </a:lnTo>
                <a:lnTo>
                  <a:pt x="1879546" y="143684"/>
                </a:lnTo>
                <a:lnTo>
                  <a:pt x="1836005" y="158751"/>
                </a:lnTo>
                <a:lnTo>
                  <a:pt x="1792798" y="174520"/>
                </a:lnTo>
                <a:lnTo>
                  <a:pt x="1749930" y="190984"/>
                </a:lnTo>
                <a:lnTo>
                  <a:pt x="1707408" y="208138"/>
                </a:lnTo>
                <a:lnTo>
                  <a:pt x="1665241" y="225973"/>
                </a:lnTo>
                <a:lnTo>
                  <a:pt x="1623433" y="244484"/>
                </a:lnTo>
                <a:lnTo>
                  <a:pt x="1581993" y="263662"/>
                </a:lnTo>
                <a:lnTo>
                  <a:pt x="1540926" y="283503"/>
                </a:lnTo>
                <a:lnTo>
                  <a:pt x="1500241" y="303997"/>
                </a:lnTo>
                <a:lnTo>
                  <a:pt x="1459943" y="325140"/>
                </a:lnTo>
                <a:lnTo>
                  <a:pt x="1420039" y="346924"/>
                </a:lnTo>
                <a:lnTo>
                  <a:pt x="1380537" y="369341"/>
                </a:lnTo>
                <a:lnTo>
                  <a:pt x="1341443" y="392386"/>
                </a:lnTo>
                <a:lnTo>
                  <a:pt x="1302765" y="416051"/>
                </a:lnTo>
                <a:lnTo>
                  <a:pt x="1264508" y="440330"/>
                </a:lnTo>
                <a:lnTo>
                  <a:pt x="1226679" y="465215"/>
                </a:lnTo>
                <a:lnTo>
                  <a:pt x="1189287" y="490700"/>
                </a:lnTo>
                <a:lnTo>
                  <a:pt x="1152337" y="516779"/>
                </a:lnTo>
                <a:lnTo>
                  <a:pt x="1115836" y="543443"/>
                </a:lnTo>
                <a:lnTo>
                  <a:pt x="1079791" y="570687"/>
                </a:lnTo>
                <a:lnTo>
                  <a:pt x="1044209" y="598503"/>
                </a:lnTo>
                <a:lnTo>
                  <a:pt x="1009097" y="626885"/>
                </a:lnTo>
                <a:lnTo>
                  <a:pt x="974462" y="655825"/>
                </a:lnTo>
                <a:lnTo>
                  <a:pt x="940310" y="685318"/>
                </a:lnTo>
                <a:lnTo>
                  <a:pt x="906648" y="715355"/>
                </a:lnTo>
                <a:lnTo>
                  <a:pt x="873484" y="745931"/>
                </a:lnTo>
                <a:lnTo>
                  <a:pt x="840823" y="777039"/>
                </a:lnTo>
                <a:lnTo>
                  <a:pt x="808674" y="808670"/>
                </a:lnTo>
                <a:lnTo>
                  <a:pt x="777042" y="840820"/>
                </a:lnTo>
                <a:lnTo>
                  <a:pt x="745934" y="873480"/>
                </a:lnTo>
                <a:lnTo>
                  <a:pt x="715359" y="906645"/>
                </a:lnTo>
                <a:lnTo>
                  <a:pt x="685321" y="940306"/>
                </a:lnTo>
                <a:lnTo>
                  <a:pt x="655828" y="974458"/>
                </a:lnTo>
                <a:lnTo>
                  <a:pt x="626888" y="1009094"/>
                </a:lnTo>
                <a:lnTo>
                  <a:pt x="598506" y="1044206"/>
                </a:lnTo>
                <a:lnTo>
                  <a:pt x="570690" y="1079788"/>
                </a:lnTo>
                <a:lnTo>
                  <a:pt x="543446" y="1115833"/>
                </a:lnTo>
                <a:lnTo>
                  <a:pt x="516781" y="1152334"/>
                </a:lnTo>
                <a:lnTo>
                  <a:pt x="490703" y="1189284"/>
                </a:lnTo>
                <a:lnTo>
                  <a:pt x="465218" y="1226677"/>
                </a:lnTo>
                <a:lnTo>
                  <a:pt x="440332" y="1264505"/>
                </a:lnTo>
                <a:lnTo>
                  <a:pt x="416054" y="1302762"/>
                </a:lnTo>
                <a:lnTo>
                  <a:pt x="392388" y="1341441"/>
                </a:lnTo>
                <a:lnTo>
                  <a:pt x="369343" y="1380535"/>
                </a:lnTo>
                <a:lnTo>
                  <a:pt x="346926" y="1420038"/>
                </a:lnTo>
                <a:lnTo>
                  <a:pt x="325142" y="1459941"/>
                </a:lnTo>
                <a:lnTo>
                  <a:pt x="303999" y="1500239"/>
                </a:lnTo>
                <a:lnTo>
                  <a:pt x="283505" y="1540925"/>
                </a:lnTo>
                <a:lnTo>
                  <a:pt x="263664" y="1581992"/>
                </a:lnTo>
                <a:lnTo>
                  <a:pt x="244485" y="1623433"/>
                </a:lnTo>
                <a:lnTo>
                  <a:pt x="225975" y="1665240"/>
                </a:lnTo>
                <a:lnTo>
                  <a:pt x="208139" y="1707409"/>
                </a:lnTo>
                <a:lnTo>
                  <a:pt x="190986" y="1749930"/>
                </a:lnTo>
                <a:lnTo>
                  <a:pt x="174521" y="1792798"/>
                </a:lnTo>
                <a:lnTo>
                  <a:pt x="158752" y="1836006"/>
                </a:lnTo>
                <a:lnTo>
                  <a:pt x="143685" y="1879547"/>
                </a:lnTo>
                <a:lnTo>
                  <a:pt x="129328" y="1923414"/>
                </a:lnTo>
                <a:lnTo>
                  <a:pt x="115687" y="1967601"/>
                </a:lnTo>
                <a:lnTo>
                  <a:pt x="102769" y="2012099"/>
                </a:lnTo>
                <a:lnTo>
                  <a:pt x="90581" y="2056903"/>
                </a:lnTo>
                <a:lnTo>
                  <a:pt x="79130" y="2102006"/>
                </a:lnTo>
                <a:lnTo>
                  <a:pt x="68422" y="2147401"/>
                </a:lnTo>
                <a:lnTo>
                  <a:pt x="58464" y="2193081"/>
                </a:lnTo>
                <a:lnTo>
                  <a:pt x="49264" y="2239039"/>
                </a:lnTo>
                <a:lnTo>
                  <a:pt x="40828" y="2285268"/>
                </a:lnTo>
                <a:lnTo>
                  <a:pt x="33163" y="2331762"/>
                </a:lnTo>
                <a:lnTo>
                  <a:pt x="26276" y="2378514"/>
                </a:lnTo>
                <a:lnTo>
                  <a:pt x="20173" y="2425516"/>
                </a:lnTo>
                <a:lnTo>
                  <a:pt x="14862" y="2472762"/>
                </a:lnTo>
                <a:lnTo>
                  <a:pt x="10349" y="2520245"/>
                </a:lnTo>
                <a:lnTo>
                  <a:pt x="6605" y="2568572"/>
                </a:lnTo>
                <a:lnTo>
                  <a:pt x="3739" y="2616062"/>
                </a:lnTo>
                <a:lnTo>
                  <a:pt x="1669" y="2664050"/>
                </a:lnTo>
                <a:lnTo>
                  <a:pt x="418" y="2712413"/>
                </a:lnTo>
                <a:lnTo>
                  <a:pt x="0" y="2760980"/>
                </a:lnTo>
                <a:lnTo>
                  <a:pt x="501" y="2814130"/>
                </a:lnTo>
                <a:lnTo>
                  <a:pt x="1994" y="2866926"/>
                </a:lnTo>
                <a:lnTo>
                  <a:pt x="4474" y="2919524"/>
                </a:lnTo>
                <a:lnTo>
                  <a:pt x="7931" y="2971860"/>
                </a:lnTo>
                <a:lnTo>
                  <a:pt x="12355" y="3023925"/>
                </a:lnTo>
                <a:lnTo>
                  <a:pt x="17738" y="3075711"/>
                </a:lnTo>
                <a:lnTo>
                  <a:pt x="24070" y="3127208"/>
                </a:lnTo>
                <a:lnTo>
                  <a:pt x="31344" y="3178408"/>
                </a:lnTo>
                <a:lnTo>
                  <a:pt x="39550" y="3229302"/>
                </a:lnTo>
                <a:lnTo>
                  <a:pt x="48679" y="3279881"/>
                </a:lnTo>
                <a:lnTo>
                  <a:pt x="58722" y="3330136"/>
                </a:lnTo>
                <a:lnTo>
                  <a:pt x="69670" y="3380059"/>
                </a:lnTo>
                <a:lnTo>
                  <a:pt x="81515" y="3429640"/>
                </a:lnTo>
                <a:lnTo>
                  <a:pt x="94247" y="3478872"/>
                </a:lnTo>
                <a:lnTo>
                  <a:pt x="107858" y="3527744"/>
                </a:lnTo>
                <a:lnTo>
                  <a:pt x="122339" y="3576249"/>
                </a:lnTo>
                <a:lnTo>
                  <a:pt x="137680" y="3624376"/>
                </a:lnTo>
                <a:lnTo>
                  <a:pt x="1492986" y="3624376"/>
                </a:lnTo>
                <a:lnTo>
                  <a:pt x="1465669" y="3582915"/>
                </a:lnTo>
                <a:lnTo>
                  <a:pt x="1439672" y="3540533"/>
                </a:lnTo>
                <a:lnTo>
                  <a:pt x="1415025" y="3497259"/>
                </a:lnTo>
                <a:lnTo>
                  <a:pt x="1391757" y="3453122"/>
                </a:lnTo>
                <a:lnTo>
                  <a:pt x="1369896" y="3408153"/>
                </a:lnTo>
                <a:lnTo>
                  <a:pt x="1349472" y="3362379"/>
                </a:lnTo>
                <a:lnTo>
                  <a:pt x="1330515" y="3315830"/>
                </a:lnTo>
                <a:lnTo>
                  <a:pt x="1313053" y="3268536"/>
                </a:lnTo>
                <a:lnTo>
                  <a:pt x="1297116" y="3220524"/>
                </a:lnTo>
                <a:lnTo>
                  <a:pt x="1282732" y="3171825"/>
                </a:lnTo>
                <a:lnTo>
                  <a:pt x="1269931" y="3122468"/>
                </a:lnTo>
                <a:lnTo>
                  <a:pt x="1258743" y="3072481"/>
                </a:lnTo>
                <a:lnTo>
                  <a:pt x="1249195" y="3021895"/>
                </a:lnTo>
                <a:lnTo>
                  <a:pt x="1241318" y="2970737"/>
                </a:lnTo>
                <a:lnTo>
                  <a:pt x="1235141" y="2919037"/>
                </a:lnTo>
                <a:lnTo>
                  <a:pt x="1230693" y="2866825"/>
                </a:lnTo>
                <a:lnTo>
                  <a:pt x="1228001" y="2814075"/>
                </a:lnTo>
                <a:lnTo>
                  <a:pt x="1227099" y="2760980"/>
                </a:lnTo>
                <a:lnTo>
                  <a:pt x="1227857" y="2712288"/>
                </a:lnTo>
                <a:lnTo>
                  <a:pt x="1230117" y="2663974"/>
                </a:lnTo>
                <a:lnTo>
                  <a:pt x="1233873" y="2615896"/>
                </a:lnTo>
                <a:lnTo>
                  <a:pt x="1239050" y="2568572"/>
                </a:lnTo>
                <a:lnTo>
                  <a:pt x="1245679" y="2521529"/>
                </a:lnTo>
                <a:lnTo>
                  <a:pt x="1253719" y="2474954"/>
                </a:lnTo>
                <a:lnTo>
                  <a:pt x="1263149" y="2428869"/>
                </a:lnTo>
                <a:lnTo>
                  <a:pt x="1273945" y="2383297"/>
                </a:lnTo>
                <a:lnTo>
                  <a:pt x="1286085" y="2338262"/>
                </a:lnTo>
                <a:lnTo>
                  <a:pt x="1299547" y="2293784"/>
                </a:lnTo>
                <a:lnTo>
                  <a:pt x="1314308" y="2249886"/>
                </a:lnTo>
                <a:lnTo>
                  <a:pt x="1330346" y="2206592"/>
                </a:lnTo>
                <a:lnTo>
                  <a:pt x="1347638" y="2163923"/>
                </a:lnTo>
                <a:lnTo>
                  <a:pt x="1366162" y="2121902"/>
                </a:lnTo>
                <a:lnTo>
                  <a:pt x="1385896" y="2080551"/>
                </a:lnTo>
                <a:lnTo>
                  <a:pt x="1406816" y="2039894"/>
                </a:lnTo>
                <a:lnTo>
                  <a:pt x="1428901" y="1999951"/>
                </a:lnTo>
                <a:lnTo>
                  <a:pt x="1452128" y="1960746"/>
                </a:lnTo>
                <a:lnTo>
                  <a:pt x="1476474" y="1922302"/>
                </a:lnTo>
                <a:lnTo>
                  <a:pt x="1501918" y="1884640"/>
                </a:lnTo>
                <a:lnTo>
                  <a:pt x="1528436" y="1847783"/>
                </a:lnTo>
                <a:lnTo>
                  <a:pt x="1556006" y="1811754"/>
                </a:lnTo>
                <a:lnTo>
                  <a:pt x="1584606" y="1776574"/>
                </a:lnTo>
                <a:lnTo>
                  <a:pt x="1614213" y="1742268"/>
                </a:lnTo>
                <a:lnTo>
                  <a:pt x="1644805" y="1708856"/>
                </a:lnTo>
                <a:lnTo>
                  <a:pt x="1676360" y="1676361"/>
                </a:lnTo>
                <a:lnTo>
                  <a:pt x="1708854" y="1644807"/>
                </a:lnTo>
                <a:lnTo>
                  <a:pt x="1742266" y="1614215"/>
                </a:lnTo>
                <a:lnTo>
                  <a:pt x="1776572" y="1584607"/>
                </a:lnTo>
                <a:lnTo>
                  <a:pt x="1811751" y="1556007"/>
                </a:lnTo>
                <a:lnTo>
                  <a:pt x="1847780" y="1528437"/>
                </a:lnTo>
                <a:lnTo>
                  <a:pt x="1884637" y="1501919"/>
                </a:lnTo>
                <a:lnTo>
                  <a:pt x="1922298" y="1476475"/>
                </a:lnTo>
                <a:lnTo>
                  <a:pt x="1960743" y="1452129"/>
                </a:lnTo>
                <a:lnTo>
                  <a:pt x="1999947" y="1428902"/>
                </a:lnTo>
                <a:lnTo>
                  <a:pt x="2039889" y="1406817"/>
                </a:lnTo>
                <a:lnTo>
                  <a:pt x="2080547" y="1385896"/>
                </a:lnTo>
                <a:lnTo>
                  <a:pt x="2121897" y="1366163"/>
                </a:lnTo>
                <a:lnTo>
                  <a:pt x="2163918" y="1347639"/>
                </a:lnTo>
                <a:lnTo>
                  <a:pt x="2206586" y="1330346"/>
                </a:lnTo>
                <a:lnTo>
                  <a:pt x="2249880" y="1314308"/>
                </a:lnTo>
                <a:lnTo>
                  <a:pt x="2293777" y="1299547"/>
                </a:lnTo>
                <a:lnTo>
                  <a:pt x="2338254" y="1286085"/>
                </a:lnTo>
                <a:lnTo>
                  <a:pt x="2383290" y="1273945"/>
                </a:lnTo>
                <a:lnTo>
                  <a:pt x="2428861" y="1263149"/>
                </a:lnTo>
                <a:lnTo>
                  <a:pt x="2474945" y="1253719"/>
                </a:lnTo>
                <a:lnTo>
                  <a:pt x="2521519" y="1245679"/>
                </a:lnTo>
                <a:lnTo>
                  <a:pt x="2568562" y="1239050"/>
                </a:lnTo>
                <a:lnTo>
                  <a:pt x="2616051" y="1233855"/>
                </a:lnTo>
                <a:lnTo>
                  <a:pt x="2663963" y="1230117"/>
                </a:lnTo>
                <a:lnTo>
                  <a:pt x="2712276" y="1227857"/>
                </a:lnTo>
                <a:lnTo>
                  <a:pt x="2760967" y="1227099"/>
                </a:lnTo>
                <a:lnTo>
                  <a:pt x="3440798" y="1227099"/>
                </a:lnTo>
                <a:lnTo>
                  <a:pt x="3440798" y="84328"/>
                </a:lnTo>
                <a:lnTo>
                  <a:pt x="3394033" y="72919"/>
                </a:lnTo>
                <a:lnTo>
                  <a:pt x="3346965" y="62309"/>
                </a:lnTo>
                <a:lnTo>
                  <a:pt x="3299598" y="52506"/>
                </a:lnTo>
                <a:lnTo>
                  <a:pt x="3251942" y="43516"/>
                </a:lnTo>
                <a:lnTo>
                  <a:pt x="3204003" y="35348"/>
                </a:lnTo>
                <a:lnTo>
                  <a:pt x="3155787" y="28008"/>
                </a:lnTo>
                <a:lnTo>
                  <a:pt x="3107302" y="21504"/>
                </a:lnTo>
                <a:lnTo>
                  <a:pt x="3058555" y="15843"/>
                </a:lnTo>
                <a:lnTo>
                  <a:pt x="3009554" y="11033"/>
                </a:lnTo>
                <a:lnTo>
                  <a:pt x="2960304" y="7080"/>
                </a:lnTo>
                <a:lnTo>
                  <a:pt x="2910813" y="3994"/>
                </a:lnTo>
                <a:lnTo>
                  <a:pt x="2861089" y="1780"/>
                </a:lnTo>
                <a:lnTo>
                  <a:pt x="2811138" y="446"/>
                </a:lnTo>
                <a:lnTo>
                  <a:pt x="2760967" y="0"/>
                </a:lnTo>
                <a:close/>
              </a:path>
              <a:path w="3441065" h="3624579">
                <a:moveTo>
                  <a:pt x="3440798" y="1227099"/>
                </a:moveTo>
                <a:lnTo>
                  <a:pt x="2760967" y="1227099"/>
                </a:lnTo>
                <a:lnTo>
                  <a:pt x="2813077" y="1227967"/>
                </a:lnTo>
                <a:lnTo>
                  <a:pt x="2864749" y="1230553"/>
                </a:lnTo>
                <a:lnTo>
                  <a:pt x="2915957" y="1234829"/>
                </a:lnTo>
                <a:lnTo>
                  <a:pt x="2966673" y="1240768"/>
                </a:lnTo>
                <a:lnTo>
                  <a:pt x="3016870" y="1248343"/>
                </a:lnTo>
                <a:lnTo>
                  <a:pt x="3066521" y="1257526"/>
                </a:lnTo>
                <a:lnTo>
                  <a:pt x="3115598" y="1268290"/>
                </a:lnTo>
                <a:lnTo>
                  <a:pt x="3164075" y="1280607"/>
                </a:lnTo>
                <a:lnTo>
                  <a:pt x="3211924" y="1294450"/>
                </a:lnTo>
                <a:lnTo>
                  <a:pt x="3259118" y="1309791"/>
                </a:lnTo>
                <a:lnTo>
                  <a:pt x="3305629" y="1326604"/>
                </a:lnTo>
                <a:lnTo>
                  <a:pt x="3351431" y="1344861"/>
                </a:lnTo>
                <a:lnTo>
                  <a:pt x="3396497" y="1364533"/>
                </a:lnTo>
                <a:lnTo>
                  <a:pt x="3440798" y="1385595"/>
                </a:lnTo>
                <a:lnTo>
                  <a:pt x="3440798" y="1227099"/>
                </a:lnTo>
                <a:close/>
              </a:path>
            </a:pathLst>
          </a:custGeom>
          <a:solidFill>
            <a:srgbClr val="EDDFD2"/>
          </a:solidFill>
        </p:spPr>
        <p:txBody>
          <a:bodyPr wrap="square" lIns="0" tIns="0" rIns="0" bIns="0" rtlCol="0"/>
          <a:lstStyle/>
          <a:p>
            <a:pPr defTabSz="914371">
              <a:defRPr/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object 22"/>
          <p:cNvSpPr/>
          <p:nvPr/>
        </p:nvSpPr>
        <p:spPr>
          <a:xfrm>
            <a:off x="2023428" y="574808"/>
            <a:ext cx="1499869" cy="153035"/>
          </a:xfrm>
          <a:custGeom>
            <a:avLst/>
            <a:gdLst/>
            <a:ahLst/>
            <a:cxnLst/>
            <a:rect l="l" t="t" r="r" b="b"/>
            <a:pathLst>
              <a:path w="1499870" h="153034">
                <a:moveTo>
                  <a:pt x="0" y="152946"/>
                </a:moveTo>
                <a:lnTo>
                  <a:pt x="1499501" y="152946"/>
                </a:lnTo>
                <a:lnTo>
                  <a:pt x="1499501" y="0"/>
                </a:lnTo>
                <a:lnTo>
                  <a:pt x="0" y="0"/>
                </a:lnTo>
                <a:lnTo>
                  <a:pt x="0" y="152946"/>
                </a:lnTo>
                <a:close/>
              </a:path>
            </a:pathLst>
          </a:custGeom>
          <a:solidFill>
            <a:srgbClr val="EF5237"/>
          </a:solidFill>
        </p:spPr>
        <p:txBody>
          <a:bodyPr wrap="square" lIns="0" tIns="0" rIns="0" bIns="0" rtlCol="0"/>
          <a:lstStyle/>
          <a:p>
            <a:pPr defTabSz="914371">
              <a:defRPr/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object 23"/>
          <p:cNvSpPr txBox="1">
            <a:spLocks/>
          </p:cNvSpPr>
          <p:nvPr/>
        </p:nvSpPr>
        <p:spPr>
          <a:xfrm>
            <a:off x="2012788" y="1614679"/>
            <a:ext cx="20321071" cy="627480"/>
          </a:xfrm>
          <a:prstGeom prst="rect">
            <a:avLst/>
          </a:prstGeom>
        </p:spPr>
        <p:txBody>
          <a:bodyPr vert="horz" wrap="square" lIns="0" tIns="5716" rIns="0" bIns="0" rtlCol="0">
            <a:spAutoFit/>
          </a:bodyPr>
          <a:lstStyle>
            <a:lvl1pPr>
              <a:defRPr sz="9850" b="1" i="0">
                <a:solidFill>
                  <a:srgbClr val="4C1913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marL="12701" marR="4169170" defTabSz="914371">
              <a:lnSpc>
                <a:spcPct val="101499"/>
              </a:lnSpc>
              <a:spcBef>
                <a:spcPts val="46"/>
              </a:spcBef>
            </a:pPr>
            <a:r>
              <a:rPr lang="ru-RU" sz="4000" dirty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МАРКЕТИНГОВЫЕ</a:t>
            </a:r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УСЛУГИ</a:t>
            </a:r>
            <a:endParaRPr lang="ru-RU" sz="4000" dirty="0">
              <a:solidFill>
                <a:schemeClr val="accent2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AB86DFD1-E781-41DB-B371-A0A1752CBDB3}"/>
              </a:ext>
            </a:extLst>
          </p:cNvPr>
          <p:cNvSpPr txBox="1"/>
          <p:nvPr/>
        </p:nvSpPr>
        <p:spPr>
          <a:xfrm>
            <a:off x="2023428" y="2349700"/>
            <a:ext cx="17037212" cy="8393836"/>
          </a:xfrm>
          <a:prstGeom prst="rect">
            <a:avLst/>
          </a:prstGeom>
          <a:noFill/>
        </p:spPr>
        <p:txBody>
          <a:bodyPr wrap="square" lIns="144018" tIns="72009" rIns="144018" bIns="72009">
            <a:spAutoFit/>
          </a:bodyPr>
          <a:lstStyle/>
          <a:p>
            <a:pPr>
              <a:spcBef>
                <a:spcPts val="1200"/>
              </a:spcBef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Получатели поддержки: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субъекты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МСП, </a:t>
            </a:r>
            <a:r>
              <a:rPr lang="ru-RU" sz="2400" dirty="0" err="1" smtClean="0">
                <a:solidFill>
                  <a:schemeClr val="accent2">
                    <a:lumMod val="50000"/>
                  </a:schemeClr>
                </a:solidFill>
              </a:rPr>
              <a:t>самозанятые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, участники территориального кластера</a:t>
            </a:r>
          </a:p>
          <a:p>
            <a:pPr>
              <a:spcBef>
                <a:spcPts val="1200"/>
              </a:spcBef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Виды маркетинговых услуг: </a:t>
            </a:r>
          </a:p>
          <a:p>
            <a:pPr marL="450056" indent="-450056">
              <a:buFont typeface="Arial" panose="020B0604020202020204" pitchFamily="34" charset="0"/>
              <a:buChar char="•"/>
            </a:pP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создание одностраничного сайта/</a:t>
            </a:r>
            <a:r>
              <a:rPr lang="ru-RU" sz="2400" i="1" dirty="0" err="1" smtClean="0">
                <a:solidFill>
                  <a:schemeClr val="accent2">
                    <a:lumMod val="50000"/>
                  </a:schemeClr>
                </a:solidFill>
              </a:rPr>
              <a:t>лендинга</a:t>
            </a:r>
            <a:endParaRPr lang="ru-RU" sz="2400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450056" indent="-450056">
              <a:buFont typeface="Arial" panose="020B0604020202020204" pitchFamily="34" charset="0"/>
              <a:buChar char="•"/>
            </a:pP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реклама</a:t>
            </a:r>
            <a:endParaRPr lang="ru-RU" sz="2400" i="1" dirty="0">
              <a:solidFill>
                <a:schemeClr val="accent2">
                  <a:lumMod val="50000"/>
                </a:schemeClr>
              </a:solidFill>
            </a:endParaRPr>
          </a:p>
          <a:p>
            <a:pPr marL="450056" indent="-450056">
              <a:buFont typeface="Arial" panose="020B0604020202020204" pitchFamily="34" charset="0"/>
              <a:buChar char="•"/>
            </a:pP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фото, видео</a:t>
            </a:r>
          </a:p>
          <a:p>
            <a:pPr marL="450056" indent="-450056">
              <a:buFont typeface="Arial" panose="020B0604020202020204" pitchFamily="34" charset="0"/>
              <a:buChar char="•"/>
            </a:pP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маркетинговые исследования</a:t>
            </a:r>
          </a:p>
          <a:p>
            <a:pPr marL="450056" indent="-450056"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schemeClr val="accent2">
                    <a:lumMod val="50000"/>
                  </a:schemeClr>
                </a:solidFill>
              </a:rPr>
              <a:t>pos-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материалы</a:t>
            </a:r>
          </a:p>
          <a:p>
            <a:pPr marL="450056" indent="-450056">
              <a:buFont typeface="Arial" panose="020B0604020202020204" pitchFamily="34" charset="0"/>
              <a:buChar char="•"/>
            </a:pP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контент-менеджмент</a:t>
            </a:r>
          </a:p>
          <a:p>
            <a:pPr marL="450056" indent="-450056">
              <a:buFont typeface="Arial" panose="020B0604020202020204" pitchFamily="34" charset="0"/>
              <a:buChar char="•"/>
            </a:pP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разработка фирменного стиля</a:t>
            </a:r>
          </a:p>
          <a:p>
            <a:pPr>
              <a:spcBef>
                <a:spcPts val="1200"/>
              </a:spcBef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Условия получения – 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бесплатно/частично платно (бесплатно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– в рамках деятельности Центра поддержки предпринимательства, частично платно – в рамках деятельности Центра кластерного развития (10% от стоимости услуги)</a:t>
            </a:r>
          </a:p>
          <a:p>
            <a:pPr>
              <a:spcBef>
                <a:spcPts val="1200"/>
              </a:spcBef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Контакты ответственного</a:t>
            </a:r>
            <a:r>
              <a:rPr lang="ru-RU" sz="2400" b="1" spc="-150" dirty="0" smtClean="0">
                <a:solidFill>
                  <a:schemeClr val="accent2">
                    <a:lumMod val="50000"/>
                  </a:schemeClr>
                </a:solidFill>
                <a:cs typeface="Arial"/>
              </a:rPr>
              <a:t> лица </a:t>
            </a:r>
            <a:r>
              <a:rPr lang="ru-RU" sz="2400" b="1" spc="-150" dirty="0">
                <a:solidFill>
                  <a:schemeClr val="accent2">
                    <a:lumMod val="50000"/>
                  </a:schemeClr>
                </a:solidFill>
                <a:cs typeface="Arial"/>
              </a:rPr>
              <a:t>- 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Кравцова Полина Владимировна, руководитель Центра поддержки 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предпринимательства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  <a:hlinkClick r:id="rId2"/>
              </a:rPr>
              <a:t>p.v.kravtsova@minek.rkomi.ru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  , 8(8212) 446025 (доб.220)</a:t>
            </a:r>
          </a:p>
          <a:p>
            <a:pPr>
              <a:spcBef>
                <a:spcPts val="1200"/>
              </a:spcBef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Информация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о поддержке </a:t>
            </a:r>
            <a:r>
              <a:rPr lang="ru-RU" sz="2400" b="1" spc="-150" dirty="0" smtClean="0">
                <a:solidFill>
                  <a:schemeClr val="accent2">
                    <a:lumMod val="50000"/>
                  </a:schemeClr>
                </a:solidFill>
                <a:cs typeface="Arial"/>
              </a:rPr>
              <a:t>–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сайт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  <a:hlinkClick r:id="rId3"/>
              </a:rPr>
              <a:t>мойбизнес11.рф </a:t>
            </a:r>
            <a:endParaRPr lang="ru-RU" sz="2400" i="1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spcBef>
                <a:spcPts val="1200"/>
              </a:spcBef>
            </a:pPr>
            <a:endParaRPr lang="ru-RU" sz="2400" b="1" spc="-150" dirty="0">
              <a:solidFill>
                <a:schemeClr val="accent2">
                  <a:lumMod val="50000"/>
                </a:schemeClr>
              </a:solidFill>
              <a:cs typeface="Arial"/>
            </a:endParaRPr>
          </a:p>
          <a:p>
            <a:pPr>
              <a:spcBef>
                <a:spcPts val="1200"/>
              </a:spcBef>
            </a:pPr>
            <a:endParaRPr lang="ru-RU" sz="2400" b="1" spc="-150" dirty="0">
              <a:solidFill>
                <a:srgbClr val="4C1913"/>
              </a:solidFill>
              <a:cs typeface="Arial"/>
            </a:endParaRPr>
          </a:p>
          <a:p>
            <a:pPr>
              <a:spcBef>
                <a:spcPts val="1200"/>
              </a:spcBef>
            </a:pPr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spcBef>
                <a:spcPts val="1200"/>
              </a:spcBef>
            </a:pPr>
            <a:endParaRPr lang="ru-RU" sz="2400" dirty="0"/>
          </a:p>
        </p:txBody>
      </p:sp>
      <p:sp>
        <p:nvSpPr>
          <p:cNvPr id="8" name="object 23"/>
          <p:cNvSpPr txBox="1">
            <a:spLocks/>
          </p:cNvSpPr>
          <p:nvPr/>
        </p:nvSpPr>
        <p:spPr>
          <a:xfrm>
            <a:off x="2023428" y="971105"/>
            <a:ext cx="15731173" cy="607475"/>
          </a:xfrm>
          <a:prstGeom prst="rect">
            <a:avLst/>
          </a:prstGeom>
        </p:spPr>
        <p:txBody>
          <a:bodyPr vert="horz" wrap="square" lIns="0" tIns="5716" rIns="0" bIns="0" rtlCol="0">
            <a:spAutoFit/>
          </a:bodyPr>
          <a:lstStyle>
            <a:lvl1pPr>
              <a:defRPr sz="9850" b="1" i="0">
                <a:solidFill>
                  <a:srgbClr val="4C1913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marL="12701" marR="4169170" defTabSz="914371">
              <a:lnSpc>
                <a:spcPct val="101499"/>
              </a:lnSpc>
              <a:spcBef>
                <a:spcPts val="46"/>
              </a:spcBef>
            </a:pPr>
            <a:r>
              <a:rPr lang="ru-RU" sz="4000" spc="-175" dirty="0" smtClean="0">
                <a:solidFill>
                  <a:srgbClr val="EF5237"/>
                </a:solidFill>
                <a:latin typeface="+mn-lt"/>
              </a:rPr>
              <a:t>Центр «Мой бизнес» </a:t>
            </a:r>
            <a:endParaRPr lang="ru-RU" sz="4000" spc="-175" dirty="0">
              <a:solidFill>
                <a:srgbClr val="EF5237"/>
              </a:solidFill>
              <a:latin typeface="+mn-lt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64823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3"/>
          <p:cNvSpPr/>
          <p:nvPr/>
        </p:nvSpPr>
        <p:spPr>
          <a:xfrm>
            <a:off x="15821238" y="7286243"/>
            <a:ext cx="3441065" cy="3624579"/>
          </a:xfrm>
          <a:custGeom>
            <a:avLst/>
            <a:gdLst/>
            <a:ahLst/>
            <a:cxnLst/>
            <a:rect l="l" t="t" r="r" b="b"/>
            <a:pathLst>
              <a:path w="3441065" h="3624579">
                <a:moveTo>
                  <a:pt x="2760967" y="0"/>
                </a:moveTo>
                <a:lnTo>
                  <a:pt x="2712401" y="418"/>
                </a:lnTo>
                <a:lnTo>
                  <a:pt x="2664039" y="1669"/>
                </a:lnTo>
                <a:lnTo>
                  <a:pt x="2615886" y="3746"/>
                </a:lnTo>
                <a:lnTo>
                  <a:pt x="2567949" y="6642"/>
                </a:lnTo>
                <a:lnTo>
                  <a:pt x="2520237" y="10349"/>
                </a:lnTo>
                <a:lnTo>
                  <a:pt x="2472754" y="14862"/>
                </a:lnTo>
                <a:lnTo>
                  <a:pt x="2425508" y="20173"/>
                </a:lnTo>
                <a:lnTo>
                  <a:pt x="2378507" y="26276"/>
                </a:lnTo>
                <a:lnTo>
                  <a:pt x="2331756" y="33163"/>
                </a:lnTo>
                <a:lnTo>
                  <a:pt x="2285262" y="40828"/>
                </a:lnTo>
                <a:lnTo>
                  <a:pt x="2239034" y="49264"/>
                </a:lnTo>
                <a:lnTo>
                  <a:pt x="2193076" y="58464"/>
                </a:lnTo>
                <a:lnTo>
                  <a:pt x="2147397" y="68421"/>
                </a:lnTo>
                <a:lnTo>
                  <a:pt x="2102003" y="79129"/>
                </a:lnTo>
                <a:lnTo>
                  <a:pt x="2056900" y="90580"/>
                </a:lnTo>
                <a:lnTo>
                  <a:pt x="2012096" y="102768"/>
                </a:lnTo>
                <a:lnTo>
                  <a:pt x="1967598" y="115686"/>
                </a:lnTo>
                <a:lnTo>
                  <a:pt x="1923412" y="129327"/>
                </a:lnTo>
                <a:lnTo>
                  <a:pt x="1879546" y="143684"/>
                </a:lnTo>
                <a:lnTo>
                  <a:pt x="1836005" y="158751"/>
                </a:lnTo>
                <a:lnTo>
                  <a:pt x="1792798" y="174520"/>
                </a:lnTo>
                <a:lnTo>
                  <a:pt x="1749930" y="190984"/>
                </a:lnTo>
                <a:lnTo>
                  <a:pt x="1707408" y="208138"/>
                </a:lnTo>
                <a:lnTo>
                  <a:pt x="1665241" y="225973"/>
                </a:lnTo>
                <a:lnTo>
                  <a:pt x="1623433" y="244484"/>
                </a:lnTo>
                <a:lnTo>
                  <a:pt x="1581993" y="263662"/>
                </a:lnTo>
                <a:lnTo>
                  <a:pt x="1540926" y="283503"/>
                </a:lnTo>
                <a:lnTo>
                  <a:pt x="1500241" y="303997"/>
                </a:lnTo>
                <a:lnTo>
                  <a:pt x="1459943" y="325140"/>
                </a:lnTo>
                <a:lnTo>
                  <a:pt x="1420039" y="346924"/>
                </a:lnTo>
                <a:lnTo>
                  <a:pt x="1380537" y="369341"/>
                </a:lnTo>
                <a:lnTo>
                  <a:pt x="1341443" y="392386"/>
                </a:lnTo>
                <a:lnTo>
                  <a:pt x="1302765" y="416051"/>
                </a:lnTo>
                <a:lnTo>
                  <a:pt x="1264508" y="440330"/>
                </a:lnTo>
                <a:lnTo>
                  <a:pt x="1226679" y="465215"/>
                </a:lnTo>
                <a:lnTo>
                  <a:pt x="1189287" y="490700"/>
                </a:lnTo>
                <a:lnTo>
                  <a:pt x="1152337" y="516779"/>
                </a:lnTo>
                <a:lnTo>
                  <a:pt x="1115836" y="543443"/>
                </a:lnTo>
                <a:lnTo>
                  <a:pt x="1079791" y="570687"/>
                </a:lnTo>
                <a:lnTo>
                  <a:pt x="1044209" y="598503"/>
                </a:lnTo>
                <a:lnTo>
                  <a:pt x="1009097" y="626885"/>
                </a:lnTo>
                <a:lnTo>
                  <a:pt x="974462" y="655825"/>
                </a:lnTo>
                <a:lnTo>
                  <a:pt x="940310" y="685318"/>
                </a:lnTo>
                <a:lnTo>
                  <a:pt x="906648" y="715355"/>
                </a:lnTo>
                <a:lnTo>
                  <a:pt x="873484" y="745931"/>
                </a:lnTo>
                <a:lnTo>
                  <a:pt x="840823" y="777039"/>
                </a:lnTo>
                <a:lnTo>
                  <a:pt x="808674" y="808670"/>
                </a:lnTo>
                <a:lnTo>
                  <a:pt x="777042" y="840820"/>
                </a:lnTo>
                <a:lnTo>
                  <a:pt x="745934" y="873480"/>
                </a:lnTo>
                <a:lnTo>
                  <a:pt x="715359" y="906645"/>
                </a:lnTo>
                <a:lnTo>
                  <a:pt x="685321" y="940306"/>
                </a:lnTo>
                <a:lnTo>
                  <a:pt x="655828" y="974458"/>
                </a:lnTo>
                <a:lnTo>
                  <a:pt x="626888" y="1009094"/>
                </a:lnTo>
                <a:lnTo>
                  <a:pt x="598506" y="1044206"/>
                </a:lnTo>
                <a:lnTo>
                  <a:pt x="570690" y="1079788"/>
                </a:lnTo>
                <a:lnTo>
                  <a:pt x="543446" y="1115833"/>
                </a:lnTo>
                <a:lnTo>
                  <a:pt x="516781" y="1152334"/>
                </a:lnTo>
                <a:lnTo>
                  <a:pt x="490703" y="1189284"/>
                </a:lnTo>
                <a:lnTo>
                  <a:pt x="465218" y="1226677"/>
                </a:lnTo>
                <a:lnTo>
                  <a:pt x="440332" y="1264505"/>
                </a:lnTo>
                <a:lnTo>
                  <a:pt x="416054" y="1302762"/>
                </a:lnTo>
                <a:lnTo>
                  <a:pt x="392388" y="1341441"/>
                </a:lnTo>
                <a:lnTo>
                  <a:pt x="369343" y="1380535"/>
                </a:lnTo>
                <a:lnTo>
                  <a:pt x="346926" y="1420038"/>
                </a:lnTo>
                <a:lnTo>
                  <a:pt x="325142" y="1459941"/>
                </a:lnTo>
                <a:lnTo>
                  <a:pt x="303999" y="1500239"/>
                </a:lnTo>
                <a:lnTo>
                  <a:pt x="283505" y="1540925"/>
                </a:lnTo>
                <a:lnTo>
                  <a:pt x="263664" y="1581992"/>
                </a:lnTo>
                <a:lnTo>
                  <a:pt x="244485" y="1623433"/>
                </a:lnTo>
                <a:lnTo>
                  <a:pt x="225975" y="1665240"/>
                </a:lnTo>
                <a:lnTo>
                  <a:pt x="208139" y="1707409"/>
                </a:lnTo>
                <a:lnTo>
                  <a:pt x="190986" y="1749930"/>
                </a:lnTo>
                <a:lnTo>
                  <a:pt x="174521" y="1792798"/>
                </a:lnTo>
                <a:lnTo>
                  <a:pt x="158752" y="1836006"/>
                </a:lnTo>
                <a:lnTo>
                  <a:pt x="143685" y="1879547"/>
                </a:lnTo>
                <a:lnTo>
                  <a:pt x="129328" y="1923414"/>
                </a:lnTo>
                <a:lnTo>
                  <a:pt x="115687" y="1967601"/>
                </a:lnTo>
                <a:lnTo>
                  <a:pt x="102769" y="2012099"/>
                </a:lnTo>
                <a:lnTo>
                  <a:pt x="90581" y="2056903"/>
                </a:lnTo>
                <a:lnTo>
                  <a:pt x="79130" y="2102006"/>
                </a:lnTo>
                <a:lnTo>
                  <a:pt x="68422" y="2147401"/>
                </a:lnTo>
                <a:lnTo>
                  <a:pt x="58464" y="2193081"/>
                </a:lnTo>
                <a:lnTo>
                  <a:pt x="49264" y="2239039"/>
                </a:lnTo>
                <a:lnTo>
                  <a:pt x="40828" y="2285268"/>
                </a:lnTo>
                <a:lnTo>
                  <a:pt x="33163" y="2331762"/>
                </a:lnTo>
                <a:lnTo>
                  <a:pt x="26276" y="2378514"/>
                </a:lnTo>
                <a:lnTo>
                  <a:pt x="20173" y="2425516"/>
                </a:lnTo>
                <a:lnTo>
                  <a:pt x="14862" y="2472762"/>
                </a:lnTo>
                <a:lnTo>
                  <a:pt x="10349" y="2520245"/>
                </a:lnTo>
                <a:lnTo>
                  <a:pt x="6605" y="2568572"/>
                </a:lnTo>
                <a:lnTo>
                  <a:pt x="3739" y="2616062"/>
                </a:lnTo>
                <a:lnTo>
                  <a:pt x="1669" y="2664050"/>
                </a:lnTo>
                <a:lnTo>
                  <a:pt x="418" y="2712413"/>
                </a:lnTo>
                <a:lnTo>
                  <a:pt x="0" y="2760980"/>
                </a:lnTo>
                <a:lnTo>
                  <a:pt x="501" y="2814130"/>
                </a:lnTo>
                <a:lnTo>
                  <a:pt x="1994" y="2866926"/>
                </a:lnTo>
                <a:lnTo>
                  <a:pt x="4474" y="2919524"/>
                </a:lnTo>
                <a:lnTo>
                  <a:pt x="7931" y="2971860"/>
                </a:lnTo>
                <a:lnTo>
                  <a:pt x="12355" y="3023925"/>
                </a:lnTo>
                <a:lnTo>
                  <a:pt x="17738" y="3075711"/>
                </a:lnTo>
                <a:lnTo>
                  <a:pt x="24070" y="3127208"/>
                </a:lnTo>
                <a:lnTo>
                  <a:pt x="31344" y="3178408"/>
                </a:lnTo>
                <a:lnTo>
                  <a:pt x="39550" y="3229302"/>
                </a:lnTo>
                <a:lnTo>
                  <a:pt x="48679" y="3279881"/>
                </a:lnTo>
                <a:lnTo>
                  <a:pt x="58722" y="3330136"/>
                </a:lnTo>
                <a:lnTo>
                  <a:pt x="69670" y="3380059"/>
                </a:lnTo>
                <a:lnTo>
                  <a:pt x="81515" y="3429640"/>
                </a:lnTo>
                <a:lnTo>
                  <a:pt x="94247" y="3478872"/>
                </a:lnTo>
                <a:lnTo>
                  <a:pt x="107858" y="3527744"/>
                </a:lnTo>
                <a:lnTo>
                  <a:pt x="122339" y="3576249"/>
                </a:lnTo>
                <a:lnTo>
                  <a:pt x="137680" y="3624376"/>
                </a:lnTo>
                <a:lnTo>
                  <a:pt x="1492986" y="3624376"/>
                </a:lnTo>
                <a:lnTo>
                  <a:pt x="1465669" y="3582915"/>
                </a:lnTo>
                <a:lnTo>
                  <a:pt x="1439672" y="3540533"/>
                </a:lnTo>
                <a:lnTo>
                  <a:pt x="1415025" y="3497259"/>
                </a:lnTo>
                <a:lnTo>
                  <a:pt x="1391757" y="3453122"/>
                </a:lnTo>
                <a:lnTo>
                  <a:pt x="1369896" y="3408153"/>
                </a:lnTo>
                <a:lnTo>
                  <a:pt x="1349472" y="3362379"/>
                </a:lnTo>
                <a:lnTo>
                  <a:pt x="1330515" y="3315830"/>
                </a:lnTo>
                <a:lnTo>
                  <a:pt x="1313053" y="3268536"/>
                </a:lnTo>
                <a:lnTo>
                  <a:pt x="1297116" y="3220524"/>
                </a:lnTo>
                <a:lnTo>
                  <a:pt x="1282732" y="3171825"/>
                </a:lnTo>
                <a:lnTo>
                  <a:pt x="1269931" y="3122468"/>
                </a:lnTo>
                <a:lnTo>
                  <a:pt x="1258743" y="3072481"/>
                </a:lnTo>
                <a:lnTo>
                  <a:pt x="1249195" y="3021895"/>
                </a:lnTo>
                <a:lnTo>
                  <a:pt x="1241318" y="2970737"/>
                </a:lnTo>
                <a:lnTo>
                  <a:pt x="1235141" y="2919037"/>
                </a:lnTo>
                <a:lnTo>
                  <a:pt x="1230693" y="2866825"/>
                </a:lnTo>
                <a:lnTo>
                  <a:pt x="1228001" y="2814075"/>
                </a:lnTo>
                <a:lnTo>
                  <a:pt x="1227099" y="2760980"/>
                </a:lnTo>
                <a:lnTo>
                  <a:pt x="1227857" y="2712288"/>
                </a:lnTo>
                <a:lnTo>
                  <a:pt x="1230117" y="2663974"/>
                </a:lnTo>
                <a:lnTo>
                  <a:pt x="1233873" y="2615896"/>
                </a:lnTo>
                <a:lnTo>
                  <a:pt x="1239050" y="2568572"/>
                </a:lnTo>
                <a:lnTo>
                  <a:pt x="1245679" y="2521529"/>
                </a:lnTo>
                <a:lnTo>
                  <a:pt x="1253719" y="2474954"/>
                </a:lnTo>
                <a:lnTo>
                  <a:pt x="1263149" y="2428869"/>
                </a:lnTo>
                <a:lnTo>
                  <a:pt x="1273945" y="2383297"/>
                </a:lnTo>
                <a:lnTo>
                  <a:pt x="1286085" y="2338262"/>
                </a:lnTo>
                <a:lnTo>
                  <a:pt x="1299547" y="2293784"/>
                </a:lnTo>
                <a:lnTo>
                  <a:pt x="1314308" y="2249886"/>
                </a:lnTo>
                <a:lnTo>
                  <a:pt x="1330346" y="2206592"/>
                </a:lnTo>
                <a:lnTo>
                  <a:pt x="1347638" y="2163923"/>
                </a:lnTo>
                <a:lnTo>
                  <a:pt x="1366162" y="2121902"/>
                </a:lnTo>
                <a:lnTo>
                  <a:pt x="1385896" y="2080551"/>
                </a:lnTo>
                <a:lnTo>
                  <a:pt x="1406816" y="2039894"/>
                </a:lnTo>
                <a:lnTo>
                  <a:pt x="1428901" y="1999951"/>
                </a:lnTo>
                <a:lnTo>
                  <a:pt x="1452128" y="1960746"/>
                </a:lnTo>
                <a:lnTo>
                  <a:pt x="1476474" y="1922302"/>
                </a:lnTo>
                <a:lnTo>
                  <a:pt x="1501918" y="1884640"/>
                </a:lnTo>
                <a:lnTo>
                  <a:pt x="1528436" y="1847783"/>
                </a:lnTo>
                <a:lnTo>
                  <a:pt x="1556006" y="1811754"/>
                </a:lnTo>
                <a:lnTo>
                  <a:pt x="1584606" y="1776574"/>
                </a:lnTo>
                <a:lnTo>
                  <a:pt x="1614213" y="1742268"/>
                </a:lnTo>
                <a:lnTo>
                  <a:pt x="1644805" y="1708856"/>
                </a:lnTo>
                <a:lnTo>
                  <a:pt x="1676360" y="1676361"/>
                </a:lnTo>
                <a:lnTo>
                  <a:pt x="1708854" y="1644807"/>
                </a:lnTo>
                <a:lnTo>
                  <a:pt x="1742266" y="1614215"/>
                </a:lnTo>
                <a:lnTo>
                  <a:pt x="1776572" y="1584607"/>
                </a:lnTo>
                <a:lnTo>
                  <a:pt x="1811751" y="1556007"/>
                </a:lnTo>
                <a:lnTo>
                  <a:pt x="1847780" y="1528437"/>
                </a:lnTo>
                <a:lnTo>
                  <a:pt x="1884637" y="1501919"/>
                </a:lnTo>
                <a:lnTo>
                  <a:pt x="1922298" y="1476475"/>
                </a:lnTo>
                <a:lnTo>
                  <a:pt x="1960743" y="1452129"/>
                </a:lnTo>
                <a:lnTo>
                  <a:pt x="1999947" y="1428902"/>
                </a:lnTo>
                <a:lnTo>
                  <a:pt x="2039889" y="1406817"/>
                </a:lnTo>
                <a:lnTo>
                  <a:pt x="2080547" y="1385896"/>
                </a:lnTo>
                <a:lnTo>
                  <a:pt x="2121897" y="1366163"/>
                </a:lnTo>
                <a:lnTo>
                  <a:pt x="2163918" y="1347639"/>
                </a:lnTo>
                <a:lnTo>
                  <a:pt x="2206586" y="1330346"/>
                </a:lnTo>
                <a:lnTo>
                  <a:pt x="2249880" y="1314308"/>
                </a:lnTo>
                <a:lnTo>
                  <a:pt x="2293777" y="1299547"/>
                </a:lnTo>
                <a:lnTo>
                  <a:pt x="2338254" y="1286085"/>
                </a:lnTo>
                <a:lnTo>
                  <a:pt x="2383290" y="1273945"/>
                </a:lnTo>
                <a:lnTo>
                  <a:pt x="2428861" y="1263149"/>
                </a:lnTo>
                <a:lnTo>
                  <a:pt x="2474945" y="1253719"/>
                </a:lnTo>
                <a:lnTo>
                  <a:pt x="2521519" y="1245679"/>
                </a:lnTo>
                <a:lnTo>
                  <a:pt x="2568562" y="1239050"/>
                </a:lnTo>
                <a:lnTo>
                  <a:pt x="2616051" y="1233855"/>
                </a:lnTo>
                <a:lnTo>
                  <a:pt x="2663963" y="1230117"/>
                </a:lnTo>
                <a:lnTo>
                  <a:pt x="2712276" y="1227857"/>
                </a:lnTo>
                <a:lnTo>
                  <a:pt x="2760967" y="1227099"/>
                </a:lnTo>
                <a:lnTo>
                  <a:pt x="3440798" y="1227099"/>
                </a:lnTo>
                <a:lnTo>
                  <a:pt x="3440798" y="84328"/>
                </a:lnTo>
                <a:lnTo>
                  <a:pt x="3394033" y="72919"/>
                </a:lnTo>
                <a:lnTo>
                  <a:pt x="3346965" y="62309"/>
                </a:lnTo>
                <a:lnTo>
                  <a:pt x="3299598" y="52506"/>
                </a:lnTo>
                <a:lnTo>
                  <a:pt x="3251942" y="43516"/>
                </a:lnTo>
                <a:lnTo>
                  <a:pt x="3204003" y="35348"/>
                </a:lnTo>
                <a:lnTo>
                  <a:pt x="3155787" y="28008"/>
                </a:lnTo>
                <a:lnTo>
                  <a:pt x="3107302" y="21504"/>
                </a:lnTo>
                <a:lnTo>
                  <a:pt x="3058555" y="15843"/>
                </a:lnTo>
                <a:lnTo>
                  <a:pt x="3009554" y="11033"/>
                </a:lnTo>
                <a:lnTo>
                  <a:pt x="2960304" y="7080"/>
                </a:lnTo>
                <a:lnTo>
                  <a:pt x="2910813" y="3994"/>
                </a:lnTo>
                <a:lnTo>
                  <a:pt x="2861089" y="1780"/>
                </a:lnTo>
                <a:lnTo>
                  <a:pt x="2811138" y="446"/>
                </a:lnTo>
                <a:lnTo>
                  <a:pt x="2760967" y="0"/>
                </a:lnTo>
                <a:close/>
              </a:path>
              <a:path w="3441065" h="3624579">
                <a:moveTo>
                  <a:pt x="3440798" y="1227099"/>
                </a:moveTo>
                <a:lnTo>
                  <a:pt x="2760967" y="1227099"/>
                </a:lnTo>
                <a:lnTo>
                  <a:pt x="2813077" y="1227967"/>
                </a:lnTo>
                <a:lnTo>
                  <a:pt x="2864749" y="1230553"/>
                </a:lnTo>
                <a:lnTo>
                  <a:pt x="2915957" y="1234829"/>
                </a:lnTo>
                <a:lnTo>
                  <a:pt x="2966673" y="1240768"/>
                </a:lnTo>
                <a:lnTo>
                  <a:pt x="3016870" y="1248343"/>
                </a:lnTo>
                <a:lnTo>
                  <a:pt x="3066521" y="1257526"/>
                </a:lnTo>
                <a:lnTo>
                  <a:pt x="3115598" y="1268290"/>
                </a:lnTo>
                <a:lnTo>
                  <a:pt x="3164075" y="1280607"/>
                </a:lnTo>
                <a:lnTo>
                  <a:pt x="3211924" y="1294450"/>
                </a:lnTo>
                <a:lnTo>
                  <a:pt x="3259118" y="1309791"/>
                </a:lnTo>
                <a:lnTo>
                  <a:pt x="3305629" y="1326604"/>
                </a:lnTo>
                <a:lnTo>
                  <a:pt x="3351431" y="1344861"/>
                </a:lnTo>
                <a:lnTo>
                  <a:pt x="3396497" y="1364533"/>
                </a:lnTo>
                <a:lnTo>
                  <a:pt x="3440798" y="1385595"/>
                </a:lnTo>
                <a:lnTo>
                  <a:pt x="3440798" y="1227099"/>
                </a:lnTo>
                <a:close/>
              </a:path>
            </a:pathLst>
          </a:custGeom>
          <a:solidFill>
            <a:srgbClr val="EDDFD2"/>
          </a:solidFill>
        </p:spPr>
        <p:txBody>
          <a:bodyPr wrap="square" lIns="0" tIns="0" rIns="0" bIns="0" rtlCol="0"/>
          <a:lstStyle/>
          <a:p>
            <a:pPr defTabSz="914371">
              <a:defRPr/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object 22"/>
          <p:cNvSpPr/>
          <p:nvPr/>
        </p:nvSpPr>
        <p:spPr>
          <a:xfrm>
            <a:off x="2023428" y="574808"/>
            <a:ext cx="1499869" cy="153035"/>
          </a:xfrm>
          <a:custGeom>
            <a:avLst/>
            <a:gdLst/>
            <a:ahLst/>
            <a:cxnLst/>
            <a:rect l="l" t="t" r="r" b="b"/>
            <a:pathLst>
              <a:path w="1499870" h="153034">
                <a:moveTo>
                  <a:pt x="0" y="152946"/>
                </a:moveTo>
                <a:lnTo>
                  <a:pt x="1499501" y="152946"/>
                </a:lnTo>
                <a:lnTo>
                  <a:pt x="1499501" y="0"/>
                </a:lnTo>
                <a:lnTo>
                  <a:pt x="0" y="0"/>
                </a:lnTo>
                <a:lnTo>
                  <a:pt x="0" y="152946"/>
                </a:lnTo>
                <a:close/>
              </a:path>
            </a:pathLst>
          </a:custGeom>
          <a:solidFill>
            <a:srgbClr val="EF5237"/>
          </a:solidFill>
        </p:spPr>
        <p:txBody>
          <a:bodyPr wrap="square" lIns="0" tIns="0" rIns="0" bIns="0" rtlCol="0"/>
          <a:lstStyle/>
          <a:p>
            <a:pPr defTabSz="914371">
              <a:defRPr/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object 24"/>
          <p:cNvSpPr txBox="1"/>
          <p:nvPr/>
        </p:nvSpPr>
        <p:spPr>
          <a:xfrm>
            <a:off x="1579430" y="1985136"/>
            <a:ext cx="16205981" cy="1243929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065" marR="7261" defTabSz="914371">
              <a:spcBef>
                <a:spcPts val="1501"/>
              </a:spcBef>
              <a:buClr>
                <a:srgbClr val="EF5237"/>
              </a:buClr>
              <a:tabLst>
                <a:tab pos="347969" algn="l"/>
                <a:tab pos="349239" algn="l"/>
              </a:tabLst>
            </a:pP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</a:rPr>
              <a:t>СОДЕЙСТВИЕ В ПОИСКЕ И ПОДБОРЕ ИНОСТРАННОГО ПОКУПАТЕЛЯ В СТРАНАХ АЗИИ, АРАБСКОГО МИРА, </a:t>
            </a: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</a:rPr>
              <a:t>КИТАЯ</a:t>
            </a:r>
            <a:endParaRPr lang="ru-RU" sz="4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object 23"/>
          <p:cNvSpPr txBox="1">
            <a:spLocks/>
          </p:cNvSpPr>
          <p:nvPr/>
        </p:nvSpPr>
        <p:spPr>
          <a:xfrm>
            <a:off x="1579430" y="1249918"/>
            <a:ext cx="15731173" cy="607475"/>
          </a:xfrm>
          <a:prstGeom prst="rect">
            <a:avLst/>
          </a:prstGeom>
        </p:spPr>
        <p:txBody>
          <a:bodyPr vert="horz" wrap="square" lIns="0" tIns="5716" rIns="0" bIns="0" rtlCol="0">
            <a:spAutoFit/>
          </a:bodyPr>
          <a:lstStyle>
            <a:lvl1pPr>
              <a:defRPr sz="9850" b="1" i="0">
                <a:solidFill>
                  <a:srgbClr val="4C1913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marL="12701" marR="4169170" defTabSz="914371">
              <a:lnSpc>
                <a:spcPct val="101499"/>
              </a:lnSpc>
              <a:spcBef>
                <a:spcPts val="46"/>
              </a:spcBef>
            </a:pPr>
            <a:r>
              <a:rPr lang="ru-RU" sz="4000" spc="-175" dirty="0" smtClean="0">
                <a:solidFill>
                  <a:srgbClr val="EF5237"/>
                </a:solidFill>
                <a:latin typeface="+mn-lt"/>
              </a:rPr>
              <a:t>Центр «Мой бизнес» </a:t>
            </a:r>
            <a:endParaRPr lang="ru-RU" sz="4000" spc="-175" dirty="0">
              <a:solidFill>
                <a:srgbClr val="EF5237"/>
              </a:solidFill>
              <a:latin typeface="+mn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AB86DFD1-E781-41DB-B371-A0A1752CBDB3}"/>
              </a:ext>
            </a:extLst>
          </p:cNvPr>
          <p:cNvSpPr txBox="1"/>
          <p:nvPr/>
        </p:nvSpPr>
        <p:spPr>
          <a:xfrm>
            <a:off x="1579430" y="3432854"/>
            <a:ext cx="16500442" cy="7039619"/>
          </a:xfrm>
          <a:prstGeom prst="rect">
            <a:avLst/>
          </a:prstGeom>
          <a:noFill/>
        </p:spPr>
        <p:txBody>
          <a:bodyPr wrap="square" lIns="144018" tIns="72009" rIns="144018" bIns="72009">
            <a:spAutoFit/>
          </a:bodyPr>
          <a:lstStyle/>
          <a:p>
            <a:pPr>
              <a:spcBef>
                <a:spcPts val="1200"/>
              </a:spcBef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Получатели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поддержки –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субъекты МСП</a:t>
            </a:r>
          </a:p>
          <a:p>
            <a:pPr>
              <a:spcBef>
                <a:spcPts val="1200"/>
              </a:spcBef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Вид поддержки: </a:t>
            </a:r>
          </a:p>
          <a:p>
            <a:pPr>
              <a:spcBef>
                <a:spcPts val="1200"/>
              </a:spcBef>
            </a:pP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• формирование коммерческого предложения</a:t>
            </a:r>
            <a:endParaRPr lang="ru-RU" sz="2400" i="1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spcBef>
                <a:spcPts val="1200"/>
              </a:spcBef>
            </a:pP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• 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создание сайта на иностранном языке</a:t>
            </a:r>
          </a:p>
          <a:p>
            <a:pPr>
              <a:spcBef>
                <a:spcPts val="1200"/>
              </a:spcBef>
            </a:pP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• 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перевод презентационных материалов</a:t>
            </a:r>
            <a:endParaRPr lang="ru-RU" sz="2400" i="1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spcBef>
                <a:spcPts val="1200"/>
              </a:spcBef>
            </a:pP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• 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поиск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и подбор потенциальных иностранных 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покупателей</a:t>
            </a:r>
            <a:endParaRPr lang="ru-RU" sz="2400" i="1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spcBef>
                <a:spcPts val="1200"/>
              </a:spcBef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Условия получения –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бесплатно</a:t>
            </a:r>
          </a:p>
          <a:p>
            <a:pPr>
              <a:spcBef>
                <a:spcPts val="1200"/>
              </a:spcBef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Срок рассмотрения заявки –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60 рабочих дней с момента заключения соглашения</a:t>
            </a:r>
          </a:p>
          <a:p>
            <a:pPr>
              <a:spcBef>
                <a:spcPts val="1200"/>
              </a:spcBef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Контакты ответственного лица: 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Подорова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Виолетта 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Игоревна, руководитель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Центра поддержки экспорта, v.i.podorova@minek.rkomi.ru, Телефон: 8 (8212) 44-60-25, доб. 219</a:t>
            </a:r>
          </a:p>
          <a:p>
            <a:pPr>
              <a:spcBef>
                <a:spcPts val="1200"/>
              </a:spcBef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Информация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о поддержке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-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сайт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  <a:hlinkClick r:id="rId2"/>
              </a:rPr>
              <a:t>мойбизнес11.рф</a:t>
            </a:r>
            <a:endParaRPr lang="ru-RU" sz="2400" i="1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spcBef>
                <a:spcPts val="1200"/>
              </a:spcBef>
            </a:pPr>
            <a:endParaRPr lang="ru-RU" sz="2200" b="1" spc="-150" dirty="0">
              <a:solidFill>
                <a:schemeClr val="accent2">
                  <a:lumMod val="50000"/>
                </a:schemeClr>
              </a:solidFill>
              <a:cs typeface="Arial"/>
            </a:endParaRPr>
          </a:p>
          <a:p>
            <a:pPr>
              <a:spcBef>
                <a:spcPts val="1200"/>
              </a:spcBef>
            </a:pPr>
            <a:endParaRPr lang="ru-RU" sz="2200" b="1" spc="-150" dirty="0">
              <a:solidFill>
                <a:srgbClr val="4C1913"/>
              </a:solidFill>
              <a:cs typeface="Arial"/>
            </a:endParaRPr>
          </a:p>
          <a:p>
            <a:pPr>
              <a:spcBef>
                <a:spcPts val="1200"/>
              </a:spcBef>
            </a:pPr>
            <a:endParaRPr lang="ru-RU" sz="20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69075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3"/>
          <a:srcRect t="29636" r="25088"/>
          <a:stretch/>
        </p:blipFill>
        <p:spPr>
          <a:xfrm>
            <a:off x="10388930" y="-686631"/>
            <a:ext cx="8950988" cy="8915658"/>
          </a:xfrm>
          <a:prstGeom prst="rect">
            <a:avLst/>
          </a:prstGeom>
        </p:spPr>
      </p:pic>
      <p:sp>
        <p:nvSpPr>
          <p:cNvPr id="23" name="Арка 22"/>
          <p:cNvSpPr/>
          <p:nvPr/>
        </p:nvSpPr>
        <p:spPr>
          <a:xfrm rot="18477485">
            <a:off x="-696524" y="8429892"/>
            <a:ext cx="6900820" cy="6505659"/>
          </a:xfrm>
          <a:prstGeom prst="blockArc">
            <a:avLst>
              <a:gd name="adj1" fmla="val 14106148"/>
              <a:gd name="adj2" fmla="val 3789708"/>
              <a:gd name="adj3" fmla="val 15986"/>
            </a:avLst>
          </a:prstGeom>
          <a:solidFill>
            <a:srgbClr val="EDD8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6260" tIns="63131" rIns="126260" bIns="63131" rtlCol="0" anchor="ctr"/>
          <a:lstStyle/>
          <a:p>
            <a:pPr algn="ctr" defTabSz="631287">
              <a:defRPr/>
            </a:pPr>
            <a:endParaRPr lang="ru-RU" sz="2205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1" name="Арка 20"/>
          <p:cNvSpPr/>
          <p:nvPr/>
        </p:nvSpPr>
        <p:spPr>
          <a:xfrm rot="9900000">
            <a:off x="12730176" y="9624148"/>
            <a:ext cx="3331725" cy="3534098"/>
          </a:xfrm>
          <a:prstGeom prst="blockArc">
            <a:avLst>
              <a:gd name="adj1" fmla="val 19423086"/>
              <a:gd name="adj2" fmla="val 11079722"/>
              <a:gd name="adj3" fmla="val 15520"/>
            </a:avLst>
          </a:prstGeom>
          <a:solidFill>
            <a:srgbClr val="ED5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6260" tIns="63131" rIns="126260" bIns="63131" rtlCol="0" anchor="ctr"/>
          <a:lstStyle/>
          <a:p>
            <a:pPr algn="ctr" defTabSz="631287">
              <a:defRPr/>
            </a:pPr>
            <a:endParaRPr lang="ru-RU" sz="2205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4">
            <a:lum contrast="-20000"/>
          </a:blip>
          <a:stretch>
            <a:fillRect/>
          </a:stretch>
        </p:blipFill>
        <p:spPr>
          <a:xfrm>
            <a:off x="9754525" y="-1529986"/>
            <a:ext cx="2497381" cy="264829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345457" y="448702"/>
            <a:ext cx="1095225" cy="3122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6260" tIns="63131" rIns="126260" bIns="63131" rtlCol="0" anchor="ctr"/>
          <a:lstStyle/>
          <a:p>
            <a:pPr algn="ctr" defTabSz="631287">
              <a:defRPr/>
            </a:pPr>
            <a:endParaRPr lang="ru-RU" sz="2520" dirty="0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4724400" y="4440809"/>
            <a:ext cx="13385456" cy="2034000"/>
            <a:chOff x="2629969" y="4439824"/>
            <a:chExt cx="13385456" cy="2034000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2629969" y="4439824"/>
              <a:ext cx="10778890" cy="2034000"/>
            </a:xfrm>
            <a:prstGeom prst="rect">
              <a:avLst/>
            </a:prstGeom>
            <a:solidFill>
              <a:srgbClr val="ED53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6260" tIns="63131" rIns="126260" bIns="63131" rtlCol="0" anchor="ctr"/>
            <a:lstStyle/>
            <a:p>
              <a:pPr algn="ctr"/>
              <a:endParaRPr lang="ru-RU" sz="2835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3186975" y="4584857"/>
              <a:ext cx="12828450" cy="1708184"/>
            </a:xfrm>
            <a:prstGeom prst="rect">
              <a:avLst/>
            </a:prstGeom>
          </p:spPr>
          <p:txBody>
            <a:bodyPr wrap="square" lIns="126260" tIns="63131" rIns="126260" bIns="63131">
              <a:spAutoFit/>
            </a:bodyPr>
            <a:lstStyle/>
            <a:p>
              <a:pPr lvl="0">
                <a:lnSpc>
                  <a:spcPct val="107000"/>
                </a:lnSpc>
                <a:defRPr/>
              </a:pPr>
              <a:r>
                <a:rPr lang="ru-RU" sz="4800" b="1" dirty="0">
                  <a:solidFill>
                    <a:schemeClr val="bg1"/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Меры по </a:t>
              </a:r>
              <a:r>
                <a:rPr lang="ru-RU" sz="4800" b="1" dirty="0" smtClean="0">
                  <a:solidFill>
                    <a:schemeClr val="bg1"/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поддержке субъектов </a:t>
              </a:r>
            </a:p>
            <a:p>
              <a:pPr lvl="0">
                <a:lnSpc>
                  <a:spcPct val="107000"/>
                </a:lnSpc>
                <a:defRPr/>
              </a:pPr>
              <a:r>
                <a:rPr lang="ru-RU" sz="4800" b="1" dirty="0" smtClean="0">
                  <a:solidFill>
                    <a:schemeClr val="bg1"/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МСП Республики </a:t>
              </a:r>
              <a:r>
                <a:rPr lang="ru-RU" sz="4800" b="1" dirty="0">
                  <a:solidFill>
                    <a:schemeClr val="bg1"/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Коми</a:t>
              </a: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14432189" y="367122"/>
            <a:ext cx="2066391" cy="7511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6260" tIns="63131" rIns="126260" bIns="63131" rtlCol="0" anchor="ctr"/>
          <a:lstStyle/>
          <a:p>
            <a:pPr algn="ctr"/>
            <a:endParaRPr lang="ru-RU" sz="2835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113" y="4440809"/>
            <a:ext cx="1873846" cy="2172864"/>
          </a:xfrm>
          <a:prstGeom prst="rect">
            <a:avLst/>
          </a:prstGeom>
        </p:spPr>
      </p:pic>
      <p:grpSp>
        <p:nvGrpSpPr>
          <p:cNvPr id="12" name="Группа 10"/>
          <p:cNvGrpSpPr/>
          <p:nvPr/>
        </p:nvGrpSpPr>
        <p:grpSpPr>
          <a:xfrm>
            <a:off x="526584" y="448702"/>
            <a:ext cx="4752473" cy="1005742"/>
            <a:chOff x="958645" y="338545"/>
            <a:chExt cx="4988478" cy="938213"/>
          </a:xfrm>
        </p:grpSpPr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8645" y="338545"/>
              <a:ext cx="857250" cy="938213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2029172" y="499837"/>
              <a:ext cx="3917951" cy="6124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31287">
                <a:lnSpc>
                  <a:spcPct val="120000"/>
                </a:lnSpc>
                <a:defRPr/>
              </a:pPr>
              <a:r>
                <a:rPr lang="ru-RU" sz="16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Trebuchet MS" panose="020B0603020202020204" pitchFamily="34" charset="0"/>
                  <a:ea typeface="Roboto Medium" panose="02000000000000000000" pitchFamily="2" charset="0"/>
                  <a:cs typeface="Times New Roman" panose="02020603050405020304" pitchFamily="18" charset="0"/>
                </a:rPr>
                <a:t>МИНИСТЕРСТВО ЭКОНОМИЧЕСКОГО РАЗВИТИЯ РОССИЙСКОЙ ФЕДЕРАЦИИ</a:t>
              </a: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5486400" y="554327"/>
            <a:ext cx="4713385" cy="1021704"/>
            <a:chOff x="2431969" y="1655914"/>
            <a:chExt cx="4713385" cy="1021704"/>
          </a:xfrm>
        </p:grpSpPr>
        <p:pic>
          <p:nvPicPr>
            <p:cNvPr id="17" name="Picture 3" descr="C:\Users\User\Desktop\0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431969" y="1655914"/>
              <a:ext cx="777604" cy="900117"/>
            </a:xfrm>
            <a:prstGeom prst="rect">
              <a:avLst/>
            </a:prstGeom>
            <a:noFill/>
          </p:spPr>
        </p:pic>
        <p:sp>
          <p:nvSpPr>
            <p:cNvPr id="18" name="TextBox 17"/>
            <p:cNvSpPr txBox="1"/>
            <p:nvPr/>
          </p:nvSpPr>
          <p:spPr>
            <a:xfrm>
              <a:off x="3412760" y="1725626"/>
              <a:ext cx="3732594" cy="951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31287">
                <a:lnSpc>
                  <a:spcPct val="120000"/>
                </a:lnSpc>
                <a:defRPr/>
              </a:pPr>
              <a:r>
                <a:rPr lang="ru-RU" sz="16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Trebuchet MS" panose="020B0603020202020204" pitchFamily="34" charset="0"/>
                  <a:ea typeface="Roboto Medium" panose="02000000000000000000" pitchFamily="2" charset="0"/>
                  <a:cs typeface="Times New Roman" panose="02020603050405020304" pitchFamily="18" charset="0"/>
                </a:rPr>
                <a:t>МИНИСТЕРСТВО ЭКОНОМИЧЕСКОГО РАЗВИТИЯ И ПРОМЫШЛЕННОСТИ</a:t>
              </a:r>
            </a:p>
            <a:p>
              <a:pPr defTabSz="631287">
                <a:lnSpc>
                  <a:spcPct val="120000"/>
                </a:lnSpc>
                <a:defRPr/>
              </a:pPr>
              <a:r>
                <a:rPr lang="ru-RU" sz="16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Trebuchet MS" panose="020B0603020202020204" pitchFamily="34" charset="0"/>
                  <a:ea typeface="Roboto Medium" panose="02000000000000000000" pitchFamily="2" charset="0"/>
                  <a:cs typeface="Times New Roman" panose="02020603050405020304" pitchFamily="18" charset="0"/>
                </a:rPr>
                <a:t>РЕСПУБЛИКИ КОМИ</a:t>
              </a:r>
            </a:p>
          </p:txBody>
        </p:sp>
      </p:grpSp>
      <p:pic>
        <p:nvPicPr>
          <p:cNvPr id="20" name="Рисунок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8859" y="448702"/>
            <a:ext cx="2606566" cy="1063696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8061" y="357696"/>
            <a:ext cx="2351448" cy="1143000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44418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3"/>
          <p:cNvSpPr/>
          <p:nvPr/>
        </p:nvSpPr>
        <p:spPr>
          <a:xfrm>
            <a:off x="15821238" y="7286243"/>
            <a:ext cx="3441065" cy="3624579"/>
          </a:xfrm>
          <a:custGeom>
            <a:avLst/>
            <a:gdLst/>
            <a:ahLst/>
            <a:cxnLst/>
            <a:rect l="l" t="t" r="r" b="b"/>
            <a:pathLst>
              <a:path w="3441065" h="3624579">
                <a:moveTo>
                  <a:pt x="2760967" y="0"/>
                </a:moveTo>
                <a:lnTo>
                  <a:pt x="2712401" y="418"/>
                </a:lnTo>
                <a:lnTo>
                  <a:pt x="2664039" y="1669"/>
                </a:lnTo>
                <a:lnTo>
                  <a:pt x="2615886" y="3746"/>
                </a:lnTo>
                <a:lnTo>
                  <a:pt x="2567949" y="6642"/>
                </a:lnTo>
                <a:lnTo>
                  <a:pt x="2520237" y="10349"/>
                </a:lnTo>
                <a:lnTo>
                  <a:pt x="2472754" y="14862"/>
                </a:lnTo>
                <a:lnTo>
                  <a:pt x="2425508" y="20173"/>
                </a:lnTo>
                <a:lnTo>
                  <a:pt x="2378507" y="26276"/>
                </a:lnTo>
                <a:lnTo>
                  <a:pt x="2331756" y="33163"/>
                </a:lnTo>
                <a:lnTo>
                  <a:pt x="2285262" y="40828"/>
                </a:lnTo>
                <a:lnTo>
                  <a:pt x="2239034" y="49264"/>
                </a:lnTo>
                <a:lnTo>
                  <a:pt x="2193076" y="58464"/>
                </a:lnTo>
                <a:lnTo>
                  <a:pt x="2147397" y="68421"/>
                </a:lnTo>
                <a:lnTo>
                  <a:pt x="2102003" y="79129"/>
                </a:lnTo>
                <a:lnTo>
                  <a:pt x="2056900" y="90580"/>
                </a:lnTo>
                <a:lnTo>
                  <a:pt x="2012096" y="102768"/>
                </a:lnTo>
                <a:lnTo>
                  <a:pt x="1967598" y="115686"/>
                </a:lnTo>
                <a:lnTo>
                  <a:pt x="1923412" y="129327"/>
                </a:lnTo>
                <a:lnTo>
                  <a:pt x="1879546" y="143684"/>
                </a:lnTo>
                <a:lnTo>
                  <a:pt x="1836005" y="158751"/>
                </a:lnTo>
                <a:lnTo>
                  <a:pt x="1792798" y="174520"/>
                </a:lnTo>
                <a:lnTo>
                  <a:pt x="1749930" y="190984"/>
                </a:lnTo>
                <a:lnTo>
                  <a:pt x="1707408" y="208138"/>
                </a:lnTo>
                <a:lnTo>
                  <a:pt x="1665241" y="225973"/>
                </a:lnTo>
                <a:lnTo>
                  <a:pt x="1623433" y="244484"/>
                </a:lnTo>
                <a:lnTo>
                  <a:pt x="1581993" y="263662"/>
                </a:lnTo>
                <a:lnTo>
                  <a:pt x="1540926" y="283503"/>
                </a:lnTo>
                <a:lnTo>
                  <a:pt x="1500241" y="303997"/>
                </a:lnTo>
                <a:lnTo>
                  <a:pt x="1459943" y="325140"/>
                </a:lnTo>
                <a:lnTo>
                  <a:pt x="1420039" y="346924"/>
                </a:lnTo>
                <a:lnTo>
                  <a:pt x="1380537" y="369341"/>
                </a:lnTo>
                <a:lnTo>
                  <a:pt x="1341443" y="392386"/>
                </a:lnTo>
                <a:lnTo>
                  <a:pt x="1302765" y="416051"/>
                </a:lnTo>
                <a:lnTo>
                  <a:pt x="1264508" y="440330"/>
                </a:lnTo>
                <a:lnTo>
                  <a:pt x="1226679" y="465215"/>
                </a:lnTo>
                <a:lnTo>
                  <a:pt x="1189287" y="490700"/>
                </a:lnTo>
                <a:lnTo>
                  <a:pt x="1152337" y="516779"/>
                </a:lnTo>
                <a:lnTo>
                  <a:pt x="1115836" y="543443"/>
                </a:lnTo>
                <a:lnTo>
                  <a:pt x="1079791" y="570687"/>
                </a:lnTo>
                <a:lnTo>
                  <a:pt x="1044209" y="598503"/>
                </a:lnTo>
                <a:lnTo>
                  <a:pt x="1009097" y="626885"/>
                </a:lnTo>
                <a:lnTo>
                  <a:pt x="974462" y="655825"/>
                </a:lnTo>
                <a:lnTo>
                  <a:pt x="940310" y="685318"/>
                </a:lnTo>
                <a:lnTo>
                  <a:pt x="906648" y="715355"/>
                </a:lnTo>
                <a:lnTo>
                  <a:pt x="873484" y="745931"/>
                </a:lnTo>
                <a:lnTo>
                  <a:pt x="840823" y="777039"/>
                </a:lnTo>
                <a:lnTo>
                  <a:pt x="808674" y="808670"/>
                </a:lnTo>
                <a:lnTo>
                  <a:pt x="777042" y="840820"/>
                </a:lnTo>
                <a:lnTo>
                  <a:pt x="745934" y="873480"/>
                </a:lnTo>
                <a:lnTo>
                  <a:pt x="715359" y="906645"/>
                </a:lnTo>
                <a:lnTo>
                  <a:pt x="685321" y="940306"/>
                </a:lnTo>
                <a:lnTo>
                  <a:pt x="655828" y="974458"/>
                </a:lnTo>
                <a:lnTo>
                  <a:pt x="626888" y="1009094"/>
                </a:lnTo>
                <a:lnTo>
                  <a:pt x="598506" y="1044206"/>
                </a:lnTo>
                <a:lnTo>
                  <a:pt x="570690" y="1079788"/>
                </a:lnTo>
                <a:lnTo>
                  <a:pt x="543446" y="1115833"/>
                </a:lnTo>
                <a:lnTo>
                  <a:pt x="516781" y="1152334"/>
                </a:lnTo>
                <a:lnTo>
                  <a:pt x="490703" y="1189284"/>
                </a:lnTo>
                <a:lnTo>
                  <a:pt x="465218" y="1226677"/>
                </a:lnTo>
                <a:lnTo>
                  <a:pt x="440332" y="1264505"/>
                </a:lnTo>
                <a:lnTo>
                  <a:pt x="416054" y="1302762"/>
                </a:lnTo>
                <a:lnTo>
                  <a:pt x="392388" y="1341441"/>
                </a:lnTo>
                <a:lnTo>
                  <a:pt x="369343" y="1380535"/>
                </a:lnTo>
                <a:lnTo>
                  <a:pt x="346926" y="1420038"/>
                </a:lnTo>
                <a:lnTo>
                  <a:pt x="325142" y="1459941"/>
                </a:lnTo>
                <a:lnTo>
                  <a:pt x="303999" y="1500239"/>
                </a:lnTo>
                <a:lnTo>
                  <a:pt x="283505" y="1540925"/>
                </a:lnTo>
                <a:lnTo>
                  <a:pt x="263664" y="1581992"/>
                </a:lnTo>
                <a:lnTo>
                  <a:pt x="244485" y="1623433"/>
                </a:lnTo>
                <a:lnTo>
                  <a:pt x="225975" y="1665240"/>
                </a:lnTo>
                <a:lnTo>
                  <a:pt x="208139" y="1707409"/>
                </a:lnTo>
                <a:lnTo>
                  <a:pt x="190986" y="1749930"/>
                </a:lnTo>
                <a:lnTo>
                  <a:pt x="174521" y="1792798"/>
                </a:lnTo>
                <a:lnTo>
                  <a:pt x="158752" y="1836006"/>
                </a:lnTo>
                <a:lnTo>
                  <a:pt x="143685" y="1879547"/>
                </a:lnTo>
                <a:lnTo>
                  <a:pt x="129328" y="1923414"/>
                </a:lnTo>
                <a:lnTo>
                  <a:pt x="115687" y="1967601"/>
                </a:lnTo>
                <a:lnTo>
                  <a:pt x="102769" y="2012099"/>
                </a:lnTo>
                <a:lnTo>
                  <a:pt x="90581" y="2056903"/>
                </a:lnTo>
                <a:lnTo>
                  <a:pt x="79130" y="2102006"/>
                </a:lnTo>
                <a:lnTo>
                  <a:pt x="68422" y="2147401"/>
                </a:lnTo>
                <a:lnTo>
                  <a:pt x="58464" y="2193081"/>
                </a:lnTo>
                <a:lnTo>
                  <a:pt x="49264" y="2239039"/>
                </a:lnTo>
                <a:lnTo>
                  <a:pt x="40828" y="2285268"/>
                </a:lnTo>
                <a:lnTo>
                  <a:pt x="33163" y="2331762"/>
                </a:lnTo>
                <a:lnTo>
                  <a:pt x="26276" y="2378514"/>
                </a:lnTo>
                <a:lnTo>
                  <a:pt x="20173" y="2425516"/>
                </a:lnTo>
                <a:lnTo>
                  <a:pt x="14862" y="2472762"/>
                </a:lnTo>
                <a:lnTo>
                  <a:pt x="10349" y="2520245"/>
                </a:lnTo>
                <a:lnTo>
                  <a:pt x="6605" y="2568572"/>
                </a:lnTo>
                <a:lnTo>
                  <a:pt x="3739" y="2616062"/>
                </a:lnTo>
                <a:lnTo>
                  <a:pt x="1669" y="2664050"/>
                </a:lnTo>
                <a:lnTo>
                  <a:pt x="418" y="2712413"/>
                </a:lnTo>
                <a:lnTo>
                  <a:pt x="0" y="2760980"/>
                </a:lnTo>
                <a:lnTo>
                  <a:pt x="501" y="2814130"/>
                </a:lnTo>
                <a:lnTo>
                  <a:pt x="1994" y="2866926"/>
                </a:lnTo>
                <a:lnTo>
                  <a:pt x="4474" y="2919524"/>
                </a:lnTo>
                <a:lnTo>
                  <a:pt x="7931" y="2971860"/>
                </a:lnTo>
                <a:lnTo>
                  <a:pt x="12355" y="3023925"/>
                </a:lnTo>
                <a:lnTo>
                  <a:pt x="17738" y="3075711"/>
                </a:lnTo>
                <a:lnTo>
                  <a:pt x="24070" y="3127208"/>
                </a:lnTo>
                <a:lnTo>
                  <a:pt x="31344" y="3178408"/>
                </a:lnTo>
                <a:lnTo>
                  <a:pt x="39550" y="3229302"/>
                </a:lnTo>
                <a:lnTo>
                  <a:pt x="48679" y="3279881"/>
                </a:lnTo>
                <a:lnTo>
                  <a:pt x="58722" y="3330136"/>
                </a:lnTo>
                <a:lnTo>
                  <a:pt x="69670" y="3380059"/>
                </a:lnTo>
                <a:lnTo>
                  <a:pt x="81515" y="3429640"/>
                </a:lnTo>
                <a:lnTo>
                  <a:pt x="94247" y="3478872"/>
                </a:lnTo>
                <a:lnTo>
                  <a:pt x="107858" y="3527744"/>
                </a:lnTo>
                <a:lnTo>
                  <a:pt x="122339" y="3576249"/>
                </a:lnTo>
                <a:lnTo>
                  <a:pt x="137680" y="3624376"/>
                </a:lnTo>
                <a:lnTo>
                  <a:pt x="1492986" y="3624376"/>
                </a:lnTo>
                <a:lnTo>
                  <a:pt x="1465669" y="3582915"/>
                </a:lnTo>
                <a:lnTo>
                  <a:pt x="1439672" y="3540533"/>
                </a:lnTo>
                <a:lnTo>
                  <a:pt x="1415025" y="3497259"/>
                </a:lnTo>
                <a:lnTo>
                  <a:pt x="1391757" y="3453122"/>
                </a:lnTo>
                <a:lnTo>
                  <a:pt x="1369896" y="3408153"/>
                </a:lnTo>
                <a:lnTo>
                  <a:pt x="1349472" y="3362379"/>
                </a:lnTo>
                <a:lnTo>
                  <a:pt x="1330515" y="3315830"/>
                </a:lnTo>
                <a:lnTo>
                  <a:pt x="1313053" y="3268536"/>
                </a:lnTo>
                <a:lnTo>
                  <a:pt x="1297116" y="3220524"/>
                </a:lnTo>
                <a:lnTo>
                  <a:pt x="1282732" y="3171825"/>
                </a:lnTo>
                <a:lnTo>
                  <a:pt x="1269931" y="3122468"/>
                </a:lnTo>
                <a:lnTo>
                  <a:pt x="1258743" y="3072481"/>
                </a:lnTo>
                <a:lnTo>
                  <a:pt x="1249195" y="3021895"/>
                </a:lnTo>
                <a:lnTo>
                  <a:pt x="1241318" y="2970737"/>
                </a:lnTo>
                <a:lnTo>
                  <a:pt x="1235141" y="2919037"/>
                </a:lnTo>
                <a:lnTo>
                  <a:pt x="1230693" y="2866825"/>
                </a:lnTo>
                <a:lnTo>
                  <a:pt x="1228001" y="2814075"/>
                </a:lnTo>
                <a:lnTo>
                  <a:pt x="1227099" y="2760980"/>
                </a:lnTo>
                <a:lnTo>
                  <a:pt x="1227857" y="2712288"/>
                </a:lnTo>
                <a:lnTo>
                  <a:pt x="1230117" y="2663974"/>
                </a:lnTo>
                <a:lnTo>
                  <a:pt x="1233873" y="2615896"/>
                </a:lnTo>
                <a:lnTo>
                  <a:pt x="1239050" y="2568572"/>
                </a:lnTo>
                <a:lnTo>
                  <a:pt x="1245679" y="2521529"/>
                </a:lnTo>
                <a:lnTo>
                  <a:pt x="1253719" y="2474954"/>
                </a:lnTo>
                <a:lnTo>
                  <a:pt x="1263149" y="2428869"/>
                </a:lnTo>
                <a:lnTo>
                  <a:pt x="1273945" y="2383297"/>
                </a:lnTo>
                <a:lnTo>
                  <a:pt x="1286085" y="2338262"/>
                </a:lnTo>
                <a:lnTo>
                  <a:pt x="1299547" y="2293784"/>
                </a:lnTo>
                <a:lnTo>
                  <a:pt x="1314308" y="2249886"/>
                </a:lnTo>
                <a:lnTo>
                  <a:pt x="1330346" y="2206592"/>
                </a:lnTo>
                <a:lnTo>
                  <a:pt x="1347638" y="2163923"/>
                </a:lnTo>
                <a:lnTo>
                  <a:pt x="1366162" y="2121902"/>
                </a:lnTo>
                <a:lnTo>
                  <a:pt x="1385896" y="2080551"/>
                </a:lnTo>
                <a:lnTo>
                  <a:pt x="1406816" y="2039894"/>
                </a:lnTo>
                <a:lnTo>
                  <a:pt x="1428901" y="1999951"/>
                </a:lnTo>
                <a:lnTo>
                  <a:pt x="1452128" y="1960746"/>
                </a:lnTo>
                <a:lnTo>
                  <a:pt x="1476474" y="1922302"/>
                </a:lnTo>
                <a:lnTo>
                  <a:pt x="1501918" y="1884640"/>
                </a:lnTo>
                <a:lnTo>
                  <a:pt x="1528436" y="1847783"/>
                </a:lnTo>
                <a:lnTo>
                  <a:pt x="1556006" y="1811754"/>
                </a:lnTo>
                <a:lnTo>
                  <a:pt x="1584606" y="1776574"/>
                </a:lnTo>
                <a:lnTo>
                  <a:pt x="1614213" y="1742268"/>
                </a:lnTo>
                <a:lnTo>
                  <a:pt x="1644805" y="1708856"/>
                </a:lnTo>
                <a:lnTo>
                  <a:pt x="1676360" y="1676361"/>
                </a:lnTo>
                <a:lnTo>
                  <a:pt x="1708854" y="1644807"/>
                </a:lnTo>
                <a:lnTo>
                  <a:pt x="1742266" y="1614215"/>
                </a:lnTo>
                <a:lnTo>
                  <a:pt x="1776572" y="1584607"/>
                </a:lnTo>
                <a:lnTo>
                  <a:pt x="1811751" y="1556007"/>
                </a:lnTo>
                <a:lnTo>
                  <a:pt x="1847780" y="1528437"/>
                </a:lnTo>
                <a:lnTo>
                  <a:pt x="1884637" y="1501919"/>
                </a:lnTo>
                <a:lnTo>
                  <a:pt x="1922298" y="1476475"/>
                </a:lnTo>
                <a:lnTo>
                  <a:pt x="1960743" y="1452129"/>
                </a:lnTo>
                <a:lnTo>
                  <a:pt x="1999947" y="1428902"/>
                </a:lnTo>
                <a:lnTo>
                  <a:pt x="2039889" y="1406817"/>
                </a:lnTo>
                <a:lnTo>
                  <a:pt x="2080547" y="1385896"/>
                </a:lnTo>
                <a:lnTo>
                  <a:pt x="2121897" y="1366163"/>
                </a:lnTo>
                <a:lnTo>
                  <a:pt x="2163918" y="1347639"/>
                </a:lnTo>
                <a:lnTo>
                  <a:pt x="2206586" y="1330346"/>
                </a:lnTo>
                <a:lnTo>
                  <a:pt x="2249880" y="1314308"/>
                </a:lnTo>
                <a:lnTo>
                  <a:pt x="2293777" y="1299547"/>
                </a:lnTo>
                <a:lnTo>
                  <a:pt x="2338254" y="1286085"/>
                </a:lnTo>
                <a:lnTo>
                  <a:pt x="2383290" y="1273945"/>
                </a:lnTo>
                <a:lnTo>
                  <a:pt x="2428861" y="1263149"/>
                </a:lnTo>
                <a:lnTo>
                  <a:pt x="2474945" y="1253719"/>
                </a:lnTo>
                <a:lnTo>
                  <a:pt x="2521519" y="1245679"/>
                </a:lnTo>
                <a:lnTo>
                  <a:pt x="2568562" y="1239050"/>
                </a:lnTo>
                <a:lnTo>
                  <a:pt x="2616051" y="1233855"/>
                </a:lnTo>
                <a:lnTo>
                  <a:pt x="2663963" y="1230117"/>
                </a:lnTo>
                <a:lnTo>
                  <a:pt x="2712276" y="1227857"/>
                </a:lnTo>
                <a:lnTo>
                  <a:pt x="2760967" y="1227099"/>
                </a:lnTo>
                <a:lnTo>
                  <a:pt x="3440798" y="1227099"/>
                </a:lnTo>
                <a:lnTo>
                  <a:pt x="3440798" y="84328"/>
                </a:lnTo>
                <a:lnTo>
                  <a:pt x="3394033" y="72919"/>
                </a:lnTo>
                <a:lnTo>
                  <a:pt x="3346965" y="62309"/>
                </a:lnTo>
                <a:lnTo>
                  <a:pt x="3299598" y="52506"/>
                </a:lnTo>
                <a:lnTo>
                  <a:pt x="3251942" y="43516"/>
                </a:lnTo>
                <a:lnTo>
                  <a:pt x="3204003" y="35348"/>
                </a:lnTo>
                <a:lnTo>
                  <a:pt x="3155787" y="28008"/>
                </a:lnTo>
                <a:lnTo>
                  <a:pt x="3107302" y="21504"/>
                </a:lnTo>
                <a:lnTo>
                  <a:pt x="3058555" y="15843"/>
                </a:lnTo>
                <a:lnTo>
                  <a:pt x="3009554" y="11033"/>
                </a:lnTo>
                <a:lnTo>
                  <a:pt x="2960304" y="7080"/>
                </a:lnTo>
                <a:lnTo>
                  <a:pt x="2910813" y="3994"/>
                </a:lnTo>
                <a:lnTo>
                  <a:pt x="2861089" y="1780"/>
                </a:lnTo>
                <a:lnTo>
                  <a:pt x="2811138" y="446"/>
                </a:lnTo>
                <a:lnTo>
                  <a:pt x="2760967" y="0"/>
                </a:lnTo>
                <a:close/>
              </a:path>
              <a:path w="3441065" h="3624579">
                <a:moveTo>
                  <a:pt x="3440798" y="1227099"/>
                </a:moveTo>
                <a:lnTo>
                  <a:pt x="2760967" y="1227099"/>
                </a:lnTo>
                <a:lnTo>
                  <a:pt x="2813077" y="1227967"/>
                </a:lnTo>
                <a:lnTo>
                  <a:pt x="2864749" y="1230553"/>
                </a:lnTo>
                <a:lnTo>
                  <a:pt x="2915957" y="1234829"/>
                </a:lnTo>
                <a:lnTo>
                  <a:pt x="2966673" y="1240768"/>
                </a:lnTo>
                <a:lnTo>
                  <a:pt x="3016870" y="1248343"/>
                </a:lnTo>
                <a:lnTo>
                  <a:pt x="3066521" y="1257526"/>
                </a:lnTo>
                <a:lnTo>
                  <a:pt x="3115598" y="1268290"/>
                </a:lnTo>
                <a:lnTo>
                  <a:pt x="3164075" y="1280607"/>
                </a:lnTo>
                <a:lnTo>
                  <a:pt x="3211924" y="1294450"/>
                </a:lnTo>
                <a:lnTo>
                  <a:pt x="3259118" y="1309791"/>
                </a:lnTo>
                <a:lnTo>
                  <a:pt x="3305629" y="1326604"/>
                </a:lnTo>
                <a:lnTo>
                  <a:pt x="3351431" y="1344861"/>
                </a:lnTo>
                <a:lnTo>
                  <a:pt x="3396497" y="1364533"/>
                </a:lnTo>
                <a:lnTo>
                  <a:pt x="3440798" y="1385595"/>
                </a:lnTo>
                <a:lnTo>
                  <a:pt x="3440798" y="1227099"/>
                </a:lnTo>
                <a:close/>
              </a:path>
            </a:pathLst>
          </a:custGeom>
          <a:solidFill>
            <a:srgbClr val="EDDFD2"/>
          </a:solidFill>
        </p:spPr>
        <p:txBody>
          <a:bodyPr wrap="square" lIns="0" tIns="0" rIns="0" bIns="0" rtlCol="0"/>
          <a:lstStyle/>
          <a:p>
            <a:pPr defTabSz="914371">
              <a:defRPr/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object 22"/>
          <p:cNvSpPr/>
          <p:nvPr/>
        </p:nvSpPr>
        <p:spPr>
          <a:xfrm>
            <a:off x="2023428" y="574808"/>
            <a:ext cx="1499869" cy="153035"/>
          </a:xfrm>
          <a:custGeom>
            <a:avLst/>
            <a:gdLst/>
            <a:ahLst/>
            <a:cxnLst/>
            <a:rect l="l" t="t" r="r" b="b"/>
            <a:pathLst>
              <a:path w="1499870" h="153034">
                <a:moveTo>
                  <a:pt x="0" y="152946"/>
                </a:moveTo>
                <a:lnTo>
                  <a:pt x="1499501" y="152946"/>
                </a:lnTo>
                <a:lnTo>
                  <a:pt x="1499501" y="0"/>
                </a:lnTo>
                <a:lnTo>
                  <a:pt x="0" y="0"/>
                </a:lnTo>
                <a:lnTo>
                  <a:pt x="0" y="152946"/>
                </a:lnTo>
                <a:close/>
              </a:path>
            </a:pathLst>
          </a:custGeom>
          <a:solidFill>
            <a:srgbClr val="EF5237"/>
          </a:solidFill>
        </p:spPr>
        <p:txBody>
          <a:bodyPr wrap="square" lIns="0" tIns="0" rIns="0" bIns="0" rtlCol="0"/>
          <a:lstStyle/>
          <a:p>
            <a:pPr defTabSz="914371">
              <a:defRPr/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object 24"/>
          <p:cNvSpPr txBox="1"/>
          <p:nvPr/>
        </p:nvSpPr>
        <p:spPr>
          <a:xfrm>
            <a:off x="1579430" y="2074527"/>
            <a:ext cx="16205981" cy="1243929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065" marR="7261" defTabSz="914371">
              <a:spcBef>
                <a:spcPts val="1501"/>
              </a:spcBef>
              <a:buClr>
                <a:srgbClr val="EF5237"/>
              </a:buClr>
              <a:tabLst>
                <a:tab pos="347969" algn="l"/>
                <a:tab pos="349239" algn="l"/>
              </a:tabLst>
            </a:pP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</a:rPr>
              <a:t>ОРГАНИЗАЦИЯ УЧАСТИЯ В ВЫСТАВОЧНО-ЯРМАРОЧНОМ МЕРОПРИЯТИИ НА ТЕРРИТОРИИ РОССИЙСКОЙ ФЕДЕРАЦИИ И ЗА ЕЕ ПРЕДЕЛАМИ</a:t>
            </a:r>
            <a:endParaRPr lang="ru-RU" sz="4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object 23"/>
          <p:cNvSpPr txBox="1">
            <a:spLocks/>
          </p:cNvSpPr>
          <p:nvPr/>
        </p:nvSpPr>
        <p:spPr>
          <a:xfrm>
            <a:off x="1579430" y="1249918"/>
            <a:ext cx="15731173" cy="607475"/>
          </a:xfrm>
          <a:prstGeom prst="rect">
            <a:avLst/>
          </a:prstGeom>
        </p:spPr>
        <p:txBody>
          <a:bodyPr vert="horz" wrap="square" lIns="0" tIns="5716" rIns="0" bIns="0" rtlCol="0">
            <a:spAutoFit/>
          </a:bodyPr>
          <a:lstStyle>
            <a:lvl1pPr>
              <a:defRPr sz="9850" b="1" i="0">
                <a:solidFill>
                  <a:srgbClr val="4C1913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marL="12701" marR="4169170" defTabSz="914371">
              <a:lnSpc>
                <a:spcPct val="101499"/>
              </a:lnSpc>
              <a:spcBef>
                <a:spcPts val="46"/>
              </a:spcBef>
            </a:pPr>
            <a:r>
              <a:rPr lang="ru-RU" sz="4000" spc="-175" dirty="0" smtClean="0">
                <a:solidFill>
                  <a:srgbClr val="EF5237"/>
                </a:solidFill>
                <a:latin typeface="+mn-lt"/>
              </a:rPr>
              <a:t>Центр «Мой бизнес» </a:t>
            </a:r>
            <a:endParaRPr lang="ru-RU" sz="4000" spc="-175" dirty="0">
              <a:solidFill>
                <a:srgbClr val="EF5237"/>
              </a:solidFill>
              <a:latin typeface="+mn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AB86DFD1-E781-41DB-B371-A0A1752CBDB3}"/>
              </a:ext>
            </a:extLst>
          </p:cNvPr>
          <p:cNvSpPr txBox="1"/>
          <p:nvPr/>
        </p:nvSpPr>
        <p:spPr>
          <a:xfrm>
            <a:off x="1579430" y="3674854"/>
            <a:ext cx="17163246" cy="7039619"/>
          </a:xfrm>
          <a:prstGeom prst="rect">
            <a:avLst/>
          </a:prstGeom>
          <a:noFill/>
        </p:spPr>
        <p:txBody>
          <a:bodyPr wrap="square" lIns="144018" tIns="72009" rIns="144018" bIns="72009">
            <a:spAutoFit/>
          </a:bodyPr>
          <a:lstStyle/>
          <a:p>
            <a:pPr>
              <a:spcBef>
                <a:spcPts val="1200"/>
              </a:spcBef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Получатели поддержки: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субъекты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МСП</a:t>
            </a:r>
          </a:p>
          <a:p>
            <a:pPr>
              <a:spcBef>
                <a:spcPts val="1200"/>
              </a:spcBef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Вид поддержки: </a:t>
            </a:r>
          </a:p>
          <a:p>
            <a:pPr>
              <a:spcBef>
                <a:spcPts val="1200"/>
              </a:spcBef>
            </a:pP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• аренда выставочных площадей</a:t>
            </a:r>
            <a:endParaRPr lang="ru-RU" sz="2400" i="1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spcBef>
                <a:spcPts val="1200"/>
              </a:spcBef>
            </a:pP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• 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застройка и сопровождение коллективного или индивидуального стенда</a:t>
            </a:r>
          </a:p>
          <a:p>
            <a:pPr>
              <a:spcBef>
                <a:spcPts val="1200"/>
              </a:spcBef>
            </a:pP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• 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организация доставки выставочных образцов</a:t>
            </a:r>
            <a:endParaRPr lang="ru-RU" sz="2400" i="1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spcBef>
                <a:spcPts val="1200"/>
              </a:spcBef>
            </a:pP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• подготовка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сувенирной продукции, презентационных материалов</a:t>
            </a:r>
            <a:endParaRPr lang="ru-RU" sz="2400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spcBef>
                <a:spcPts val="1200"/>
              </a:spcBef>
            </a:pP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• 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поиск и подбор потенциальных иностранных покупателей</a:t>
            </a:r>
            <a:endParaRPr lang="ru-RU" sz="2400" i="1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spcBef>
                <a:spcPts val="1200"/>
              </a:spcBef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Условия получения –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бесплатно</a:t>
            </a:r>
          </a:p>
          <a:p>
            <a:pPr>
              <a:spcBef>
                <a:spcPts val="1200"/>
              </a:spcBef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Срок рассмотрения заявки –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не позднее чем за 2 месяца до даты проведения выставки</a:t>
            </a:r>
          </a:p>
          <a:p>
            <a:pPr>
              <a:spcBef>
                <a:spcPts val="1200"/>
              </a:spcBef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Контакты ответственного лица: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Белякова Елена 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Дмитриевна, специалист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Центра поддержки 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экспорта, e.d.belyakova@minek.rkomi.ru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, 8 (8212) 44-60-25, доб.303 </a:t>
            </a:r>
          </a:p>
          <a:p>
            <a:pPr>
              <a:spcBef>
                <a:spcPts val="1200"/>
              </a:spcBef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Информация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о поддержке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-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сайт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  <a:hlinkClick r:id="rId2"/>
              </a:rPr>
              <a:t>мойбизнес11.рф</a:t>
            </a:r>
            <a:endParaRPr lang="ru-RU" sz="2400" i="1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sz="2200" b="1" spc="-150" dirty="0">
              <a:solidFill>
                <a:schemeClr val="accent2">
                  <a:lumMod val="50000"/>
                </a:schemeClr>
              </a:solidFill>
              <a:latin typeface="Trebuchet MS" panose="020B0603020202020204" pitchFamily="34" charset="0"/>
              <a:cs typeface="Arial"/>
            </a:endParaRPr>
          </a:p>
          <a:p>
            <a:endParaRPr lang="ru-RU" sz="2200" b="1" spc="-150" dirty="0">
              <a:solidFill>
                <a:srgbClr val="4C1913"/>
              </a:solidFill>
              <a:latin typeface="Trebuchet MS" panose="020B0603020202020204" pitchFamily="34" charset="0"/>
              <a:cs typeface="Arial"/>
            </a:endParaRPr>
          </a:p>
          <a:p>
            <a:endParaRPr lang="ru-RU" sz="20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0001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3"/>
          <p:cNvSpPr/>
          <p:nvPr/>
        </p:nvSpPr>
        <p:spPr>
          <a:xfrm>
            <a:off x="15821238" y="7286243"/>
            <a:ext cx="3441065" cy="3624579"/>
          </a:xfrm>
          <a:custGeom>
            <a:avLst/>
            <a:gdLst/>
            <a:ahLst/>
            <a:cxnLst/>
            <a:rect l="l" t="t" r="r" b="b"/>
            <a:pathLst>
              <a:path w="3441065" h="3624579">
                <a:moveTo>
                  <a:pt x="2760967" y="0"/>
                </a:moveTo>
                <a:lnTo>
                  <a:pt x="2712401" y="418"/>
                </a:lnTo>
                <a:lnTo>
                  <a:pt x="2664039" y="1669"/>
                </a:lnTo>
                <a:lnTo>
                  <a:pt x="2615886" y="3746"/>
                </a:lnTo>
                <a:lnTo>
                  <a:pt x="2567949" y="6642"/>
                </a:lnTo>
                <a:lnTo>
                  <a:pt x="2520237" y="10349"/>
                </a:lnTo>
                <a:lnTo>
                  <a:pt x="2472754" y="14862"/>
                </a:lnTo>
                <a:lnTo>
                  <a:pt x="2425508" y="20173"/>
                </a:lnTo>
                <a:lnTo>
                  <a:pt x="2378507" y="26276"/>
                </a:lnTo>
                <a:lnTo>
                  <a:pt x="2331756" y="33163"/>
                </a:lnTo>
                <a:lnTo>
                  <a:pt x="2285262" y="40828"/>
                </a:lnTo>
                <a:lnTo>
                  <a:pt x="2239034" y="49264"/>
                </a:lnTo>
                <a:lnTo>
                  <a:pt x="2193076" y="58464"/>
                </a:lnTo>
                <a:lnTo>
                  <a:pt x="2147397" y="68421"/>
                </a:lnTo>
                <a:lnTo>
                  <a:pt x="2102003" y="79129"/>
                </a:lnTo>
                <a:lnTo>
                  <a:pt x="2056900" y="90580"/>
                </a:lnTo>
                <a:lnTo>
                  <a:pt x="2012096" y="102768"/>
                </a:lnTo>
                <a:lnTo>
                  <a:pt x="1967598" y="115686"/>
                </a:lnTo>
                <a:lnTo>
                  <a:pt x="1923412" y="129327"/>
                </a:lnTo>
                <a:lnTo>
                  <a:pt x="1879546" y="143684"/>
                </a:lnTo>
                <a:lnTo>
                  <a:pt x="1836005" y="158751"/>
                </a:lnTo>
                <a:lnTo>
                  <a:pt x="1792798" y="174520"/>
                </a:lnTo>
                <a:lnTo>
                  <a:pt x="1749930" y="190984"/>
                </a:lnTo>
                <a:lnTo>
                  <a:pt x="1707408" y="208138"/>
                </a:lnTo>
                <a:lnTo>
                  <a:pt x="1665241" y="225973"/>
                </a:lnTo>
                <a:lnTo>
                  <a:pt x="1623433" y="244484"/>
                </a:lnTo>
                <a:lnTo>
                  <a:pt x="1581993" y="263662"/>
                </a:lnTo>
                <a:lnTo>
                  <a:pt x="1540926" y="283503"/>
                </a:lnTo>
                <a:lnTo>
                  <a:pt x="1500241" y="303997"/>
                </a:lnTo>
                <a:lnTo>
                  <a:pt x="1459943" y="325140"/>
                </a:lnTo>
                <a:lnTo>
                  <a:pt x="1420039" y="346924"/>
                </a:lnTo>
                <a:lnTo>
                  <a:pt x="1380537" y="369341"/>
                </a:lnTo>
                <a:lnTo>
                  <a:pt x="1341443" y="392386"/>
                </a:lnTo>
                <a:lnTo>
                  <a:pt x="1302765" y="416051"/>
                </a:lnTo>
                <a:lnTo>
                  <a:pt x="1264508" y="440330"/>
                </a:lnTo>
                <a:lnTo>
                  <a:pt x="1226679" y="465215"/>
                </a:lnTo>
                <a:lnTo>
                  <a:pt x="1189287" y="490700"/>
                </a:lnTo>
                <a:lnTo>
                  <a:pt x="1152337" y="516779"/>
                </a:lnTo>
                <a:lnTo>
                  <a:pt x="1115836" y="543443"/>
                </a:lnTo>
                <a:lnTo>
                  <a:pt x="1079791" y="570687"/>
                </a:lnTo>
                <a:lnTo>
                  <a:pt x="1044209" y="598503"/>
                </a:lnTo>
                <a:lnTo>
                  <a:pt x="1009097" y="626885"/>
                </a:lnTo>
                <a:lnTo>
                  <a:pt x="974462" y="655825"/>
                </a:lnTo>
                <a:lnTo>
                  <a:pt x="940310" y="685318"/>
                </a:lnTo>
                <a:lnTo>
                  <a:pt x="906648" y="715355"/>
                </a:lnTo>
                <a:lnTo>
                  <a:pt x="873484" y="745931"/>
                </a:lnTo>
                <a:lnTo>
                  <a:pt x="840823" y="777039"/>
                </a:lnTo>
                <a:lnTo>
                  <a:pt x="808674" y="808670"/>
                </a:lnTo>
                <a:lnTo>
                  <a:pt x="777042" y="840820"/>
                </a:lnTo>
                <a:lnTo>
                  <a:pt x="745934" y="873480"/>
                </a:lnTo>
                <a:lnTo>
                  <a:pt x="715359" y="906645"/>
                </a:lnTo>
                <a:lnTo>
                  <a:pt x="685321" y="940306"/>
                </a:lnTo>
                <a:lnTo>
                  <a:pt x="655828" y="974458"/>
                </a:lnTo>
                <a:lnTo>
                  <a:pt x="626888" y="1009094"/>
                </a:lnTo>
                <a:lnTo>
                  <a:pt x="598506" y="1044206"/>
                </a:lnTo>
                <a:lnTo>
                  <a:pt x="570690" y="1079788"/>
                </a:lnTo>
                <a:lnTo>
                  <a:pt x="543446" y="1115833"/>
                </a:lnTo>
                <a:lnTo>
                  <a:pt x="516781" y="1152334"/>
                </a:lnTo>
                <a:lnTo>
                  <a:pt x="490703" y="1189284"/>
                </a:lnTo>
                <a:lnTo>
                  <a:pt x="465218" y="1226677"/>
                </a:lnTo>
                <a:lnTo>
                  <a:pt x="440332" y="1264505"/>
                </a:lnTo>
                <a:lnTo>
                  <a:pt x="416054" y="1302762"/>
                </a:lnTo>
                <a:lnTo>
                  <a:pt x="392388" y="1341441"/>
                </a:lnTo>
                <a:lnTo>
                  <a:pt x="369343" y="1380535"/>
                </a:lnTo>
                <a:lnTo>
                  <a:pt x="346926" y="1420038"/>
                </a:lnTo>
                <a:lnTo>
                  <a:pt x="325142" y="1459941"/>
                </a:lnTo>
                <a:lnTo>
                  <a:pt x="303999" y="1500239"/>
                </a:lnTo>
                <a:lnTo>
                  <a:pt x="283505" y="1540925"/>
                </a:lnTo>
                <a:lnTo>
                  <a:pt x="263664" y="1581992"/>
                </a:lnTo>
                <a:lnTo>
                  <a:pt x="244485" y="1623433"/>
                </a:lnTo>
                <a:lnTo>
                  <a:pt x="225975" y="1665240"/>
                </a:lnTo>
                <a:lnTo>
                  <a:pt x="208139" y="1707409"/>
                </a:lnTo>
                <a:lnTo>
                  <a:pt x="190986" y="1749930"/>
                </a:lnTo>
                <a:lnTo>
                  <a:pt x="174521" y="1792798"/>
                </a:lnTo>
                <a:lnTo>
                  <a:pt x="158752" y="1836006"/>
                </a:lnTo>
                <a:lnTo>
                  <a:pt x="143685" y="1879547"/>
                </a:lnTo>
                <a:lnTo>
                  <a:pt x="129328" y="1923414"/>
                </a:lnTo>
                <a:lnTo>
                  <a:pt x="115687" y="1967601"/>
                </a:lnTo>
                <a:lnTo>
                  <a:pt x="102769" y="2012099"/>
                </a:lnTo>
                <a:lnTo>
                  <a:pt x="90581" y="2056903"/>
                </a:lnTo>
                <a:lnTo>
                  <a:pt x="79130" y="2102006"/>
                </a:lnTo>
                <a:lnTo>
                  <a:pt x="68422" y="2147401"/>
                </a:lnTo>
                <a:lnTo>
                  <a:pt x="58464" y="2193081"/>
                </a:lnTo>
                <a:lnTo>
                  <a:pt x="49264" y="2239039"/>
                </a:lnTo>
                <a:lnTo>
                  <a:pt x="40828" y="2285268"/>
                </a:lnTo>
                <a:lnTo>
                  <a:pt x="33163" y="2331762"/>
                </a:lnTo>
                <a:lnTo>
                  <a:pt x="26276" y="2378514"/>
                </a:lnTo>
                <a:lnTo>
                  <a:pt x="20173" y="2425516"/>
                </a:lnTo>
                <a:lnTo>
                  <a:pt x="14862" y="2472762"/>
                </a:lnTo>
                <a:lnTo>
                  <a:pt x="10349" y="2520245"/>
                </a:lnTo>
                <a:lnTo>
                  <a:pt x="6605" y="2568572"/>
                </a:lnTo>
                <a:lnTo>
                  <a:pt x="3739" y="2616062"/>
                </a:lnTo>
                <a:lnTo>
                  <a:pt x="1669" y="2664050"/>
                </a:lnTo>
                <a:lnTo>
                  <a:pt x="418" y="2712413"/>
                </a:lnTo>
                <a:lnTo>
                  <a:pt x="0" y="2760980"/>
                </a:lnTo>
                <a:lnTo>
                  <a:pt x="501" y="2814130"/>
                </a:lnTo>
                <a:lnTo>
                  <a:pt x="1994" y="2866926"/>
                </a:lnTo>
                <a:lnTo>
                  <a:pt x="4474" y="2919524"/>
                </a:lnTo>
                <a:lnTo>
                  <a:pt x="7931" y="2971860"/>
                </a:lnTo>
                <a:lnTo>
                  <a:pt x="12355" y="3023925"/>
                </a:lnTo>
                <a:lnTo>
                  <a:pt x="17738" y="3075711"/>
                </a:lnTo>
                <a:lnTo>
                  <a:pt x="24070" y="3127208"/>
                </a:lnTo>
                <a:lnTo>
                  <a:pt x="31344" y="3178408"/>
                </a:lnTo>
                <a:lnTo>
                  <a:pt x="39550" y="3229302"/>
                </a:lnTo>
                <a:lnTo>
                  <a:pt x="48679" y="3279881"/>
                </a:lnTo>
                <a:lnTo>
                  <a:pt x="58722" y="3330136"/>
                </a:lnTo>
                <a:lnTo>
                  <a:pt x="69670" y="3380059"/>
                </a:lnTo>
                <a:lnTo>
                  <a:pt x="81515" y="3429640"/>
                </a:lnTo>
                <a:lnTo>
                  <a:pt x="94247" y="3478872"/>
                </a:lnTo>
                <a:lnTo>
                  <a:pt x="107858" y="3527744"/>
                </a:lnTo>
                <a:lnTo>
                  <a:pt x="122339" y="3576249"/>
                </a:lnTo>
                <a:lnTo>
                  <a:pt x="137680" y="3624376"/>
                </a:lnTo>
                <a:lnTo>
                  <a:pt x="1492986" y="3624376"/>
                </a:lnTo>
                <a:lnTo>
                  <a:pt x="1465669" y="3582915"/>
                </a:lnTo>
                <a:lnTo>
                  <a:pt x="1439672" y="3540533"/>
                </a:lnTo>
                <a:lnTo>
                  <a:pt x="1415025" y="3497259"/>
                </a:lnTo>
                <a:lnTo>
                  <a:pt x="1391757" y="3453122"/>
                </a:lnTo>
                <a:lnTo>
                  <a:pt x="1369896" y="3408153"/>
                </a:lnTo>
                <a:lnTo>
                  <a:pt x="1349472" y="3362379"/>
                </a:lnTo>
                <a:lnTo>
                  <a:pt x="1330515" y="3315830"/>
                </a:lnTo>
                <a:lnTo>
                  <a:pt x="1313053" y="3268536"/>
                </a:lnTo>
                <a:lnTo>
                  <a:pt x="1297116" y="3220524"/>
                </a:lnTo>
                <a:lnTo>
                  <a:pt x="1282732" y="3171825"/>
                </a:lnTo>
                <a:lnTo>
                  <a:pt x="1269931" y="3122468"/>
                </a:lnTo>
                <a:lnTo>
                  <a:pt x="1258743" y="3072481"/>
                </a:lnTo>
                <a:lnTo>
                  <a:pt x="1249195" y="3021895"/>
                </a:lnTo>
                <a:lnTo>
                  <a:pt x="1241318" y="2970737"/>
                </a:lnTo>
                <a:lnTo>
                  <a:pt x="1235141" y="2919037"/>
                </a:lnTo>
                <a:lnTo>
                  <a:pt x="1230693" y="2866825"/>
                </a:lnTo>
                <a:lnTo>
                  <a:pt x="1228001" y="2814075"/>
                </a:lnTo>
                <a:lnTo>
                  <a:pt x="1227099" y="2760980"/>
                </a:lnTo>
                <a:lnTo>
                  <a:pt x="1227857" y="2712288"/>
                </a:lnTo>
                <a:lnTo>
                  <a:pt x="1230117" y="2663974"/>
                </a:lnTo>
                <a:lnTo>
                  <a:pt x="1233873" y="2615896"/>
                </a:lnTo>
                <a:lnTo>
                  <a:pt x="1239050" y="2568572"/>
                </a:lnTo>
                <a:lnTo>
                  <a:pt x="1245679" y="2521529"/>
                </a:lnTo>
                <a:lnTo>
                  <a:pt x="1253719" y="2474954"/>
                </a:lnTo>
                <a:lnTo>
                  <a:pt x="1263149" y="2428869"/>
                </a:lnTo>
                <a:lnTo>
                  <a:pt x="1273945" y="2383297"/>
                </a:lnTo>
                <a:lnTo>
                  <a:pt x="1286085" y="2338262"/>
                </a:lnTo>
                <a:lnTo>
                  <a:pt x="1299547" y="2293784"/>
                </a:lnTo>
                <a:lnTo>
                  <a:pt x="1314308" y="2249886"/>
                </a:lnTo>
                <a:lnTo>
                  <a:pt x="1330346" y="2206592"/>
                </a:lnTo>
                <a:lnTo>
                  <a:pt x="1347638" y="2163923"/>
                </a:lnTo>
                <a:lnTo>
                  <a:pt x="1366162" y="2121902"/>
                </a:lnTo>
                <a:lnTo>
                  <a:pt x="1385896" y="2080551"/>
                </a:lnTo>
                <a:lnTo>
                  <a:pt x="1406816" y="2039894"/>
                </a:lnTo>
                <a:lnTo>
                  <a:pt x="1428901" y="1999951"/>
                </a:lnTo>
                <a:lnTo>
                  <a:pt x="1452128" y="1960746"/>
                </a:lnTo>
                <a:lnTo>
                  <a:pt x="1476474" y="1922302"/>
                </a:lnTo>
                <a:lnTo>
                  <a:pt x="1501918" y="1884640"/>
                </a:lnTo>
                <a:lnTo>
                  <a:pt x="1528436" y="1847783"/>
                </a:lnTo>
                <a:lnTo>
                  <a:pt x="1556006" y="1811754"/>
                </a:lnTo>
                <a:lnTo>
                  <a:pt x="1584606" y="1776574"/>
                </a:lnTo>
                <a:lnTo>
                  <a:pt x="1614213" y="1742268"/>
                </a:lnTo>
                <a:lnTo>
                  <a:pt x="1644805" y="1708856"/>
                </a:lnTo>
                <a:lnTo>
                  <a:pt x="1676360" y="1676361"/>
                </a:lnTo>
                <a:lnTo>
                  <a:pt x="1708854" y="1644807"/>
                </a:lnTo>
                <a:lnTo>
                  <a:pt x="1742266" y="1614215"/>
                </a:lnTo>
                <a:lnTo>
                  <a:pt x="1776572" y="1584607"/>
                </a:lnTo>
                <a:lnTo>
                  <a:pt x="1811751" y="1556007"/>
                </a:lnTo>
                <a:lnTo>
                  <a:pt x="1847780" y="1528437"/>
                </a:lnTo>
                <a:lnTo>
                  <a:pt x="1884637" y="1501919"/>
                </a:lnTo>
                <a:lnTo>
                  <a:pt x="1922298" y="1476475"/>
                </a:lnTo>
                <a:lnTo>
                  <a:pt x="1960743" y="1452129"/>
                </a:lnTo>
                <a:lnTo>
                  <a:pt x="1999947" y="1428902"/>
                </a:lnTo>
                <a:lnTo>
                  <a:pt x="2039889" y="1406817"/>
                </a:lnTo>
                <a:lnTo>
                  <a:pt x="2080547" y="1385896"/>
                </a:lnTo>
                <a:lnTo>
                  <a:pt x="2121897" y="1366163"/>
                </a:lnTo>
                <a:lnTo>
                  <a:pt x="2163918" y="1347639"/>
                </a:lnTo>
                <a:lnTo>
                  <a:pt x="2206586" y="1330346"/>
                </a:lnTo>
                <a:lnTo>
                  <a:pt x="2249880" y="1314308"/>
                </a:lnTo>
                <a:lnTo>
                  <a:pt x="2293777" y="1299547"/>
                </a:lnTo>
                <a:lnTo>
                  <a:pt x="2338254" y="1286085"/>
                </a:lnTo>
                <a:lnTo>
                  <a:pt x="2383290" y="1273945"/>
                </a:lnTo>
                <a:lnTo>
                  <a:pt x="2428861" y="1263149"/>
                </a:lnTo>
                <a:lnTo>
                  <a:pt x="2474945" y="1253719"/>
                </a:lnTo>
                <a:lnTo>
                  <a:pt x="2521519" y="1245679"/>
                </a:lnTo>
                <a:lnTo>
                  <a:pt x="2568562" y="1239050"/>
                </a:lnTo>
                <a:lnTo>
                  <a:pt x="2616051" y="1233855"/>
                </a:lnTo>
                <a:lnTo>
                  <a:pt x="2663963" y="1230117"/>
                </a:lnTo>
                <a:lnTo>
                  <a:pt x="2712276" y="1227857"/>
                </a:lnTo>
                <a:lnTo>
                  <a:pt x="2760967" y="1227099"/>
                </a:lnTo>
                <a:lnTo>
                  <a:pt x="3440798" y="1227099"/>
                </a:lnTo>
                <a:lnTo>
                  <a:pt x="3440798" y="84328"/>
                </a:lnTo>
                <a:lnTo>
                  <a:pt x="3394033" y="72919"/>
                </a:lnTo>
                <a:lnTo>
                  <a:pt x="3346965" y="62309"/>
                </a:lnTo>
                <a:lnTo>
                  <a:pt x="3299598" y="52506"/>
                </a:lnTo>
                <a:lnTo>
                  <a:pt x="3251942" y="43516"/>
                </a:lnTo>
                <a:lnTo>
                  <a:pt x="3204003" y="35348"/>
                </a:lnTo>
                <a:lnTo>
                  <a:pt x="3155787" y="28008"/>
                </a:lnTo>
                <a:lnTo>
                  <a:pt x="3107302" y="21504"/>
                </a:lnTo>
                <a:lnTo>
                  <a:pt x="3058555" y="15843"/>
                </a:lnTo>
                <a:lnTo>
                  <a:pt x="3009554" y="11033"/>
                </a:lnTo>
                <a:lnTo>
                  <a:pt x="2960304" y="7080"/>
                </a:lnTo>
                <a:lnTo>
                  <a:pt x="2910813" y="3994"/>
                </a:lnTo>
                <a:lnTo>
                  <a:pt x="2861089" y="1780"/>
                </a:lnTo>
                <a:lnTo>
                  <a:pt x="2811138" y="446"/>
                </a:lnTo>
                <a:lnTo>
                  <a:pt x="2760967" y="0"/>
                </a:lnTo>
                <a:close/>
              </a:path>
              <a:path w="3441065" h="3624579">
                <a:moveTo>
                  <a:pt x="3440798" y="1227099"/>
                </a:moveTo>
                <a:lnTo>
                  <a:pt x="2760967" y="1227099"/>
                </a:lnTo>
                <a:lnTo>
                  <a:pt x="2813077" y="1227967"/>
                </a:lnTo>
                <a:lnTo>
                  <a:pt x="2864749" y="1230553"/>
                </a:lnTo>
                <a:lnTo>
                  <a:pt x="2915957" y="1234829"/>
                </a:lnTo>
                <a:lnTo>
                  <a:pt x="2966673" y="1240768"/>
                </a:lnTo>
                <a:lnTo>
                  <a:pt x="3016870" y="1248343"/>
                </a:lnTo>
                <a:lnTo>
                  <a:pt x="3066521" y="1257526"/>
                </a:lnTo>
                <a:lnTo>
                  <a:pt x="3115598" y="1268290"/>
                </a:lnTo>
                <a:lnTo>
                  <a:pt x="3164075" y="1280607"/>
                </a:lnTo>
                <a:lnTo>
                  <a:pt x="3211924" y="1294450"/>
                </a:lnTo>
                <a:lnTo>
                  <a:pt x="3259118" y="1309791"/>
                </a:lnTo>
                <a:lnTo>
                  <a:pt x="3305629" y="1326604"/>
                </a:lnTo>
                <a:lnTo>
                  <a:pt x="3351431" y="1344861"/>
                </a:lnTo>
                <a:lnTo>
                  <a:pt x="3396497" y="1364533"/>
                </a:lnTo>
                <a:lnTo>
                  <a:pt x="3440798" y="1385595"/>
                </a:lnTo>
                <a:lnTo>
                  <a:pt x="3440798" y="1227099"/>
                </a:lnTo>
                <a:close/>
              </a:path>
            </a:pathLst>
          </a:custGeom>
          <a:solidFill>
            <a:srgbClr val="EDDFD2"/>
          </a:solidFill>
        </p:spPr>
        <p:txBody>
          <a:bodyPr wrap="square" lIns="0" tIns="0" rIns="0" bIns="0" rtlCol="0"/>
          <a:lstStyle/>
          <a:p>
            <a:pPr defTabSz="914371">
              <a:defRPr/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object 22"/>
          <p:cNvSpPr/>
          <p:nvPr/>
        </p:nvSpPr>
        <p:spPr>
          <a:xfrm>
            <a:off x="2023428" y="574808"/>
            <a:ext cx="1499869" cy="153035"/>
          </a:xfrm>
          <a:custGeom>
            <a:avLst/>
            <a:gdLst/>
            <a:ahLst/>
            <a:cxnLst/>
            <a:rect l="l" t="t" r="r" b="b"/>
            <a:pathLst>
              <a:path w="1499870" h="153034">
                <a:moveTo>
                  <a:pt x="0" y="152946"/>
                </a:moveTo>
                <a:lnTo>
                  <a:pt x="1499501" y="152946"/>
                </a:lnTo>
                <a:lnTo>
                  <a:pt x="1499501" y="0"/>
                </a:lnTo>
                <a:lnTo>
                  <a:pt x="0" y="0"/>
                </a:lnTo>
                <a:lnTo>
                  <a:pt x="0" y="152946"/>
                </a:lnTo>
                <a:close/>
              </a:path>
            </a:pathLst>
          </a:custGeom>
          <a:solidFill>
            <a:srgbClr val="EF5237"/>
          </a:solidFill>
        </p:spPr>
        <p:txBody>
          <a:bodyPr wrap="square" lIns="0" tIns="0" rIns="0" bIns="0" rtlCol="0"/>
          <a:lstStyle/>
          <a:p>
            <a:pPr defTabSz="914371">
              <a:defRPr/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object 24"/>
          <p:cNvSpPr txBox="1"/>
          <p:nvPr/>
        </p:nvSpPr>
        <p:spPr>
          <a:xfrm>
            <a:off x="1579430" y="2074527"/>
            <a:ext cx="16205981" cy="1243929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065" marR="7261" defTabSz="914371">
              <a:spcBef>
                <a:spcPts val="1501"/>
              </a:spcBef>
              <a:buClr>
                <a:srgbClr val="EF5237"/>
              </a:buClr>
              <a:tabLst>
                <a:tab pos="347969" algn="l"/>
                <a:tab pos="349239" algn="l"/>
              </a:tabLst>
            </a:pP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</a:rPr>
              <a:t>СОДЕЙСТВИЕ В РАЗМЕЩЕНИИ НА МЕЖДУНАРОДНОЙ ЭЛЕКТРОННОЙ ТОРГОВОЙ ПЛОЩАДКЕ – ALIBABA, EUROPAGES, FORDAQ.COM</a:t>
            </a:r>
            <a:endParaRPr lang="ru-RU" sz="4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object 23"/>
          <p:cNvSpPr txBox="1">
            <a:spLocks/>
          </p:cNvSpPr>
          <p:nvPr/>
        </p:nvSpPr>
        <p:spPr>
          <a:xfrm>
            <a:off x="1579430" y="1249918"/>
            <a:ext cx="15731173" cy="607475"/>
          </a:xfrm>
          <a:prstGeom prst="rect">
            <a:avLst/>
          </a:prstGeom>
        </p:spPr>
        <p:txBody>
          <a:bodyPr vert="horz" wrap="square" lIns="0" tIns="5716" rIns="0" bIns="0" rtlCol="0">
            <a:spAutoFit/>
          </a:bodyPr>
          <a:lstStyle>
            <a:lvl1pPr>
              <a:defRPr sz="9850" b="1" i="0">
                <a:solidFill>
                  <a:srgbClr val="4C1913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marL="12701" marR="4169170" defTabSz="914371">
              <a:lnSpc>
                <a:spcPct val="101499"/>
              </a:lnSpc>
              <a:spcBef>
                <a:spcPts val="46"/>
              </a:spcBef>
            </a:pPr>
            <a:r>
              <a:rPr lang="ru-RU" sz="4000" spc="-175" dirty="0" smtClean="0">
                <a:solidFill>
                  <a:srgbClr val="EF5237"/>
                </a:solidFill>
                <a:latin typeface="+mn-lt"/>
              </a:rPr>
              <a:t>Центр «Мой бизнес» </a:t>
            </a:r>
            <a:endParaRPr lang="ru-RU" sz="4000" spc="-175" dirty="0">
              <a:solidFill>
                <a:srgbClr val="EF5237"/>
              </a:solidFill>
              <a:latin typeface="+mn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AB86DFD1-E781-41DB-B371-A0A1752CBDB3}"/>
              </a:ext>
            </a:extLst>
          </p:cNvPr>
          <p:cNvSpPr txBox="1"/>
          <p:nvPr/>
        </p:nvSpPr>
        <p:spPr>
          <a:xfrm>
            <a:off x="1558958" y="3340652"/>
            <a:ext cx="17163246" cy="6947286"/>
          </a:xfrm>
          <a:prstGeom prst="rect">
            <a:avLst/>
          </a:prstGeom>
          <a:noFill/>
        </p:spPr>
        <p:txBody>
          <a:bodyPr wrap="square" lIns="144018" tIns="72009" rIns="144018" bIns="72009">
            <a:spAutoFit/>
          </a:bodyPr>
          <a:lstStyle/>
          <a:p>
            <a:pPr>
              <a:spcBef>
                <a:spcPts val="1200"/>
              </a:spcBef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Получатели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поддержки – 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субъекты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МСП</a:t>
            </a:r>
          </a:p>
          <a:p>
            <a:pPr>
              <a:spcBef>
                <a:spcPts val="1200"/>
              </a:spcBef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Вид поддержки: </a:t>
            </a:r>
          </a:p>
          <a:p>
            <a:pPr>
              <a:spcBef>
                <a:spcPts val="1200"/>
              </a:spcBef>
            </a:pP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•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подбор международной электронной торговой площадки</a:t>
            </a:r>
          </a:p>
          <a:p>
            <a:pPr>
              <a:spcBef>
                <a:spcPts val="1200"/>
              </a:spcBef>
            </a:pP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•регистрация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и (или) продвижение субъекта 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МСП на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международной электронной торговой площадке</a:t>
            </a:r>
          </a:p>
          <a:p>
            <a:pPr>
              <a:spcBef>
                <a:spcPts val="1200"/>
              </a:spcBef>
            </a:pP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•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содействие в приведении продукции и производственного процесса в соответствие с требованиями, необходимыми для экспорта 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товаров</a:t>
            </a:r>
          </a:p>
          <a:p>
            <a:pPr>
              <a:spcBef>
                <a:spcPts val="1200"/>
              </a:spcBef>
            </a:pPr>
            <a:r>
              <a:rPr lang="ru-RU" sz="2400" dirty="0"/>
              <a:t>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• 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адаптация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и перевод информации, указанной на упаковке товара, других материалах, включая съемку продукта</a:t>
            </a:r>
          </a:p>
          <a:p>
            <a:pPr>
              <a:spcBef>
                <a:spcPts val="1200"/>
              </a:spcBef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Условия получения – 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бесплатно</a:t>
            </a:r>
          </a:p>
          <a:p>
            <a:pPr>
              <a:spcBef>
                <a:spcPts val="1200"/>
              </a:spcBef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Срок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рассмотрения заявки –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60 рабочих дней с момента заключения соглашения</a:t>
            </a:r>
          </a:p>
          <a:p>
            <a:pPr>
              <a:spcBef>
                <a:spcPts val="1200"/>
              </a:spcBef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Контакты ответственного лица: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Кынева Александра 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Владимировна, заместитель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руководителя Центра 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поддержки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экспорта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, a.v.kyneva@minek.rkomi.ru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, 8 (8212) 44-60-25, доб. 214</a:t>
            </a:r>
          </a:p>
          <a:p>
            <a:pPr>
              <a:spcBef>
                <a:spcPts val="1200"/>
              </a:spcBef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Информация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о поддержке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-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сайт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  <a:hlinkClick r:id="rId2"/>
              </a:rPr>
              <a:t>мойбизнес11.рф</a:t>
            </a:r>
            <a:endParaRPr lang="ru-RU" sz="2400" i="1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sz="2200" b="1" spc="-150" dirty="0">
              <a:solidFill>
                <a:schemeClr val="accent2">
                  <a:lumMod val="50000"/>
                </a:schemeClr>
              </a:solidFill>
              <a:latin typeface="Trebuchet MS" panose="020B0603020202020204" pitchFamily="34" charset="0"/>
              <a:cs typeface="Arial"/>
            </a:endParaRPr>
          </a:p>
          <a:p>
            <a:endParaRPr lang="ru-RU" sz="2200" b="1" spc="-150" dirty="0">
              <a:solidFill>
                <a:srgbClr val="4C1913"/>
              </a:solidFill>
              <a:latin typeface="Trebuchet MS" panose="020B0603020202020204" pitchFamily="34" charset="0"/>
              <a:cs typeface="Arial"/>
            </a:endParaRPr>
          </a:p>
          <a:p>
            <a:endParaRPr lang="ru-RU" sz="20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759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3"/>
          <p:cNvSpPr/>
          <p:nvPr/>
        </p:nvSpPr>
        <p:spPr>
          <a:xfrm>
            <a:off x="15821238" y="7286243"/>
            <a:ext cx="3441065" cy="3624579"/>
          </a:xfrm>
          <a:custGeom>
            <a:avLst/>
            <a:gdLst/>
            <a:ahLst/>
            <a:cxnLst/>
            <a:rect l="l" t="t" r="r" b="b"/>
            <a:pathLst>
              <a:path w="3441065" h="3624579">
                <a:moveTo>
                  <a:pt x="2760967" y="0"/>
                </a:moveTo>
                <a:lnTo>
                  <a:pt x="2712401" y="418"/>
                </a:lnTo>
                <a:lnTo>
                  <a:pt x="2664039" y="1669"/>
                </a:lnTo>
                <a:lnTo>
                  <a:pt x="2615886" y="3746"/>
                </a:lnTo>
                <a:lnTo>
                  <a:pt x="2567949" y="6642"/>
                </a:lnTo>
                <a:lnTo>
                  <a:pt x="2520237" y="10349"/>
                </a:lnTo>
                <a:lnTo>
                  <a:pt x="2472754" y="14862"/>
                </a:lnTo>
                <a:lnTo>
                  <a:pt x="2425508" y="20173"/>
                </a:lnTo>
                <a:lnTo>
                  <a:pt x="2378507" y="26276"/>
                </a:lnTo>
                <a:lnTo>
                  <a:pt x="2331756" y="33163"/>
                </a:lnTo>
                <a:lnTo>
                  <a:pt x="2285262" y="40828"/>
                </a:lnTo>
                <a:lnTo>
                  <a:pt x="2239034" y="49264"/>
                </a:lnTo>
                <a:lnTo>
                  <a:pt x="2193076" y="58464"/>
                </a:lnTo>
                <a:lnTo>
                  <a:pt x="2147397" y="68421"/>
                </a:lnTo>
                <a:lnTo>
                  <a:pt x="2102003" y="79129"/>
                </a:lnTo>
                <a:lnTo>
                  <a:pt x="2056900" y="90580"/>
                </a:lnTo>
                <a:lnTo>
                  <a:pt x="2012096" y="102768"/>
                </a:lnTo>
                <a:lnTo>
                  <a:pt x="1967598" y="115686"/>
                </a:lnTo>
                <a:lnTo>
                  <a:pt x="1923412" y="129327"/>
                </a:lnTo>
                <a:lnTo>
                  <a:pt x="1879546" y="143684"/>
                </a:lnTo>
                <a:lnTo>
                  <a:pt x="1836005" y="158751"/>
                </a:lnTo>
                <a:lnTo>
                  <a:pt x="1792798" y="174520"/>
                </a:lnTo>
                <a:lnTo>
                  <a:pt x="1749930" y="190984"/>
                </a:lnTo>
                <a:lnTo>
                  <a:pt x="1707408" y="208138"/>
                </a:lnTo>
                <a:lnTo>
                  <a:pt x="1665241" y="225973"/>
                </a:lnTo>
                <a:lnTo>
                  <a:pt x="1623433" y="244484"/>
                </a:lnTo>
                <a:lnTo>
                  <a:pt x="1581993" y="263662"/>
                </a:lnTo>
                <a:lnTo>
                  <a:pt x="1540926" y="283503"/>
                </a:lnTo>
                <a:lnTo>
                  <a:pt x="1500241" y="303997"/>
                </a:lnTo>
                <a:lnTo>
                  <a:pt x="1459943" y="325140"/>
                </a:lnTo>
                <a:lnTo>
                  <a:pt x="1420039" y="346924"/>
                </a:lnTo>
                <a:lnTo>
                  <a:pt x="1380537" y="369341"/>
                </a:lnTo>
                <a:lnTo>
                  <a:pt x="1341443" y="392386"/>
                </a:lnTo>
                <a:lnTo>
                  <a:pt x="1302765" y="416051"/>
                </a:lnTo>
                <a:lnTo>
                  <a:pt x="1264508" y="440330"/>
                </a:lnTo>
                <a:lnTo>
                  <a:pt x="1226679" y="465215"/>
                </a:lnTo>
                <a:lnTo>
                  <a:pt x="1189287" y="490700"/>
                </a:lnTo>
                <a:lnTo>
                  <a:pt x="1152337" y="516779"/>
                </a:lnTo>
                <a:lnTo>
                  <a:pt x="1115836" y="543443"/>
                </a:lnTo>
                <a:lnTo>
                  <a:pt x="1079791" y="570687"/>
                </a:lnTo>
                <a:lnTo>
                  <a:pt x="1044209" y="598503"/>
                </a:lnTo>
                <a:lnTo>
                  <a:pt x="1009097" y="626885"/>
                </a:lnTo>
                <a:lnTo>
                  <a:pt x="974462" y="655825"/>
                </a:lnTo>
                <a:lnTo>
                  <a:pt x="940310" y="685318"/>
                </a:lnTo>
                <a:lnTo>
                  <a:pt x="906648" y="715355"/>
                </a:lnTo>
                <a:lnTo>
                  <a:pt x="873484" y="745931"/>
                </a:lnTo>
                <a:lnTo>
                  <a:pt x="840823" y="777039"/>
                </a:lnTo>
                <a:lnTo>
                  <a:pt x="808674" y="808670"/>
                </a:lnTo>
                <a:lnTo>
                  <a:pt x="777042" y="840820"/>
                </a:lnTo>
                <a:lnTo>
                  <a:pt x="745934" y="873480"/>
                </a:lnTo>
                <a:lnTo>
                  <a:pt x="715359" y="906645"/>
                </a:lnTo>
                <a:lnTo>
                  <a:pt x="685321" y="940306"/>
                </a:lnTo>
                <a:lnTo>
                  <a:pt x="655828" y="974458"/>
                </a:lnTo>
                <a:lnTo>
                  <a:pt x="626888" y="1009094"/>
                </a:lnTo>
                <a:lnTo>
                  <a:pt x="598506" y="1044206"/>
                </a:lnTo>
                <a:lnTo>
                  <a:pt x="570690" y="1079788"/>
                </a:lnTo>
                <a:lnTo>
                  <a:pt x="543446" y="1115833"/>
                </a:lnTo>
                <a:lnTo>
                  <a:pt x="516781" y="1152334"/>
                </a:lnTo>
                <a:lnTo>
                  <a:pt x="490703" y="1189284"/>
                </a:lnTo>
                <a:lnTo>
                  <a:pt x="465218" y="1226677"/>
                </a:lnTo>
                <a:lnTo>
                  <a:pt x="440332" y="1264505"/>
                </a:lnTo>
                <a:lnTo>
                  <a:pt x="416054" y="1302762"/>
                </a:lnTo>
                <a:lnTo>
                  <a:pt x="392388" y="1341441"/>
                </a:lnTo>
                <a:lnTo>
                  <a:pt x="369343" y="1380535"/>
                </a:lnTo>
                <a:lnTo>
                  <a:pt x="346926" y="1420038"/>
                </a:lnTo>
                <a:lnTo>
                  <a:pt x="325142" y="1459941"/>
                </a:lnTo>
                <a:lnTo>
                  <a:pt x="303999" y="1500239"/>
                </a:lnTo>
                <a:lnTo>
                  <a:pt x="283505" y="1540925"/>
                </a:lnTo>
                <a:lnTo>
                  <a:pt x="263664" y="1581992"/>
                </a:lnTo>
                <a:lnTo>
                  <a:pt x="244485" y="1623433"/>
                </a:lnTo>
                <a:lnTo>
                  <a:pt x="225975" y="1665240"/>
                </a:lnTo>
                <a:lnTo>
                  <a:pt x="208139" y="1707409"/>
                </a:lnTo>
                <a:lnTo>
                  <a:pt x="190986" y="1749930"/>
                </a:lnTo>
                <a:lnTo>
                  <a:pt x="174521" y="1792798"/>
                </a:lnTo>
                <a:lnTo>
                  <a:pt x="158752" y="1836006"/>
                </a:lnTo>
                <a:lnTo>
                  <a:pt x="143685" y="1879547"/>
                </a:lnTo>
                <a:lnTo>
                  <a:pt x="129328" y="1923414"/>
                </a:lnTo>
                <a:lnTo>
                  <a:pt x="115687" y="1967601"/>
                </a:lnTo>
                <a:lnTo>
                  <a:pt x="102769" y="2012099"/>
                </a:lnTo>
                <a:lnTo>
                  <a:pt x="90581" y="2056903"/>
                </a:lnTo>
                <a:lnTo>
                  <a:pt x="79130" y="2102006"/>
                </a:lnTo>
                <a:lnTo>
                  <a:pt x="68422" y="2147401"/>
                </a:lnTo>
                <a:lnTo>
                  <a:pt x="58464" y="2193081"/>
                </a:lnTo>
                <a:lnTo>
                  <a:pt x="49264" y="2239039"/>
                </a:lnTo>
                <a:lnTo>
                  <a:pt x="40828" y="2285268"/>
                </a:lnTo>
                <a:lnTo>
                  <a:pt x="33163" y="2331762"/>
                </a:lnTo>
                <a:lnTo>
                  <a:pt x="26276" y="2378514"/>
                </a:lnTo>
                <a:lnTo>
                  <a:pt x="20173" y="2425516"/>
                </a:lnTo>
                <a:lnTo>
                  <a:pt x="14862" y="2472762"/>
                </a:lnTo>
                <a:lnTo>
                  <a:pt x="10349" y="2520245"/>
                </a:lnTo>
                <a:lnTo>
                  <a:pt x="6605" y="2568572"/>
                </a:lnTo>
                <a:lnTo>
                  <a:pt x="3739" y="2616062"/>
                </a:lnTo>
                <a:lnTo>
                  <a:pt x="1669" y="2664050"/>
                </a:lnTo>
                <a:lnTo>
                  <a:pt x="418" y="2712413"/>
                </a:lnTo>
                <a:lnTo>
                  <a:pt x="0" y="2760980"/>
                </a:lnTo>
                <a:lnTo>
                  <a:pt x="501" y="2814130"/>
                </a:lnTo>
                <a:lnTo>
                  <a:pt x="1994" y="2866926"/>
                </a:lnTo>
                <a:lnTo>
                  <a:pt x="4474" y="2919524"/>
                </a:lnTo>
                <a:lnTo>
                  <a:pt x="7931" y="2971860"/>
                </a:lnTo>
                <a:lnTo>
                  <a:pt x="12355" y="3023925"/>
                </a:lnTo>
                <a:lnTo>
                  <a:pt x="17738" y="3075711"/>
                </a:lnTo>
                <a:lnTo>
                  <a:pt x="24070" y="3127208"/>
                </a:lnTo>
                <a:lnTo>
                  <a:pt x="31344" y="3178408"/>
                </a:lnTo>
                <a:lnTo>
                  <a:pt x="39550" y="3229302"/>
                </a:lnTo>
                <a:lnTo>
                  <a:pt x="48679" y="3279881"/>
                </a:lnTo>
                <a:lnTo>
                  <a:pt x="58722" y="3330136"/>
                </a:lnTo>
                <a:lnTo>
                  <a:pt x="69670" y="3380059"/>
                </a:lnTo>
                <a:lnTo>
                  <a:pt x="81515" y="3429640"/>
                </a:lnTo>
                <a:lnTo>
                  <a:pt x="94247" y="3478872"/>
                </a:lnTo>
                <a:lnTo>
                  <a:pt x="107858" y="3527744"/>
                </a:lnTo>
                <a:lnTo>
                  <a:pt x="122339" y="3576249"/>
                </a:lnTo>
                <a:lnTo>
                  <a:pt x="137680" y="3624376"/>
                </a:lnTo>
                <a:lnTo>
                  <a:pt x="1492986" y="3624376"/>
                </a:lnTo>
                <a:lnTo>
                  <a:pt x="1465669" y="3582915"/>
                </a:lnTo>
                <a:lnTo>
                  <a:pt x="1439672" y="3540533"/>
                </a:lnTo>
                <a:lnTo>
                  <a:pt x="1415025" y="3497259"/>
                </a:lnTo>
                <a:lnTo>
                  <a:pt x="1391757" y="3453122"/>
                </a:lnTo>
                <a:lnTo>
                  <a:pt x="1369896" y="3408153"/>
                </a:lnTo>
                <a:lnTo>
                  <a:pt x="1349472" y="3362379"/>
                </a:lnTo>
                <a:lnTo>
                  <a:pt x="1330515" y="3315830"/>
                </a:lnTo>
                <a:lnTo>
                  <a:pt x="1313053" y="3268536"/>
                </a:lnTo>
                <a:lnTo>
                  <a:pt x="1297116" y="3220524"/>
                </a:lnTo>
                <a:lnTo>
                  <a:pt x="1282732" y="3171825"/>
                </a:lnTo>
                <a:lnTo>
                  <a:pt x="1269931" y="3122468"/>
                </a:lnTo>
                <a:lnTo>
                  <a:pt x="1258743" y="3072481"/>
                </a:lnTo>
                <a:lnTo>
                  <a:pt x="1249195" y="3021895"/>
                </a:lnTo>
                <a:lnTo>
                  <a:pt x="1241318" y="2970737"/>
                </a:lnTo>
                <a:lnTo>
                  <a:pt x="1235141" y="2919037"/>
                </a:lnTo>
                <a:lnTo>
                  <a:pt x="1230693" y="2866825"/>
                </a:lnTo>
                <a:lnTo>
                  <a:pt x="1228001" y="2814075"/>
                </a:lnTo>
                <a:lnTo>
                  <a:pt x="1227099" y="2760980"/>
                </a:lnTo>
                <a:lnTo>
                  <a:pt x="1227857" y="2712288"/>
                </a:lnTo>
                <a:lnTo>
                  <a:pt x="1230117" y="2663974"/>
                </a:lnTo>
                <a:lnTo>
                  <a:pt x="1233873" y="2615896"/>
                </a:lnTo>
                <a:lnTo>
                  <a:pt x="1239050" y="2568572"/>
                </a:lnTo>
                <a:lnTo>
                  <a:pt x="1245679" y="2521529"/>
                </a:lnTo>
                <a:lnTo>
                  <a:pt x="1253719" y="2474954"/>
                </a:lnTo>
                <a:lnTo>
                  <a:pt x="1263149" y="2428869"/>
                </a:lnTo>
                <a:lnTo>
                  <a:pt x="1273945" y="2383297"/>
                </a:lnTo>
                <a:lnTo>
                  <a:pt x="1286085" y="2338262"/>
                </a:lnTo>
                <a:lnTo>
                  <a:pt x="1299547" y="2293784"/>
                </a:lnTo>
                <a:lnTo>
                  <a:pt x="1314308" y="2249886"/>
                </a:lnTo>
                <a:lnTo>
                  <a:pt x="1330346" y="2206592"/>
                </a:lnTo>
                <a:lnTo>
                  <a:pt x="1347638" y="2163923"/>
                </a:lnTo>
                <a:lnTo>
                  <a:pt x="1366162" y="2121902"/>
                </a:lnTo>
                <a:lnTo>
                  <a:pt x="1385896" y="2080551"/>
                </a:lnTo>
                <a:lnTo>
                  <a:pt x="1406816" y="2039894"/>
                </a:lnTo>
                <a:lnTo>
                  <a:pt x="1428901" y="1999951"/>
                </a:lnTo>
                <a:lnTo>
                  <a:pt x="1452128" y="1960746"/>
                </a:lnTo>
                <a:lnTo>
                  <a:pt x="1476474" y="1922302"/>
                </a:lnTo>
                <a:lnTo>
                  <a:pt x="1501918" y="1884640"/>
                </a:lnTo>
                <a:lnTo>
                  <a:pt x="1528436" y="1847783"/>
                </a:lnTo>
                <a:lnTo>
                  <a:pt x="1556006" y="1811754"/>
                </a:lnTo>
                <a:lnTo>
                  <a:pt x="1584606" y="1776574"/>
                </a:lnTo>
                <a:lnTo>
                  <a:pt x="1614213" y="1742268"/>
                </a:lnTo>
                <a:lnTo>
                  <a:pt x="1644805" y="1708856"/>
                </a:lnTo>
                <a:lnTo>
                  <a:pt x="1676360" y="1676361"/>
                </a:lnTo>
                <a:lnTo>
                  <a:pt x="1708854" y="1644807"/>
                </a:lnTo>
                <a:lnTo>
                  <a:pt x="1742266" y="1614215"/>
                </a:lnTo>
                <a:lnTo>
                  <a:pt x="1776572" y="1584607"/>
                </a:lnTo>
                <a:lnTo>
                  <a:pt x="1811751" y="1556007"/>
                </a:lnTo>
                <a:lnTo>
                  <a:pt x="1847780" y="1528437"/>
                </a:lnTo>
                <a:lnTo>
                  <a:pt x="1884637" y="1501919"/>
                </a:lnTo>
                <a:lnTo>
                  <a:pt x="1922298" y="1476475"/>
                </a:lnTo>
                <a:lnTo>
                  <a:pt x="1960743" y="1452129"/>
                </a:lnTo>
                <a:lnTo>
                  <a:pt x="1999947" y="1428902"/>
                </a:lnTo>
                <a:lnTo>
                  <a:pt x="2039889" y="1406817"/>
                </a:lnTo>
                <a:lnTo>
                  <a:pt x="2080547" y="1385896"/>
                </a:lnTo>
                <a:lnTo>
                  <a:pt x="2121897" y="1366163"/>
                </a:lnTo>
                <a:lnTo>
                  <a:pt x="2163918" y="1347639"/>
                </a:lnTo>
                <a:lnTo>
                  <a:pt x="2206586" y="1330346"/>
                </a:lnTo>
                <a:lnTo>
                  <a:pt x="2249880" y="1314308"/>
                </a:lnTo>
                <a:lnTo>
                  <a:pt x="2293777" y="1299547"/>
                </a:lnTo>
                <a:lnTo>
                  <a:pt x="2338254" y="1286085"/>
                </a:lnTo>
                <a:lnTo>
                  <a:pt x="2383290" y="1273945"/>
                </a:lnTo>
                <a:lnTo>
                  <a:pt x="2428861" y="1263149"/>
                </a:lnTo>
                <a:lnTo>
                  <a:pt x="2474945" y="1253719"/>
                </a:lnTo>
                <a:lnTo>
                  <a:pt x="2521519" y="1245679"/>
                </a:lnTo>
                <a:lnTo>
                  <a:pt x="2568562" y="1239050"/>
                </a:lnTo>
                <a:lnTo>
                  <a:pt x="2616051" y="1233855"/>
                </a:lnTo>
                <a:lnTo>
                  <a:pt x="2663963" y="1230117"/>
                </a:lnTo>
                <a:lnTo>
                  <a:pt x="2712276" y="1227857"/>
                </a:lnTo>
                <a:lnTo>
                  <a:pt x="2760967" y="1227099"/>
                </a:lnTo>
                <a:lnTo>
                  <a:pt x="3440798" y="1227099"/>
                </a:lnTo>
                <a:lnTo>
                  <a:pt x="3440798" y="84328"/>
                </a:lnTo>
                <a:lnTo>
                  <a:pt x="3394033" y="72919"/>
                </a:lnTo>
                <a:lnTo>
                  <a:pt x="3346965" y="62309"/>
                </a:lnTo>
                <a:lnTo>
                  <a:pt x="3299598" y="52506"/>
                </a:lnTo>
                <a:lnTo>
                  <a:pt x="3251942" y="43516"/>
                </a:lnTo>
                <a:lnTo>
                  <a:pt x="3204003" y="35348"/>
                </a:lnTo>
                <a:lnTo>
                  <a:pt x="3155787" y="28008"/>
                </a:lnTo>
                <a:lnTo>
                  <a:pt x="3107302" y="21504"/>
                </a:lnTo>
                <a:lnTo>
                  <a:pt x="3058555" y="15843"/>
                </a:lnTo>
                <a:lnTo>
                  <a:pt x="3009554" y="11033"/>
                </a:lnTo>
                <a:lnTo>
                  <a:pt x="2960304" y="7080"/>
                </a:lnTo>
                <a:lnTo>
                  <a:pt x="2910813" y="3994"/>
                </a:lnTo>
                <a:lnTo>
                  <a:pt x="2861089" y="1780"/>
                </a:lnTo>
                <a:lnTo>
                  <a:pt x="2811138" y="446"/>
                </a:lnTo>
                <a:lnTo>
                  <a:pt x="2760967" y="0"/>
                </a:lnTo>
                <a:close/>
              </a:path>
              <a:path w="3441065" h="3624579">
                <a:moveTo>
                  <a:pt x="3440798" y="1227099"/>
                </a:moveTo>
                <a:lnTo>
                  <a:pt x="2760967" y="1227099"/>
                </a:lnTo>
                <a:lnTo>
                  <a:pt x="2813077" y="1227967"/>
                </a:lnTo>
                <a:lnTo>
                  <a:pt x="2864749" y="1230553"/>
                </a:lnTo>
                <a:lnTo>
                  <a:pt x="2915957" y="1234829"/>
                </a:lnTo>
                <a:lnTo>
                  <a:pt x="2966673" y="1240768"/>
                </a:lnTo>
                <a:lnTo>
                  <a:pt x="3016870" y="1248343"/>
                </a:lnTo>
                <a:lnTo>
                  <a:pt x="3066521" y="1257526"/>
                </a:lnTo>
                <a:lnTo>
                  <a:pt x="3115598" y="1268290"/>
                </a:lnTo>
                <a:lnTo>
                  <a:pt x="3164075" y="1280607"/>
                </a:lnTo>
                <a:lnTo>
                  <a:pt x="3211924" y="1294450"/>
                </a:lnTo>
                <a:lnTo>
                  <a:pt x="3259118" y="1309791"/>
                </a:lnTo>
                <a:lnTo>
                  <a:pt x="3305629" y="1326604"/>
                </a:lnTo>
                <a:lnTo>
                  <a:pt x="3351431" y="1344861"/>
                </a:lnTo>
                <a:lnTo>
                  <a:pt x="3396497" y="1364533"/>
                </a:lnTo>
                <a:lnTo>
                  <a:pt x="3440798" y="1385595"/>
                </a:lnTo>
                <a:lnTo>
                  <a:pt x="3440798" y="1227099"/>
                </a:lnTo>
                <a:close/>
              </a:path>
            </a:pathLst>
          </a:custGeom>
          <a:solidFill>
            <a:srgbClr val="EDDFD2"/>
          </a:solidFill>
        </p:spPr>
        <p:txBody>
          <a:bodyPr wrap="square" lIns="0" tIns="0" rIns="0" bIns="0" rtlCol="0"/>
          <a:lstStyle/>
          <a:p>
            <a:pPr defTabSz="914371">
              <a:defRPr/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object 22"/>
          <p:cNvSpPr/>
          <p:nvPr/>
        </p:nvSpPr>
        <p:spPr>
          <a:xfrm>
            <a:off x="2023428" y="574808"/>
            <a:ext cx="1499869" cy="153035"/>
          </a:xfrm>
          <a:custGeom>
            <a:avLst/>
            <a:gdLst/>
            <a:ahLst/>
            <a:cxnLst/>
            <a:rect l="l" t="t" r="r" b="b"/>
            <a:pathLst>
              <a:path w="1499870" h="153034">
                <a:moveTo>
                  <a:pt x="0" y="152946"/>
                </a:moveTo>
                <a:lnTo>
                  <a:pt x="1499501" y="152946"/>
                </a:lnTo>
                <a:lnTo>
                  <a:pt x="1499501" y="0"/>
                </a:lnTo>
                <a:lnTo>
                  <a:pt x="0" y="0"/>
                </a:lnTo>
                <a:lnTo>
                  <a:pt x="0" y="152946"/>
                </a:lnTo>
                <a:close/>
              </a:path>
            </a:pathLst>
          </a:custGeom>
          <a:solidFill>
            <a:srgbClr val="EF5237"/>
          </a:solidFill>
        </p:spPr>
        <p:txBody>
          <a:bodyPr wrap="square" lIns="0" tIns="0" rIns="0" bIns="0" rtlCol="0"/>
          <a:lstStyle/>
          <a:p>
            <a:pPr defTabSz="914371">
              <a:defRPr/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object 24"/>
          <p:cNvSpPr txBox="1"/>
          <p:nvPr/>
        </p:nvSpPr>
        <p:spPr>
          <a:xfrm>
            <a:off x="1579430" y="2074527"/>
            <a:ext cx="16205981" cy="1243929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065" marR="7261" defTabSz="914371">
              <a:spcBef>
                <a:spcPts val="1501"/>
              </a:spcBef>
              <a:buClr>
                <a:srgbClr val="EF5237"/>
              </a:buClr>
              <a:tabLst>
                <a:tab pos="347969" algn="l"/>
                <a:tab pos="349239" algn="l"/>
              </a:tabLst>
            </a:pP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</a:rPr>
              <a:t>СТАНДАРТИЗАЦИЯ, СЕРТИФИКАЦИЯ, НЕОБХОДИМЫЕ РАЗРЕШЕНИЯ ПРИ ЭКСПОРТЕ</a:t>
            </a:r>
            <a:endParaRPr lang="ru-RU" sz="4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object 23"/>
          <p:cNvSpPr txBox="1">
            <a:spLocks/>
          </p:cNvSpPr>
          <p:nvPr/>
        </p:nvSpPr>
        <p:spPr>
          <a:xfrm>
            <a:off x="1579430" y="1249918"/>
            <a:ext cx="15731173" cy="607475"/>
          </a:xfrm>
          <a:prstGeom prst="rect">
            <a:avLst/>
          </a:prstGeom>
        </p:spPr>
        <p:txBody>
          <a:bodyPr vert="horz" wrap="square" lIns="0" tIns="5716" rIns="0" bIns="0" rtlCol="0">
            <a:spAutoFit/>
          </a:bodyPr>
          <a:lstStyle>
            <a:lvl1pPr>
              <a:defRPr sz="9850" b="1" i="0">
                <a:solidFill>
                  <a:srgbClr val="4C1913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marL="12701" marR="4169170" defTabSz="914371">
              <a:lnSpc>
                <a:spcPct val="101499"/>
              </a:lnSpc>
              <a:spcBef>
                <a:spcPts val="46"/>
              </a:spcBef>
            </a:pPr>
            <a:r>
              <a:rPr lang="ru-RU" sz="4000" spc="-175" dirty="0" smtClean="0">
                <a:solidFill>
                  <a:srgbClr val="EF5237"/>
                </a:solidFill>
                <a:latin typeface="+mn-lt"/>
              </a:rPr>
              <a:t>Центр «Мой бизнес» </a:t>
            </a:r>
            <a:endParaRPr lang="ru-RU" sz="4000" spc="-175" dirty="0">
              <a:solidFill>
                <a:srgbClr val="EF5237"/>
              </a:solidFill>
              <a:latin typeface="+mn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AB86DFD1-E781-41DB-B371-A0A1752CBDB3}"/>
              </a:ext>
            </a:extLst>
          </p:cNvPr>
          <p:cNvSpPr txBox="1"/>
          <p:nvPr/>
        </p:nvSpPr>
        <p:spPr>
          <a:xfrm>
            <a:off x="1447800" y="3351574"/>
            <a:ext cx="17163246" cy="6054734"/>
          </a:xfrm>
          <a:prstGeom prst="rect">
            <a:avLst/>
          </a:prstGeom>
          <a:noFill/>
        </p:spPr>
        <p:txBody>
          <a:bodyPr wrap="square" lIns="144018" tIns="72009" rIns="144018" bIns="72009">
            <a:spAutoFit/>
          </a:bodyPr>
          <a:lstStyle/>
          <a:p>
            <a:pPr>
              <a:spcBef>
                <a:spcPts val="1200"/>
              </a:spcBef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Получатели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поддержки – 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субъекты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МСП</a:t>
            </a:r>
          </a:p>
          <a:p>
            <a:pPr>
              <a:spcBef>
                <a:spcPts val="1200"/>
              </a:spcBef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Условия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поддержки: 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наличие заключенного экспортного контракта,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для выполнения которого требуется приведение продукции и (или) производственного процесса в соответствие с требованиями, предъявляемыми на внешних рынках для экспорта</a:t>
            </a:r>
          </a:p>
          <a:p>
            <a:pPr>
              <a:spcBef>
                <a:spcPts val="1200"/>
              </a:spcBef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Условия получения –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На условиях </a:t>
            </a:r>
            <a:r>
              <a:rPr lang="ru-RU" sz="2400" i="1" dirty="0" err="1" smtClean="0">
                <a:solidFill>
                  <a:schemeClr val="accent2">
                    <a:lumMod val="50000"/>
                  </a:schemeClr>
                </a:solidFill>
              </a:rPr>
              <a:t>софинансирования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 (расходы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ЦПЭ 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-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не более 80 % 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затрат,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не более 1 млн. рублей 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на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1 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субъекта МСП)</a:t>
            </a:r>
            <a:endParaRPr lang="ru-RU" sz="2400" i="1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spcBef>
                <a:spcPts val="1200"/>
              </a:spcBef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Срок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рассмотрения заявки –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от 2 недель</a:t>
            </a:r>
          </a:p>
          <a:p>
            <a:pPr>
              <a:spcBef>
                <a:spcPts val="1200"/>
              </a:spcBef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Контакты ответственного лица: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Кынева Александра 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Владимировна, заместитель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руководителя Центра поддержки экспорта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, a.v.kyneva@minek.rkomi.ru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, 8 (8212) 44-60-25, доб. 214</a:t>
            </a:r>
          </a:p>
          <a:p>
            <a:pPr>
              <a:spcBef>
                <a:spcPts val="1200"/>
              </a:spcBef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Информация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о поддержке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-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сайт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  <a:hlinkClick r:id="rId2"/>
              </a:rPr>
              <a:t>мойбизнес11.рф</a:t>
            </a:r>
            <a:endParaRPr lang="ru-RU" sz="2400" i="1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spcBef>
                <a:spcPts val="1200"/>
              </a:spcBef>
            </a:pPr>
            <a:endParaRPr lang="ru-RU" sz="2200" b="1" spc="-150" dirty="0">
              <a:solidFill>
                <a:schemeClr val="accent2">
                  <a:lumMod val="50000"/>
                </a:schemeClr>
              </a:solidFill>
              <a:latin typeface="Trebuchet MS" panose="020B0603020202020204" pitchFamily="34" charset="0"/>
              <a:cs typeface="Arial"/>
            </a:endParaRPr>
          </a:p>
          <a:p>
            <a:pPr>
              <a:spcBef>
                <a:spcPts val="1200"/>
              </a:spcBef>
            </a:pPr>
            <a:endParaRPr lang="ru-RU" sz="2200" b="1" spc="-150" dirty="0">
              <a:solidFill>
                <a:srgbClr val="4C1913"/>
              </a:solidFill>
              <a:latin typeface="Trebuchet MS" panose="020B0603020202020204" pitchFamily="34" charset="0"/>
              <a:cs typeface="Arial"/>
            </a:endParaRPr>
          </a:p>
          <a:p>
            <a:pPr>
              <a:spcBef>
                <a:spcPts val="1200"/>
              </a:spcBef>
            </a:pPr>
            <a:endParaRPr lang="ru-RU" sz="20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1494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3"/>
          <p:cNvSpPr/>
          <p:nvPr/>
        </p:nvSpPr>
        <p:spPr>
          <a:xfrm>
            <a:off x="15821238" y="7286243"/>
            <a:ext cx="3441065" cy="3624579"/>
          </a:xfrm>
          <a:custGeom>
            <a:avLst/>
            <a:gdLst/>
            <a:ahLst/>
            <a:cxnLst/>
            <a:rect l="l" t="t" r="r" b="b"/>
            <a:pathLst>
              <a:path w="3441065" h="3624579">
                <a:moveTo>
                  <a:pt x="2760967" y="0"/>
                </a:moveTo>
                <a:lnTo>
                  <a:pt x="2712401" y="418"/>
                </a:lnTo>
                <a:lnTo>
                  <a:pt x="2664039" y="1669"/>
                </a:lnTo>
                <a:lnTo>
                  <a:pt x="2615886" y="3746"/>
                </a:lnTo>
                <a:lnTo>
                  <a:pt x="2567949" y="6642"/>
                </a:lnTo>
                <a:lnTo>
                  <a:pt x="2520237" y="10349"/>
                </a:lnTo>
                <a:lnTo>
                  <a:pt x="2472754" y="14862"/>
                </a:lnTo>
                <a:lnTo>
                  <a:pt x="2425508" y="20173"/>
                </a:lnTo>
                <a:lnTo>
                  <a:pt x="2378507" y="26276"/>
                </a:lnTo>
                <a:lnTo>
                  <a:pt x="2331756" y="33163"/>
                </a:lnTo>
                <a:lnTo>
                  <a:pt x="2285262" y="40828"/>
                </a:lnTo>
                <a:lnTo>
                  <a:pt x="2239034" y="49264"/>
                </a:lnTo>
                <a:lnTo>
                  <a:pt x="2193076" y="58464"/>
                </a:lnTo>
                <a:lnTo>
                  <a:pt x="2147397" y="68421"/>
                </a:lnTo>
                <a:lnTo>
                  <a:pt x="2102003" y="79129"/>
                </a:lnTo>
                <a:lnTo>
                  <a:pt x="2056900" y="90580"/>
                </a:lnTo>
                <a:lnTo>
                  <a:pt x="2012096" y="102768"/>
                </a:lnTo>
                <a:lnTo>
                  <a:pt x="1967598" y="115686"/>
                </a:lnTo>
                <a:lnTo>
                  <a:pt x="1923412" y="129327"/>
                </a:lnTo>
                <a:lnTo>
                  <a:pt x="1879546" y="143684"/>
                </a:lnTo>
                <a:lnTo>
                  <a:pt x="1836005" y="158751"/>
                </a:lnTo>
                <a:lnTo>
                  <a:pt x="1792798" y="174520"/>
                </a:lnTo>
                <a:lnTo>
                  <a:pt x="1749930" y="190984"/>
                </a:lnTo>
                <a:lnTo>
                  <a:pt x="1707408" y="208138"/>
                </a:lnTo>
                <a:lnTo>
                  <a:pt x="1665241" y="225973"/>
                </a:lnTo>
                <a:lnTo>
                  <a:pt x="1623433" y="244484"/>
                </a:lnTo>
                <a:lnTo>
                  <a:pt x="1581993" y="263662"/>
                </a:lnTo>
                <a:lnTo>
                  <a:pt x="1540926" y="283503"/>
                </a:lnTo>
                <a:lnTo>
                  <a:pt x="1500241" y="303997"/>
                </a:lnTo>
                <a:lnTo>
                  <a:pt x="1459943" y="325140"/>
                </a:lnTo>
                <a:lnTo>
                  <a:pt x="1420039" y="346924"/>
                </a:lnTo>
                <a:lnTo>
                  <a:pt x="1380537" y="369341"/>
                </a:lnTo>
                <a:lnTo>
                  <a:pt x="1341443" y="392386"/>
                </a:lnTo>
                <a:lnTo>
                  <a:pt x="1302765" y="416051"/>
                </a:lnTo>
                <a:lnTo>
                  <a:pt x="1264508" y="440330"/>
                </a:lnTo>
                <a:lnTo>
                  <a:pt x="1226679" y="465215"/>
                </a:lnTo>
                <a:lnTo>
                  <a:pt x="1189287" y="490700"/>
                </a:lnTo>
                <a:lnTo>
                  <a:pt x="1152337" y="516779"/>
                </a:lnTo>
                <a:lnTo>
                  <a:pt x="1115836" y="543443"/>
                </a:lnTo>
                <a:lnTo>
                  <a:pt x="1079791" y="570687"/>
                </a:lnTo>
                <a:lnTo>
                  <a:pt x="1044209" y="598503"/>
                </a:lnTo>
                <a:lnTo>
                  <a:pt x="1009097" y="626885"/>
                </a:lnTo>
                <a:lnTo>
                  <a:pt x="974462" y="655825"/>
                </a:lnTo>
                <a:lnTo>
                  <a:pt x="940310" y="685318"/>
                </a:lnTo>
                <a:lnTo>
                  <a:pt x="906648" y="715355"/>
                </a:lnTo>
                <a:lnTo>
                  <a:pt x="873484" y="745931"/>
                </a:lnTo>
                <a:lnTo>
                  <a:pt x="840823" y="777039"/>
                </a:lnTo>
                <a:lnTo>
                  <a:pt x="808674" y="808670"/>
                </a:lnTo>
                <a:lnTo>
                  <a:pt x="777042" y="840820"/>
                </a:lnTo>
                <a:lnTo>
                  <a:pt x="745934" y="873480"/>
                </a:lnTo>
                <a:lnTo>
                  <a:pt x="715359" y="906645"/>
                </a:lnTo>
                <a:lnTo>
                  <a:pt x="685321" y="940306"/>
                </a:lnTo>
                <a:lnTo>
                  <a:pt x="655828" y="974458"/>
                </a:lnTo>
                <a:lnTo>
                  <a:pt x="626888" y="1009094"/>
                </a:lnTo>
                <a:lnTo>
                  <a:pt x="598506" y="1044206"/>
                </a:lnTo>
                <a:lnTo>
                  <a:pt x="570690" y="1079788"/>
                </a:lnTo>
                <a:lnTo>
                  <a:pt x="543446" y="1115833"/>
                </a:lnTo>
                <a:lnTo>
                  <a:pt x="516781" y="1152334"/>
                </a:lnTo>
                <a:lnTo>
                  <a:pt x="490703" y="1189284"/>
                </a:lnTo>
                <a:lnTo>
                  <a:pt x="465218" y="1226677"/>
                </a:lnTo>
                <a:lnTo>
                  <a:pt x="440332" y="1264505"/>
                </a:lnTo>
                <a:lnTo>
                  <a:pt x="416054" y="1302762"/>
                </a:lnTo>
                <a:lnTo>
                  <a:pt x="392388" y="1341441"/>
                </a:lnTo>
                <a:lnTo>
                  <a:pt x="369343" y="1380535"/>
                </a:lnTo>
                <a:lnTo>
                  <a:pt x="346926" y="1420038"/>
                </a:lnTo>
                <a:lnTo>
                  <a:pt x="325142" y="1459941"/>
                </a:lnTo>
                <a:lnTo>
                  <a:pt x="303999" y="1500239"/>
                </a:lnTo>
                <a:lnTo>
                  <a:pt x="283505" y="1540925"/>
                </a:lnTo>
                <a:lnTo>
                  <a:pt x="263664" y="1581992"/>
                </a:lnTo>
                <a:lnTo>
                  <a:pt x="244485" y="1623433"/>
                </a:lnTo>
                <a:lnTo>
                  <a:pt x="225975" y="1665240"/>
                </a:lnTo>
                <a:lnTo>
                  <a:pt x="208139" y="1707409"/>
                </a:lnTo>
                <a:lnTo>
                  <a:pt x="190986" y="1749930"/>
                </a:lnTo>
                <a:lnTo>
                  <a:pt x="174521" y="1792798"/>
                </a:lnTo>
                <a:lnTo>
                  <a:pt x="158752" y="1836006"/>
                </a:lnTo>
                <a:lnTo>
                  <a:pt x="143685" y="1879547"/>
                </a:lnTo>
                <a:lnTo>
                  <a:pt x="129328" y="1923414"/>
                </a:lnTo>
                <a:lnTo>
                  <a:pt x="115687" y="1967601"/>
                </a:lnTo>
                <a:lnTo>
                  <a:pt x="102769" y="2012099"/>
                </a:lnTo>
                <a:lnTo>
                  <a:pt x="90581" y="2056903"/>
                </a:lnTo>
                <a:lnTo>
                  <a:pt x="79130" y="2102006"/>
                </a:lnTo>
                <a:lnTo>
                  <a:pt x="68422" y="2147401"/>
                </a:lnTo>
                <a:lnTo>
                  <a:pt x="58464" y="2193081"/>
                </a:lnTo>
                <a:lnTo>
                  <a:pt x="49264" y="2239039"/>
                </a:lnTo>
                <a:lnTo>
                  <a:pt x="40828" y="2285268"/>
                </a:lnTo>
                <a:lnTo>
                  <a:pt x="33163" y="2331762"/>
                </a:lnTo>
                <a:lnTo>
                  <a:pt x="26276" y="2378514"/>
                </a:lnTo>
                <a:lnTo>
                  <a:pt x="20173" y="2425516"/>
                </a:lnTo>
                <a:lnTo>
                  <a:pt x="14862" y="2472762"/>
                </a:lnTo>
                <a:lnTo>
                  <a:pt x="10349" y="2520245"/>
                </a:lnTo>
                <a:lnTo>
                  <a:pt x="6605" y="2568572"/>
                </a:lnTo>
                <a:lnTo>
                  <a:pt x="3739" y="2616062"/>
                </a:lnTo>
                <a:lnTo>
                  <a:pt x="1669" y="2664050"/>
                </a:lnTo>
                <a:lnTo>
                  <a:pt x="418" y="2712413"/>
                </a:lnTo>
                <a:lnTo>
                  <a:pt x="0" y="2760980"/>
                </a:lnTo>
                <a:lnTo>
                  <a:pt x="501" y="2814130"/>
                </a:lnTo>
                <a:lnTo>
                  <a:pt x="1994" y="2866926"/>
                </a:lnTo>
                <a:lnTo>
                  <a:pt x="4474" y="2919524"/>
                </a:lnTo>
                <a:lnTo>
                  <a:pt x="7931" y="2971860"/>
                </a:lnTo>
                <a:lnTo>
                  <a:pt x="12355" y="3023925"/>
                </a:lnTo>
                <a:lnTo>
                  <a:pt x="17738" y="3075711"/>
                </a:lnTo>
                <a:lnTo>
                  <a:pt x="24070" y="3127208"/>
                </a:lnTo>
                <a:lnTo>
                  <a:pt x="31344" y="3178408"/>
                </a:lnTo>
                <a:lnTo>
                  <a:pt x="39550" y="3229302"/>
                </a:lnTo>
                <a:lnTo>
                  <a:pt x="48679" y="3279881"/>
                </a:lnTo>
                <a:lnTo>
                  <a:pt x="58722" y="3330136"/>
                </a:lnTo>
                <a:lnTo>
                  <a:pt x="69670" y="3380059"/>
                </a:lnTo>
                <a:lnTo>
                  <a:pt x="81515" y="3429640"/>
                </a:lnTo>
                <a:lnTo>
                  <a:pt x="94247" y="3478872"/>
                </a:lnTo>
                <a:lnTo>
                  <a:pt x="107858" y="3527744"/>
                </a:lnTo>
                <a:lnTo>
                  <a:pt x="122339" y="3576249"/>
                </a:lnTo>
                <a:lnTo>
                  <a:pt x="137680" y="3624376"/>
                </a:lnTo>
                <a:lnTo>
                  <a:pt x="1492986" y="3624376"/>
                </a:lnTo>
                <a:lnTo>
                  <a:pt x="1465669" y="3582915"/>
                </a:lnTo>
                <a:lnTo>
                  <a:pt x="1439672" y="3540533"/>
                </a:lnTo>
                <a:lnTo>
                  <a:pt x="1415025" y="3497259"/>
                </a:lnTo>
                <a:lnTo>
                  <a:pt x="1391757" y="3453122"/>
                </a:lnTo>
                <a:lnTo>
                  <a:pt x="1369896" y="3408153"/>
                </a:lnTo>
                <a:lnTo>
                  <a:pt x="1349472" y="3362379"/>
                </a:lnTo>
                <a:lnTo>
                  <a:pt x="1330515" y="3315830"/>
                </a:lnTo>
                <a:lnTo>
                  <a:pt x="1313053" y="3268536"/>
                </a:lnTo>
                <a:lnTo>
                  <a:pt x="1297116" y="3220524"/>
                </a:lnTo>
                <a:lnTo>
                  <a:pt x="1282732" y="3171825"/>
                </a:lnTo>
                <a:lnTo>
                  <a:pt x="1269931" y="3122468"/>
                </a:lnTo>
                <a:lnTo>
                  <a:pt x="1258743" y="3072481"/>
                </a:lnTo>
                <a:lnTo>
                  <a:pt x="1249195" y="3021895"/>
                </a:lnTo>
                <a:lnTo>
                  <a:pt x="1241318" y="2970737"/>
                </a:lnTo>
                <a:lnTo>
                  <a:pt x="1235141" y="2919037"/>
                </a:lnTo>
                <a:lnTo>
                  <a:pt x="1230693" y="2866825"/>
                </a:lnTo>
                <a:lnTo>
                  <a:pt x="1228001" y="2814075"/>
                </a:lnTo>
                <a:lnTo>
                  <a:pt x="1227099" y="2760980"/>
                </a:lnTo>
                <a:lnTo>
                  <a:pt x="1227857" y="2712288"/>
                </a:lnTo>
                <a:lnTo>
                  <a:pt x="1230117" y="2663974"/>
                </a:lnTo>
                <a:lnTo>
                  <a:pt x="1233873" y="2615896"/>
                </a:lnTo>
                <a:lnTo>
                  <a:pt x="1239050" y="2568572"/>
                </a:lnTo>
                <a:lnTo>
                  <a:pt x="1245679" y="2521529"/>
                </a:lnTo>
                <a:lnTo>
                  <a:pt x="1253719" y="2474954"/>
                </a:lnTo>
                <a:lnTo>
                  <a:pt x="1263149" y="2428869"/>
                </a:lnTo>
                <a:lnTo>
                  <a:pt x="1273945" y="2383297"/>
                </a:lnTo>
                <a:lnTo>
                  <a:pt x="1286085" y="2338262"/>
                </a:lnTo>
                <a:lnTo>
                  <a:pt x="1299547" y="2293784"/>
                </a:lnTo>
                <a:lnTo>
                  <a:pt x="1314308" y="2249886"/>
                </a:lnTo>
                <a:lnTo>
                  <a:pt x="1330346" y="2206592"/>
                </a:lnTo>
                <a:lnTo>
                  <a:pt x="1347638" y="2163923"/>
                </a:lnTo>
                <a:lnTo>
                  <a:pt x="1366162" y="2121902"/>
                </a:lnTo>
                <a:lnTo>
                  <a:pt x="1385896" y="2080551"/>
                </a:lnTo>
                <a:lnTo>
                  <a:pt x="1406816" y="2039894"/>
                </a:lnTo>
                <a:lnTo>
                  <a:pt x="1428901" y="1999951"/>
                </a:lnTo>
                <a:lnTo>
                  <a:pt x="1452128" y="1960746"/>
                </a:lnTo>
                <a:lnTo>
                  <a:pt x="1476474" y="1922302"/>
                </a:lnTo>
                <a:lnTo>
                  <a:pt x="1501918" y="1884640"/>
                </a:lnTo>
                <a:lnTo>
                  <a:pt x="1528436" y="1847783"/>
                </a:lnTo>
                <a:lnTo>
                  <a:pt x="1556006" y="1811754"/>
                </a:lnTo>
                <a:lnTo>
                  <a:pt x="1584606" y="1776574"/>
                </a:lnTo>
                <a:lnTo>
                  <a:pt x="1614213" y="1742268"/>
                </a:lnTo>
                <a:lnTo>
                  <a:pt x="1644805" y="1708856"/>
                </a:lnTo>
                <a:lnTo>
                  <a:pt x="1676360" y="1676361"/>
                </a:lnTo>
                <a:lnTo>
                  <a:pt x="1708854" y="1644807"/>
                </a:lnTo>
                <a:lnTo>
                  <a:pt x="1742266" y="1614215"/>
                </a:lnTo>
                <a:lnTo>
                  <a:pt x="1776572" y="1584607"/>
                </a:lnTo>
                <a:lnTo>
                  <a:pt x="1811751" y="1556007"/>
                </a:lnTo>
                <a:lnTo>
                  <a:pt x="1847780" y="1528437"/>
                </a:lnTo>
                <a:lnTo>
                  <a:pt x="1884637" y="1501919"/>
                </a:lnTo>
                <a:lnTo>
                  <a:pt x="1922298" y="1476475"/>
                </a:lnTo>
                <a:lnTo>
                  <a:pt x="1960743" y="1452129"/>
                </a:lnTo>
                <a:lnTo>
                  <a:pt x="1999947" y="1428902"/>
                </a:lnTo>
                <a:lnTo>
                  <a:pt x="2039889" y="1406817"/>
                </a:lnTo>
                <a:lnTo>
                  <a:pt x="2080547" y="1385896"/>
                </a:lnTo>
                <a:lnTo>
                  <a:pt x="2121897" y="1366163"/>
                </a:lnTo>
                <a:lnTo>
                  <a:pt x="2163918" y="1347639"/>
                </a:lnTo>
                <a:lnTo>
                  <a:pt x="2206586" y="1330346"/>
                </a:lnTo>
                <a:lnTo>
                  <a:pt x="2249880" y="1314308"/>
                </a:lnTo>
                <a:lnTo>
                  <a:pt x="2293777" y="1299547"/>
                </a:lnTo>
                <a:lnTo>
                  <a:pt x="2338254" y="1286085"/>
                </a:lnTo>
                <a:lnTo>
                  <a:pt x="2383290" y="1273945"/>
                </a:lnTo>
                <a:lnTo>
                  <a:pt x="2428861" y="1263149"/>
                </a:lnTo>
                <a:lnTo>
                  <a:pt x="2474945" y="1253719"/>
                </a:lnTo>
                <a:lnTo>
                  <a:pt x="2521519" y="1245679"/>
                </a:lnTo>
                <a:lnTo>
                  <a:pt x="2568562" y="1239050"/>
                </a:lnTo>
                <a:lnTo>
                  <a:pt x="2616051" y="1233855"/>
                </a:lnTo>
                <a:lnTo>
                  <a:pt x="2663963" y="1230117"/>
                </a:lnTo>
                <a:lnTo>
                  <a:pt x="2712276" y="1227857"/>
                </a:lnTo>
                <a:lnTo>
                  <a:pt x="2760967" y="1227099"/>
                </a:lnTo>
                <a:lnTo>
                  <a:pt x="3440798" y="1227099"/>
                </a:lnTo>
                <a:lnTo>
                  <a:pt x="3440798" y="84328"/>
                </a:lnTo>
                <a:lnTo>
                  <a:pt x="3394033" y="72919"/>
                </a:lnTo>
                <a:lnTo>
                  <a:pt x="3346965" y="62309"/>
                </a:lnTo>
                <a:lnTo>
                  <a:pt x="3299598" y="52506"/>
                </a:lnTo>
                <a:lnTo>
                  <a:pt x="3251942" y="43516"/>
                </a:lnTo>
                <a:lnTo>
                  <a:pt x="3204003" y="35348"/>
                </a:lnTo>
                <a:lnTo>
                  <a:pt x="3155787" y="28008"/>
                </a:lnTo>
                <a:lnTo>
                  <a:pt x="3107302" y="21504"/>
                </a:lnTo>
                <a:lnTo>
                  <a:pt x="3058555" y="15843"/>
                </a:lnTo>
                <a:lnTo>
                  <a:pt x="3009554" y="11033"/>
                </a:lnTo>
                <a:lnTo>
                  <a:pt x="2960304" y="7080"/>
                </a:lnTo>
                <a:lnTo>
                  <a:pt x="2910813" y="3994"/>
                </a:lnTo>
                <a:lnTo>
                  <a:pt x="2861089" y="1780"/>
                </a:lnTo>
                <a:lnTo>
                  <a:pt x="2811138" y="446"/>
                </a:lnTo>
                <a:lnTo>
                  <a:pt x="2760967" y="0"/>
                </a:lnTo>
                <a:close/>
              </a:path>
              <a:path w="3441065" h="3624579">
                <a:moveTo>
                  <a:pt x="3440798" y="1227099"/>
                </a:moveTo>
                <a:lnTo>
                  <a:pt x="2760967" y="1227099"/>
                </a:lnTo>
                <a:lnTo>
                  <a:pt x="2813077" y="1227967"/>
                </a:lnTo>
                <a:lnTo>
                  <a:pt x="2864749" y="1230553"/>
                </a:lnTo>
                <a:lnTo>
                  <a:pt x="2915957" y="1234829"/>
                </a:lnTo>
                <a:lnTo>
                  <a:pt x="2966673" y="1240768"/>
                </a:lnTo>
                <a:lnTo>
                  <a:pt x="3016870" y="1248343"/>
                </a:lnTo>
                <a:lnTo>
                  <a:pt x="3066521" y="1257526"/>
                </a:lnTo>
                <a:lnTo>
                  <a:pt x="3115598" y="1268290"/>
                </a:lnTo>
                <a:lnTo>
                  <a:pt x="3164075" y="1280607"/>
                </a:lnTo>
                <a:lnTo>
                  <a:pt x="3211924" y="1294450"/>
                </a:lnTo>
                <a:lnTo>
                  <a:pt x="3259118" y="1309791"/>
                </a:lnTo>
                <a:lnTo>
                  <a:pt x="3305629" y="1326604"/>
                </a:lnTo>
                <a:lnTo>
                  <a:pt x="3351431" y="1344861"/>
                </a:lnTo>
                <a:lnTo>
                  <a:pt x="3396497" y="1364533"/>
                </a:lnTo>
                <a:lnTo>
                  <a:pt x="3440798" y="1385595"/>
                </a:lnTo>
                <a:lnTo>
                  <a:pt x="3440798" y="1227099"/>
                </a:lnTo>
                <a:close/>
              </a:path>
            </a:pathLst>
          </a:custGeom>
          <a:solidFill>
            <a:srgbClr val="EDDFD2"/>
          </a:solidFill>
        </p:spPr>
        <p:txBody>
          <a:bodyPr wrap="square" lIns="0" tIns="0" rIns="0" bIns="0" rtlCol="0"/>
          <a:lstStyle/>
          <a:p>
            <a:pPr defTabSz="914371">
              <a:defRPr/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object 22"/>
          <p:cNvSpPr/>
          <p:nvPr/>
        </p:nvSpPr>
        <p:spPr>
          <a:xfrm>
            <a:off x="2023428" y="574808"/>
            <a:ext cx="1499869" cy="153035"/>
          </a:xfrm>
          <a:custGeom>
            <a:avLst/>
            <a:gdLst/>
            <a:ahLst/>
            <a:cxnLst/>
            <a:rect l="l" t="t" r="r" b="b"/>
            <a:pathLst>
              <a:path w="1499870" h="153034">
                <a:moveTo>
                  <a:pt x="0" y="152946"/>
                </a:moveTo>
                <a:lnTo>
                  <a:pt x="1499501" y="152946"/>
                </a:lnTo>
                <a:lnTo>
                  <a:pt x="1499501" y="0"/>
                </a:lnTo>
                <a:lnTo>
                  <a:pt x="0" y="0"/>
                </a:lnTo>
                <a:lnTo>
                  <a:pt x="0" y="152946"/>
                </a:lnTo>
                <a:close/>
              </a:path>
            </a:pathLst>
          </a:custGeom>
          <a:solidFill>
            <a:srgbClr val="EF5237"/>
          </a:solidFill>
        </p:spPr>
        <p:txBody>
          <a:bodyPr wrap="square" lIns="0" tIns="0" rIns="0" bIns="0" rtlCol="0"/>
          <a:lstStyle/>
          <a:p>
            <a:pPr defTabSz="914371">
              <a:defRPr/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object 24"/>
          <p:cNvSpPr txBox="1"/>
          <p:nvPr/>
        </p:nvSpPr>
        <p:spPr>
          <a:xfrm>
            <a:off x="2023426" y="2738261"/>
            <a:ext cx="16797973" cy="808272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R="7261" defTabSz="914371">
              <a:lnSpc>
                <a:spcPct val="90000"/>
              </a:lnSpc>
              <a:spcBef>
                <a:spcPts val="1200"/>
              </a:spcBef>
              <a:buClr>
                <a:srgbClr val="EF5237"/>
              </a:buClr>
              <a:tabLst>
                <a:tab pos="347969" algn="l"/>
                <a:tab pos="349239" algn="l"/>
              </a:tabLst>
            </a:pPr>
            <a:r>
              <a:rPr lang="ru-RU" sz="2400" b="1" spc="-150" dirty="0">
                <a:solidFill>
                  <a:srgbClr val="4C1913"/>
                </a:solidFill>
                <a:cs typeface="Arial"/>
              </a:rPr>
              <a:t>Получатели поддержки: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субъекты МСП, </a:t>
            </a:r>
            <a:r>
              <a:rPr lang="ru-RU" sz="2400" i="1" dirty="0" err="1">
                <a:solidFill>
                  <a:schemeClr val="accent2">
                    <a:lumMod val="50000"/>
                  </a:schemeClr>
                </a:solidFill>
              </a:rPr>
              <a:t>самозанятые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, физические лица</a:t>
            </a:r>
          </a:p>
          <a:p>
            <a:pPr marR="7261" defTabSz="914371">
              <a:lnSpc>
                <a:spcPct val="90000"/>
              </a:lnSpc>
              <a:spcBef>
                <a:spcPts val="1200"/>
              </a:spcBef>
              <a:buClr>
                <a:srgbClr val="EF5237"/>
              </a:buClr>
              <a:tabLst>
                <a:tab pos="347969" algn="l"/>
                <a:tab pos="349239" algn="l"/>
              </a:tabLst>
            </a:pPr>
            <a:r>
              <a:rPr lang="ru-RU" sz="2400" b="1" spc="-150" dirty="0" smtClean="0">
                <a:solidFill>
                  <a:schemeClr val="accent2">
                    <a:lumMod val="50000"/>
                  </a:schemeClr>
                </a:solidFill>
                <a:cs typeface="Arial"/>
              </a:rPr>
              <a:t>Условия </a:t>
            </a:r>
            <a:r>
              <a:rPr lang="ru-RU" sz="2400" b="1" spc="-150" dirty="0">
                <a:solidFill>
                  <a:schemeClr val="accent2">
                    <a:lumMod val="50000"/>
                  </a:schemeClr>
                </a:solidFill>
                <a:cs typeface="Arial"/>
              </a:rPr>
              <a:t>получения </a:t>
            </a:r>
            <a:r>
              <a:rPr lang="ru-RU" sz="2400" b="1" spc="-150" dirty="0" smtClean="0">
                <a:solidFill>
                  <a:schemeClr val="accent2">
                    <a:lumMod val="50000"/>
                  </a:schemeClr>
                </a:solidFill>
                <a:cs typeface="Arial"/>
              </a:rPr>
              <a:t>поддержки субъектами МСП:</a:t>
            </a:r>
          </a:p>
          <a:p>
            <a:pPr marR="7261" defTabSz="914371">
              <a:lnSpc>
                <a:spcPct val="90000"/>
              </a:lnSpc>
              <a:spcBef>
                <a:spcPts val="1200"/>
              </a:spcBef>
              <a:buClr>
                <a:srgbClr val="EF5237"/>
              </a:buClr>
              <a:tabLst>
                <a:tab pos="347969" algn="l"/>
                <a:tab pos="349239" algn="l"/>
              </a:tabLst>
            </a:pP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посещение </a:t>
            </a:r>
            <a:r>
              <a:rPr lang="ru-RU" sz="2400" i="1" dirty="0" err="1">
                <a:solidFill>
                  <a:schemeClr val="accent2">
                    <a:lumMod val="50000"/>
                  </a:schemeClr>
                </a:solidFill>
              </a:rPr>
              <a:t>коворкинга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 - 100 руб./час за 1 человека 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печать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документов - 3 руб./лист</a:t>
            </a:r>
          </a:p>
          <a:p>
            <a:pPr marR="7261" defTabSz="914371">
              <a:lnSpc>
                <a:spcPct val="90000"/>
              </a:lnSpc>
              <a:spcBef>
                <a:spcPts val="1200"/>
              </a:spcBef>
              <a:buClr>
                <a:srgbClr val="EF5237"/>
              </a:buClr>
              <a:tabLst>
                <a:tab pos="347969" algn="l"/>
                <a:tab pos="349239" algn="l"/>
              </a:tabLst>
            </a:pP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услуги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переговорной комнаты - 100 руб./30 мин за 1 человека</a:t>
            </a:r>
          </a:p>
          <a:p>
            <a:pPr marR="7261" defTabSz="914371">
              <a:lnSpc>
                <a:spcPct val="90000"/>
              </a:lnSpc>
              <a:spcBef>
                <a:spcPts val="1200"/>
              </a:spcBef>
              <a:buClr>
                <a:srgbClr val="EF5237"/>
              </a:buClr>
              <a:tabLst>
                <a:tab pos="347969" algn="l"/>
                <a:tab pos="349239" algn="l"/>
              </a:tabLst>
            </a:pPr>
            <a:r>
              <a:rPr lang="ru-RU" sz="2400" b="1" spc="-150" dirty="0">
                <a:solidFill>
                  <a:schemeClr val="accent2">
                    <a:lumMod val="50000"/>
                  </a:schemeClr>
                </a:solidFill>
                <a:cs typeface="Arial"/>
              </a:rPr>
              <a:t>Абонементы:</a:t>
            </a:r>
          </a:p>
          <a:p>
            <a:pPr marR="7261" defTabSz="914371">
              <a:lnSpc>
                <a:spcPct val="90000"/>
              </a:lnSpc>
              <a:spcBef>
                <a:spcPts val="1200"/>
              </a:spcBef>
              <a:buClr>
                <a:srgbClr val="EF5237"/>
              </a:buClr>
              <a:tabLst>
                <a:tab pos="347969" algn="l"/>
                <a:tab pos="349239" algn="l"/>
              </a:tabLst>
            </a:pP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на день – 500 руб. (для социальных и начинающих предпринимателей – 300 руб.)</a:t>
            </a:r>
          </a:p>
          <a:p>
            <a:pPr marR="7261" defTabSz="914371">
              <a:lnSpc>
                <a:spcPct val="90000"/>
              </a:lnSpc>
              <a:spcBef>
                <a:spcPts val="1200"/>
              </a:spcBef>
              <a:buClr>
                <a:srgbClr val="EF5237"/>
              </a:buClr>
              <a:tabLst>
                <a:tab pos="347969" algn="l"/>
                <a:tab pos="349239" algn="l"/>
              </a:tabLst>
            </a:pP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на месяц – 5000 руб. (для социальных и начинающих предпринимателей – 3000 руб.)</a:t>
            </a:r>
          </a:p>
          <a:p>
            <a:pPr marR="7261" defTabSz="914371">
              <a:lnSpc>
                <a:spcPct val="90000"/>
              </a:lnSpc>
              <a:spcBef>
                <a:spcPts val="1200"/>
              </a:spcBef>
              <a:buClr>
                <a:srgbClr val="EF5237"/>
              </a:buClr>
              <a:tabLst>
                <a:tab pos="347969" algn="l"/>
                <a:tab pos="349239" algn="l"/>
              </a:tabLst>
            </a:pPr>
            <a:r>
              <a:rPr lang="ru-RU" sz="2400" b="1" spc="-150" dirty="0">
                <a:solidFill>
                  <a:schemeClr val="accent2">
                    <a:lumMod val="50000"/>
                  </a:schemeClr>
                </a:solidFill>
                <a:cs typeface="Arial"/>
              </a:rPr>
              <a:t>Условия получения поддержки </a:t>
            </a:r>
            <a:r>
              <a:rPr lang="ru-RU" sz="2400" b="1" spc="-150" dirty="0" err="1" smtClean="0">
                <a:solidFill>
                  <a:schemeClr val="accent2">
                    <a:lumMod val="50000"/>
                  </a:schemeClr>
                </a:solidFill>
                <a:cs typeface="Arial"/>
              </a:rPr>
              <a:t>самозанятыми</a:t>
            </a:r>
            <a:r>
              <a:rPr lang="ru-RU" sz="2400" b="1" spc="-150" dirty="0" smtClean="0">
                <a:solidFill>
                  <a:schemeClr val="accent2">
                    <a:lumMod val="50000"/>
                  </a:schemeClr>
                </a:solidFill>
                <a:cs typeface="Arial"/>
              </a:rPr>
              <a:t>: </a:t>
            </a:r>
          </a:p>
          <a:p>
            <a:pPr marR="7261" defTabSz="914371">
              <a:lnSpc>
                <a:spcPct val="90000"/>
              </a:lnSpc>
              <a:spcBef>
                <a:spcPts val="1200"/>
              </a:spcBef>
              <a:buClr>
                <a:srgbClr val="EF5237"/>
              </a:buClr>
              <a:tabLst>
                <a:tab pos="347969" algn="l"/>
                <a:tab pos="349239" algn="l"/>
              </a:tabLst>
            </a:pP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Бесплатно, подтверждение регистрации физического лица в качестве </a:t>
            </a:r>
            <a:r>
              <a:rPr lang="ru-RU" sz="2400" i="1" dirty="0" err="1" smtClean="0">
                <a:solidFill>
                  <a:schemeClr val="accent2">
                    <a:lumMod val="50000"/>
                  </a:schemeClr>
                </a:solidFill>
              </a:rPr>
              <a:t>самозанятого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 на сайте ФНС России (проверка ИНН)</a:t>
            </a:r>
          </a:p>
          <a:p>
            <a:pPr marR="7261" defTabSz="914371">
              <a:lnSpc>
                <a:spcPct val="90000"/>
              </a:lnSpc>
              <a:spcBef>
                <a:spcPts val="1200"/>
              </a:spcBef>
              <a:buClr>
                <a:srgbClr val="EF5237"/>
              </a:buClr>
              <a:tabLst>
                <a:tab pos="347969" algn="l"/>
                <a:tab pos="349239" algn="l"/>
              </a:tabLst>
            </a:pPr>
            <a:r>
              <a:rPr lang="ru-RU" sz="2400" b="1" spc="-150" dirty="0" smtClean="0">
                <a:solidFill>
                  <a:schemeClr val="accent2">
                    <a:lumMod val="50000"/>
                  </a:schemeClr>
                </a:solidFill>
                <a:cs typeface="Arial"/>
              </a:rPr>
              <a:t>Вид поддержки –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рабочие места, обеспеченные 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интернетом</a:t>
            </a:r>
          </a:p>
          <a:p>
            <a:pPr marR="7261" defTabSz="914371">
              <a:lnSpc>
                <a:spcPct val="90000"/>
              </a:lnSpc>
              <a:spcBef>
                <a:spcPts val="1200"/>
              </a:spcBef>
              <a:buClr>
                <a:srgbClr val="EF5237"/>
              </a:buClr>
              <a:tabLst>
                <a:tab pos="347969" algn="l"/>
                <a:tab pos="349239" algn="l"/>
              </a:tabLst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Срок оказания 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– в день обращения</a:t>
            </a:r>
          </a:p>
          <a:p>
            <a:pPr marR="7261" defTabSz="914371">
              <a:lnSpc>
                <a:spcPct val="90000"/>
              </a:lnSpc>
              <a:spcBef>
                <a:spcPts val="1200"/>
              </a:spcBef>
              <a:buClr>
                <a:srgbClr val="EF5237"/>
              </a:buClr>
              <a:tabLst>
                <a:tab pos="347969" algn="l"/>
                <a:tab pos="349239" algn="l"/>
              </a:tabLst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Контакты ответственного лица: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Чиж Максим Петрович, главный специалист общего 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отдела, </a:t>
            </a:r>
            <a:r>
              <a:rPr lang="en-US" sz="2400" i="1" dirty="0">
                <a:solidFill>
                  <a:schemeClr val="accent2">
                    <a:lumMod val="50000"/>
                  </a:schemeClr>
                </a:solidFill>
                <a:hlinkClick r:id="rId2"/>
              </a:rPr>
              <a:t>m.p.chizh@minek.rkomi.ru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b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(8212) 446025 (доб.400)</a:t>
            </a:r>
          </a:p>
          <a:p>
            <a:pPr marR="7261" defTabSz="914371">
              <a:lnSpc>
                <a:spcPct val="90000"/>
              </a:lnSpc>
              <a:spcBef>
                <a:spcPts val="1200"/>
              </a:spcBef>
              <a:buClr>
                <a:srgbClr val="EF5237"/>
              </a:buClr>
              <a:tabLst>
                <a:tab pos="347969" algn="l"/>
                <a:tab pos="349239" algn="l"/>
              </a:tabLst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И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нформация о поддержке 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- сайт 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  <a:hlinkClick r:id="rId3"/>
              </a:rPr>
              <a:t>мойбизнес11.рф</a:t>
            </a:r>
            <a:endParaRPr lang="ru-RU" sz="2400" i="1" dirty="0">
              <a:solidFill>
                <a:schemeClr val="accent2">
                  <a:lumMod val="50000"/>
                </a:schemeClr>
              </a:solidFill>
            </a:endParaRPr>
          </a:p>
          <a:p>
            <a:pPr marR="7261" defTabSz="914371">
              <a:spcBef>
                <a:spcPts val="1200"/>
              </a:spcBef>
              <a:buClr>
                <a:srgbClr val="EF5237"/>
              </a:buClr>
              <a:tabLst>
                <a:tab pos="347969" algn="l"/>
                <a:tab pos="349239" algn="l"/>
              </a:tabLst>
            </a:pPr>
            <a:endParaRPr lang="ru-RU" sz="2400" dirty="0">
              <a:solidFill>
                <a:schemeClr val="accent2">
                  <a:lumMod val="50000"/>
                </a:schemeClr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marR="7261" defTabSz="914371">
              <a:spcBef>
                <a:spcPts val="1200"/>
              </a:spcBef>
              <a:buClr>
                <a:srgbClr val="EF5237"/>
              </a:buClr>
              <a:tabLst>
                <a:tab pos="347969" algn="l"/>
                <a:tab pos="349239" algn="l"/>
              </a:tabLst>
            </a:pPr>
            <a:endParaRPr lang="ru-RU" sz="2400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R="7261" defTabSz="914371">
              <a:spcBef>
                <a:spcPts val="1200"/>
              </a:spcBef>
              <a:buClr>
                <a:srgbClr val="EF5237"/>
              </a:buClr>
              <a:tabLst>
                <a:tab pos="347969" algn="l"/>
                <a:tab pos="349239" algn="l"/>
              </a:tabLst>
            </a:pPr>
            <a:endParaRPr lang="ru-RU" sz="2400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0" name="object 23"/>
          <p:cNvSpPr txBox="1">
            <a:spLocks/>
          </p:cNvSpPr>
          <p:nvPr/>
        </p:nvSpPr>
        <p:spPr>
          <a:xfrm>
            <a:off x="2023427" y="1897845"/>
            <a:ext cx="16041728" cy="607475"/>
          </a:xfrm>
          <a:prstGeom prst="rect">
            <a:avLst/>
          </a:prstGeom>
        </p:spPr>
        <p:txBody>
          <a:bodyPr vert="horz" wrap="square" lIns="0" tIns="5716" rIns="0" bIns="0" rtlCol="0">
            <a:spAutoFit/>
          </a:bodyPr>
          <a:lstStyle>
            <a:lvl1pPr>
              <a:defRPr sz="9850" b="1" i="0">
                <a:solidFill>
                  <a:srgbClr val="4C1913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marL="12701" marR="4169170" defTabSz="914371">
              <a:lnSpc>
                <a:spcPct val="101499"/>
              </a:lnSpc>
              <a:spcBef>
                <a:spcPts val="46"/>
              </a:spcBef>
            </a:pPr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КОВОРКИНГ</a:t>
            </a:r>
            <a:endParaRPr lang="ru-RU" sz="4000" dirty="0">
              <a:solidFill>
                <a:schemeClr val="accent2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object 23"/>
          <p:cNvSpPr txBox="1">
            <a:spLocks/>
          </p:cNvSpPr>
          <p:nvPr/>
        </p:nvSpPr>
        <p:spPr>
          <a:xfrm>
            <a:off x="2023427" y="1133475"/>
            <a:ext cx="15731173" cy="607475"/>
          </a:xfrm>
          <a:prstGeom prst="rect">
            <a:avLst/>
          </a:prstGeom>
        </p:spPr>
        <p:txBody>
          <a:bodyPr vert="horz" wrap="square" lIns="0" tIns="5716" rIns="0" bIns="0" rtlCol="0">
            <a:spAutoFit/>
          </a:bodyPr>
          <a:lstStyle>
            <a:lvl1pPr>
              <a:defRPr sz="9850" b="1" i="0">
                <a:solidFill>
                  <a:srgbClr val="4C1913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marL="12701" marR="4169170" defTabSz="914371">
              <a:lnSpc>
                <a:spcPct val="101499"/>
              </a:lnSpc>
              <a:spcBef>
                <a:spcPts val="46"/>
              </a:spcBef>
            </a:pPr>
            <a:r>
              <a:rPr lang="ru-RU" sz="4000" spc="-175" dirty="0" smtClean="0">
                <a:solidFill>
                  <a:srgbClr val="EF5237"/>
                </a:solidFill>
                <a:latin typeface="+mn-lt"/>
              </a:rPr>
              <a:t>Центр «Мой бизнес» </a:t>
            </a:r>
            <a:endParaRPr lang="ru-RU" sz="4000" spc="-175" dirty="0">
              <a:solidFill>
                <a:srgbClr val="EF5237"/>
              </a:solidFill>
              <a:latin typeface="+mn-lt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0824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3"/>
          <p:cNvSpPr/>
          <p:nvPr/>
        </p:nvSpPr>
        <p:spPr>
          <a:xfrm>
            <a:off x="15821238" y="7286243"/>
            <a:ext cx="3441065" cy="3624579"/>
          </a:xfrm>
          <a:custGeom>
            <a:avLst/>
            <a:gdLst/>
            <a:ahLst/>
            <a:cxnLst/>
            <a:rect l="l" t="t" r="r" b="b"/>
            <a:pathLst>
              <a:path w="3441065" h="3624579">
                <a:moveTo>
                  <a:pt x="2760967" y="0"/>
                </a:moveTo>
                <a:lnTo>
                  <a:pt x="2712401" y="418"/>
                </a:lnTo>
                <a:lnTo>
                  <a:pt x="2664039" y="1669"/>
                </a:lnTo>
                <a:lnTo>
                  <a:pt x="2615886" y="3746"/>
                </a:lnTo>
                <a:lnTo>
                  <a:pt x="2567949" y="6642"/>
                </a:lnTo>
                <a:lnTo>
                  <a:pt x="2520237" y="10349"/>
                </a:lnTo>
                <a:lnTo>
                  <a:pt x="2472754" y="14862"/>
                </a:lnTo>
                <a:lnTo>
                  <a:pt x="2425508" y="20173"/>
                </a:lnTo>
                <a:lnTo>
                  <a:pt x="2378507" y="26276"/>
                </a:lnTo>
                <a:lnTo>
                  <a:pt x="2331756" y="33163"/>
                </a:lnTo>
                <a:lnTo>
                  <a:pt x="2285262" y="40828"/>
                </a:lnTo>
                <a:lnTo>
                  <a:pt x="2239034" y="49264"/>
                </a:lnTo>
                <a:lnTo>
                  <a:pt x="2193076" y="58464"/>
                </a:lnTo>
                <a:lnTo>
                  <a:pt x="2147397" y="68421"/>
                </a:lnTo>
                <a:lnTo>
                  <a:pt x="2102003" y="79129"/>
                </a:lnTo>
                <a:lnTo>
                  <a:pt x="2056900" y="90580"/>
                </a:lnTo>
                <a:lnTo>
                  <a:pt x="2012096" y="102768"/>
                </a:lnTo>
                <a:lnTo>
                  <a:pt x="1967598" y="115686"/>
                </a:lnTo>
                <a:lnTo>
                  <a:pt x="1923412" y="129327"/>
                </a:lnTo>
                <a:lnTo>
                  <a:pt x="1879546" y="143684"/>
                </a:lnTo>
                <a:lnTo>
                  <a:pt x="1836005" y="158751"/>
                </a:lnTo>
                <a:lnTo>
                  <a:pt x="1792798" y="174520"/>
                </a:lnTo>
                <a:lnTo>
                  <a:pt x="1749930" y="190984"/>
                </a:lnTo>
                <a:lnTo>
                  <a:pt x="1707408" y="208138"/>
                </a:lnTo>
                <a:lnTo>
                  <a:pt x="1665241" y="225973"/>
                </a:lnTo>
                <a:lnTo>
                  <a:pt x="1623433" y="244484"/>
                </a:lnTo>
                <a:lnTo>
                  <a:pt x="1581993" y="263662"/>
                </a:lnTo>
                <a:lnTo>
                  <a:pt x="1540926" y="283503"/>
                </a:lnTo>
                <a:lnTo>
                  <a:pt x="1500241" y="303997"/>
                </a:lnTo>
                <a:lnTo>
                  <a:pt x="1459943" y="325140"/>
                </a:lnTo>
                <a:lnTo>
                  <a:pt x="1420039" y="346924"/>
                </a:lnTo>
                <a:lnTo>
                  <a:pt x="1380537" y="369341"/>
                </a:lnTo>
                <a:lnTo>
                  <a:pt x="1341443" y="392386"/>
                </a:lnTo>
                <a:lnTo>
                  <a:pt x="1302765" y="416051"/>
                </a:lnTo>
                <a:lnTo>
                  <a:pt x="1264508" y="440330"/>
                </a:lnTo>
                <a:lnTo>
                  <a:pt x="1226679" y="465215"/>
                </a:lnTo>
                <a:lnTo>
                  <a:pt x="1189287" y="490700"/>
                </a:lnTo>
                <a:lnTo>
                  <a:pt x="1152337" y="516779"/>
                </a:lnTo>
                <a:lnTo>
                  <a:pt x="1115836" y="543443"/>
                </a:lnTo>
                <a:lnTo>
                  <a:pt x="1079791" y="570687"/>
                </a:lnTo>
                <a:lnTo>
                  <a:pt x="1044209" y="598503"/>
                </a:lnTo>
                <a:lnTo>
                  <a:pt x="1009097" y="626885"/>
                </a:lnTo>
                <a:lnTo>
                  <a:pt x="974462" y="655825"/>
                </a:lnTo>
                <a:lnTo>
                  <a:pt x="940310" y="685318"/>
                </a:lnTo>
                <a:lnTo>
                  <a:pt x="906648" y="715355"/>
                </a:lnTo>
                <a:lnTo>
                  <a:pt x="873484" y="745931"/>
                </a:lnTo>
                <a:lnTo>
                  <a:pt x="840823" y="777039"/>
                </a:lnTo>
                <a:lnTo>
                  <a:pt x="808674" y="808670"/>
                </a:lnTo>
                <a:lnTo>
                  <a:pt x="777042" y="840820"/>
                </a:lnTo>
                <a:lnTo>
                  <a:pt x="745934" y="873480"/>
                </a:lnTo>
                <a:lnTo>
                  <a:pt x="715359" y="906645"/>
                </a:lnTo>
                <a:lnTo>
                  <a:pt x="685321" y="940306"/>
                </a:lnTo>
                <a:lnTo>
                  <a:pt x="655828" y="974458"/>
                </a:lnTo>
                <a:lnTo>
                  <a:pt x="626888" y="1009094"/>
                </a:lnTo>
                <a:lnTo>
                  <a:pt x="598506" y="1044206"/>
                </a:lnTo>
                <a:lnTo>
                  <a:pt x="570690" y="1079788"/>
                </a:lnTo>
                <a:lnTo>
                  <a:pt x="543446" y="1115833"/>
                </a:lnTo>
                <a:lnTo>
                  <a:pt x="516781" y="1152334"/>
                </a:lnTo>
                <a:lnTo>
                  <a:pt x="490703" y="1189284"/>
                </a:lnTo>
                <a:lnTo>
                  <a:pt x="465218" y="1226677"/>
                </a:lnTo>
                <a:lnTo>
                  <a:pt x="440332" y="1264505"/>
                </a:lnTo>
                <a:lnTo>
                  <a:pt x="416054" y="1302762"/>
                </a:lnTo>
                <a:lnTo>
                  <a:pt x="392388" y="1341441"/>
                </a:lnTo>
                <a:lnTo>
                  <a:pt x="369343" y="1380535"/>
                </a:lnTo>
                <a:lnTo>
                  <a:pt x="346926" y="1420038"/>
                </a:lnTo>
                <a:lnTo>
                  <a:pt x="325142" y="1459941"/>
                </a:lnTo>
                <a:lnTo>
                  <a:pt x="303999" y="1500239"/>
                </a:lnTo>
                <a:lnTo>
                  <a:pt x="283505" y="1540925"/>
                </a:lnTo>
                <a:lnTo>
                  <a:pt x="263664" y="1581992"/>
                </a:lnTo>
                <a:lnTo>
                  <a:pt x="244485" y="1623433"/>
                </a:lnTo>
                <a:lnTo>
                  <a:pt x="225975" y="1665240"/>
                </a:lnTo>
                <a:lnTo>
                  <a:pt x="208139" y="1707409"/>
                </a:lnTo>
                <a:lnTo>
                  <a:pt x="190986" y="1749930"/>
                </a:lnTo>
                <a:lnTo>
                  <a:pt x="174521" y="1792798"/>
                </a:lnTo>
                <a:lnTo>
                  <a:pt x="158752" y="1836006"/>
                </a:lnTo>
                <a:lnTo>
                  <a:pt x="143685" y="1879547"/>
                </a:lnTo>
                <a:lnTo>
                  <a:pt x="129328" y="1923414"/>
                </a:lnTo>
                <a:lnTo>
                  <a:pt x="115687" y="1967601"/>
                </a:lnTo>
                <a:lnTo>
                  <a:pt x="102769" y="2012099"/>
                </a:lnTo>
                <a:lnTo>
                  <a:pt x="90581" y="2056903"/>
                </a:lnTo>
                <a:lnTo>
                  <a:pt x="79130" y="2102006"/>
                </a:lnTo>
                <a:lnTo>
                  <a:pt x="68422" y="2147401"/>
                </a:lnTo>
                <a:lnTo>
                  <a:pt x="58464" y="2193081"/>
                </a:lnTo>
                <a:lnTo>
                  <a:pt x="49264" y="2239039"/>
                </a:lnTo>
                <a:lnTo>
                  <a:pt x="40828" y="2285268"/>
                </a:lnTo>
                <a:lnTo>
                  <a:pt x="33163" y="2331762"/>
                </a:lnTo>
                <a:lnTo>
                  <a:pt x="26276" y="2378514"/>
                </a:lnTo>
                <a:lnTo>
                  <a:pt x="20173" y="2425516"/>
                </a:lnTo>
                <a:lnTo>
                  <a:pt x="14862" y="2472762"/>
                </a:lnTo>
                <a:lnTo>
                  <a:pt x="10349" y="2520245"/>
                </a:lnTo>
                <a:lnTo>
                  <a:pt x="6605" y="2568572"/>
                </a:lnTo>
                <a:lnTo>
                  <a:pt x="3739" y="2616062"/>
                </a:lnTo>
                <a:lnTo>
                  <a:pt x="1669" y="2664050"/>
                </a:lnTo>
                <a:lnTo>
                  <a:pt x="418" y="2712413"/>
                </a:lnTo>
                <a:lnTo>
                  <a:pt x="0" y="2760980"/>
                </a:lnTo>
                <a:lnTo>
                  <a:pt x="501" y="2814130"/>
                </a:lnTo>
                <a:lnTo>
                  <a:pt x="1994" y="2866926"/>
                </a:lnTo>
                <a:lnTo>
                  <a:pt x="4474" y="2919524"/>
                </a:lnTo>
                <a:lnTo>
                  <a:pt x="7931" y="2971860"/>
                </a:lnTo>
                <a:lnTo>
                  <a:pt x="12355" y="3023925"/>
                </a:lnTo>
                <a:lnTo>
                  <a:pt x="17738" y="3075711"/>
                </a:lnTo>
                <a:lnTo>
                  <a:pt x="24070" y="3127208"/>
                </a:lnTo>
                <a:lnTo>
                  <a:pt x="31344" y="3178408"/>
                </a:lnTo>
                <a:lnTo>
                  <a:pt x="39550" y="3229302"/>
                </a:lnTo>
                <a:lnTo>
                  <a:pt x="48679" y="3279881"/>
                </a:lnTo>
                <a:lnTo>
                  <a:pt x="58722" y="3330136"/>
                </a:lnTo>
                <a:lnTo>
                  <a:pt x="69670" y="3380059"/>
                </a:lnTo>
                <a:lnTo>
                  <a:pt x="81515" y="3429640"/>
                </a:lnTo>
                <a:lnTo>
                  <a:pt x="94247" y="3478872"/>
                </a:lnTo>
                <a:lnTo>
                  <a:pt x="107858" y="3527744"/>
                </a:lnTo>
                <a:lnTo>
                  <a:pt x="122339" y="3576249"/>
                </a:lnTo>
                <a:lnTo>
                  <a:pt x="137680" y="3624376"/>
                </a:lnTo>
                <a:lnTo>
                  <a:pt x="1492986" y="3624376"/>
                </a:lnTo>
                <a:lnTo>
                  <a:pt x="1465669" y="3582915"/>
                </a:lnTo>
                <a:lnTo>
                  <a:pt x="1439672" y="3540533"/>
                </a:lnTo>
                <a:lnTo>
                  <a:pt x="1415025" y="3497259"/>
                </a:lnTo>
                <a:lnTo>
                  <a:pt x="1391757" y="3453122"/>
                </a:lnTo>
                <a:lnTo>
                  <a:pt x="1369896" y="3408153"/>
                </a:lnTo>
                <a:lnTo>
                  <a:pt x="1349472" y="3362379"/>
                </a:lnTo>
                <a:lnTo>
                  <a:pt x="1330515" y="3315830"/>
                </a:lnTo>
                <a:lnTo>
                  <a:pt x="1313053" y="3268536"/>
                </a:lnTo>
                <a:lnTo>
                  <a:pt x="1297116" y="3220524"/>
                </a:lnTo>
                <a:lnTo>
                  <a:pt x="1282732" y="3171825"/>
                </a:lnTo>
                <a:lnTo>
                  <a:pt x="1269931" y="3122468"/>
                </a:lnTo>
                <a:lnTo>
                  <a:pt x="1258743" y="3072481"/>
                </a:lnTo>
                <a:lnTo>
                  <a:pt x="1249195" y="3021895"/>
                </a:lnTo>
                <a:lnTo>
                  <a:pt x="1241318" y="2970737"/>
                </a:lnTo>
                <a:lnTo>
                  <a:pt x="1235141" y="2919037"/>
                </a:lnTo>
                <a:lnTo>
                  <a:pt x="1230693" y="2866825"/>
                </a:lnTo>
                <a:lnTo>
                  <a:pt x="1228001" y="2814075"/>
                </a:lnTo>
                <a:lnTo>
                  <a:pt x="1227099" y="2760980"/>
                </a:lnTo>
                <a:lnTo>
                  <a:pt x="1227857" y="2712288"/>
                </a:lnTo>
                <a:lnTo>
                  <a:pt x="1230117" y="2663974"/>
                </a:lnTo>
                <a:lnTo>
                  <a:pt x="1233873" y="2615896"/>
                </a:lnTo>
                <a:lnTo>
                  <a:pt x="1239050" y="2568572"/>
                </a:lnTo>
                <a:lnTo>
                  <a:pt x="1245679" y="2521529"/>
                </a:lnTo>
                <a:lnTo>
                  <a:pt x="1253719" y="2474954"/>
                </a:lnTo>
                <a:lnTo>
                  <a:pt x="1263149" y="2428869"/>
                </a:lnTo>
                <a:lnTo>
                  <a:pt x="1273945" y="2383297"/>
                </a:lnTo>
                <a:lnTo>
                  <a:pt x="1286085" y="2338262"/>
                </a:lnTo>
                <a:lnTo>
                  <a:pt x="1299547" y="2293784"/>
                </a:lnTo>
                <a:lnTo>
                  <a:pt x="1314308" y="2249886"/>
                </a:lnTo>
                <a:lnTo>
                  <a:pt x="1330346" y="2206592"/>
                </a:lnTo>
                <a:lnTo>
                  <a:pt x="1347638" y="2163923"/>
                </a:lnTo>
                <a:lnTo>
                  <a:pt x="1366162" y="2121902"/>
                </a:lnTo>
                <a:lnTo>
                  <a:pt x="1385896" y="2080551"/>
                </a:lnTo>
                <a:lnTo>
                  <a:pt x="1406816" y="2039894"/>
                </a:lnTo>
                <a:lnTo>
                  <a:pt x="1428901" y="1999951"/>
                </a:lnTo>
                <a:lnTo>
                  <a:pt x="1452128" y="1960746"/>
                </a:lnTo>
                <a:lnTo>
                  <a:pt x="1476474" y="1922302"/>
                </a:lnTo>
                <a:lnTo>
                  <a:pt x="1501918" y="1884640"/>
                </a:lnTo>
                <a:lnTo>
                  <a:pt x="1528436" y="1847783"/>
                </a:lnTo>
                <a:lnTo>
                  <a:pt x="1556006" y="1811754"/>
                </a:lnTo>
                <a:lnTo>
                  <a:pt x="1584606" y="1776574"/>
                </a:lnTo>
                <a:lnTo>
                  <a:pt x="1614213" y="1742268"/>
                </a:lnTo>
                <a:lnTo>
                  <a:pt x="1644805" y="1708856"/>
                </a:lnTo>
                <a:lnTo>
                  <a:pt x="1676360" y="1676361"/>
                </a:lnTo>
                <a:lnTo>
                  <a:pt x="1708854" y="1644807"/>
                </a:lnTo>
                <a:lnTo>
                  <a:pt x="1742266" y="1614215"/>
                </a:lnTo>
                <a:lnTo>
                  <a:pt x="1776572" y="1584607"/>
                </a:lnTo>
                <a:lnTo>
                  <a:pt x="1811751" y="1556007"/>
                </a:lnTo>
                <a:lnTo>
                  <a:pt x="1847780" y="1528437"/>
                </a:lnTo>
                <a:lnTo>
                  <a:pt x="1884637" y="1501919"/>
                </a:lnTo>
                <a:lnTo>
                  <a:pt x="1922298" y="1476475"/>
                </a:lnTo>
                <a:lnTo>
                  <a:pt x="1960743" y="1452129"/>
                </a:lnTo>
                <a:lnTo>
                  <a:pt x="1999947" y="1428902"/>
                </a:lnTo>
                <a:lnTo>
                  <a:pt x="2039889" y="1406817"/>
                </a:lnTo>
                <a:lnTo>
                  <a:pt x="2080547" y="1385896"/>
                </a:lnTo>
                <a:lnTo>
                  <a:pt x="2121897" y="1366163"/>
                </a:lnTo>
                <a:lnTo>
                  <a:pt x="2163918" y="1347639"/>
                </a:lnTo>
                <a:lnTo>
                  <a:pt x="2206586" y="1330346"/>
                </a:lnTo>
                <a:lnTo>
                  <a:pt x="2249880" y="1314308"/>
                </a:lnTo>
                <a:lnTo>
                  <a:pt x="2293777" y="1299547"/>
                </a:lnTo>
                <a:lnTo>
                  <a:pt x="2338254" y="1286085"/>
                </a:lnTo>
                <a:lnTo>
                  <a:pt x="2383290" y="1273945"/>
                </a:lnTo>
                <a:lnTo>
                  <a:pt x="2428861" y="1263149"/>
                </a:lnTo>
                <a:lnTo>
                  <a:pt x="2474945" y="1253719"/>
                </a:lnTo>
                <a:lnTo>
                  <a:pt x="2521519" y="1245679"/>
                </a:lnTo>
                <a:lnTo>
                  <a:pt x="2568562" y="1239050"/>
                </a:lnTo>
                <a:lnTo>
                  <a:pt x="2616051" y="1233855"/>
                </a:lnTo>
                <a:lnTo>
                  <a:pt x="2663963" y="1230117"/>
                </a:lnTo>
                <a:lnTo>
                  <a:pt x="2712276" y="1227857"/>
                </a:lnTo>
                <a:lnTo>
                  <a:pt x="2760967" y="1227099"/>
                </a:lnTo>
                <a:lnTo>
                  <a:pt x="3440798" y="1227099"/>
                </a:lnTo>
                <a:lnTo>
                  <a:pt x="3440798" y="84328"/>
                </a:lnTo>
                <a:lnTo>
                  <a:pt x="3394033" y="72919"/>
                </a:lnTo>
                <a:lnTo>
                  <a:pt x="3346965" y="62309"/>
                </a:lnTo>
                <a:lnTo>
                  <a:pt x="3299598" y="52506"/>
                </a:lnTo>
                <a:lnTo>
                  <a:pt x="3251942" y="43516"/>
                </a:lnTo>
                <a:lnTo>
                  <a:pt x="3204003" y="35348"/>
                </a:lnTo>
                <a:lnTo>
                  <a:pt x="3155787" y="28008"/>
                </a:lnTo>
                <a:lnTo>
                  <a:pt x="3107302" y="21504"/>
                </a:lnTo>
                <a:lnTo>
                  <a:pt x="3058555" y="15843"/>
                </a:lnTo>
                <a:lnTo>
                  <a:pt x="3009554" y="11033"/>
                </a:lnTo>
                <a:lnTo>
                  <a:pt x="2960304" y="7080"/>
                </a:lnTo>
                <a:lnTo>
                  <a:pt x="2910813" y="3994"/>
                </a:lnTo>
                <a:lnTo>
                  <a:pt x="2861089" y="1780"/>
                </a:lnTo>
                <a:lnTo>
                  <a:pt x="2811138" y="446"/>
                </a:lnTo>
                <a:lnTo>
                  <a:pt x="2760967" y="0"/>
                </a:lnTo>
                <a:close/>
              </a:path>
              <a:path w="3441065" h="3624579">
                <a:moveTo>
                  <a:pt x="3440798" y="1227099"/>
                </a:moveTo>
                <a:lnTo>
                  <a:pt x="2760967" y="1227099"/>
                </a:lnTo>
                <a:lnTo>
                  <a:pt x="2813077" y="1227967"/>
                </a:lnTo>
                <a:lnTo>
                  <a:pt x="2864749" y="1230553"/>
                </a:lnTo>
                <a:lnTo>
                  <a:pt x="2915957" y="1234829"/>
                </a:lnTo>
                <a:lnTo>
                  <a:pt x="2966673" y="1240768"/>
                </a:lnTo>
                <a:lnTo>
                  <a:pt x="3016870" y="1248343"/>
                </a:lnTo>
                <a:lnTo>
                  <a:pt x="3066521" y="1257526"/>
                </a:lnTo>
                <a:lnTo>
                  <a:pt x="3115598" y="1268290"/>
                </a:lnTo>
                <a:lnTo>
                  <a:pt x="3164075" y="1280607"/>
                </a:lnTo>
                <a:lnTo>
                  <a:pt x="3211924" y="1294450"/>
                </a:lnTo>
                <a:lnTo>
                  <a:pt x="3259118" y="1309791"/>
                </a:lnTo>
                <a:lnTo>
                  <a:pt x="3305629" y="1326604"/>
                </a:lnTo>
                <a:lnTo>
                  <a:pt x="3351431" y="1344861"/>
                </a:lnTo>
                <a:lnTo>
                  <a:pt x="3396497" y="1364533"/>
                </a:lnTo>
                <a:lnTo>
                  <a:pt x="3440798" y="1385595"/>
                </a:lnTo>
                <a:lnTo>
                  <a:pt x="3440798" y="1227099"/>
                </a:lnTo>
                <a:close/>
              </a:path>
            </a:pathLst>
          </a:custGeom>
          <a:solidFill>
            <a:srgbClr val="EDDFD2"/>
          </a:solidFill>
        </p:spPr>
        <p:txBody>
          <a:bodyPr wrap="square" lIns="0" tIns="0" rIns="0" bIns="0" rtlCol="0"/>
          <a:lstStyle/>
          <a:p>
            <a:pPr defTabSz="914371">
              <a:defRPr/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object 22"/>
          <p:cNvSpPr/>
          <p:nvPr/>
        </p:nvSpPr>
        <p:spPr>
          <a:xfrm>
            <a:off x="2023428" y="574808"/>
            <a:ext cx="1499869" cy="153035"/>
          </a:xfrm>
          <a:custGeom>
            <a:avLst/>
            <a:gdLst/>
            <a:ahLst/>
            <a:cxnLst/>
            <a:rect l="l" t="t" r="r" b="b"/>
            <a:pathLst>
              <a:path w="1499870" h="153034">
                <a:moveTo>
                  <a:pt x="0" y="152946"/>
                </a:moveTo>
                <a:lnTo>
                  <a:pt x="1499501" y="152946"/>
                </a:lnTo>
                <a:lnTo>
                  <a:pt x="1499501" y="0"/>
                </a:lnTo>
                <a:lnTo>
                  <a:pt x="0" y="0"/>
                </a:lnTo>
                <a:lnTo>
                  <a:pt x="0" y="152946"/>
                </a:lnTo>
                <a:close/>
              </a:path>
            </a:pathLst>
          </a:custGeom>
          <a:solidFill>
            <a:srgbClr val="EF5237"/>
          </a:solidFill>
        </p:spPr>
        <p:txBody>
          <a:bodyPr wrap="square" lIns="0" tIns="0" rIns="0" bIns="0" rtlCol="0"/>
          <a:lstStyle/>
          <a:p>
            <a:pPr defTabSz="914371">
              <a:defRPr/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object 24"/>
          <p:cNvSpPr txBox="1"/>
          <p:nvPr/>
        </p:nvSpPr>
        <p:spPr>
          <a:xfrm>
            <a:off x="2054134" y="2803364"/>
            <a:ext cx="16280642" cy="761490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R="7261">
              <a:spcBef>
                <a:spcPts val="1200"/>
              </a:spcBef>
              <a:buClr>
                <a:srgbClr val="EF5237"/>
              </a:buClr>
              <a:tabLst>
                <a:tab pos="347969" algn="l"/>
                <a:tab pos="349239" algn="l"/>
              </a:tabLst>
            </a:pPr>
            <a:r>
              <a:rPr lang="ru-RU" sz="2200" b="1" dirty="0">
                <a:solidFill>
                  <a:schemeClr val="accent2">
                    <a:lumMod val="50000"/>
                  </a:schemeClr>
                </a:solidFill>
              </a:rPr>
              <a:t>Получатели поддержки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– субъекты МСП</a:t>
            </a:r>
          </a:p>
          <a:p>
            <a:pPr marL="12064" marR="7261" defTabSz="914371">
              <a:spcBef>
                <a:spcPts val="1501"/>
              </a:spcBef>
              <a:buClr>
                <a:srgbClr val="EF5237"/>
              </a:buClr>
              <a:tabLst>
                <a:tab pos="347969" algn="l"/>
                <a:tab pos="349239" algn="l"/>
              </a:tabLst>
            </a:pPr>
            <a:r>
              <a:rPr lang="ru-RU" sz="2200" b="1" dirty="0">
                <a:solidFill>
                  <a:schemeClr val="accent2">
                    <a:lumMod val="50000"/>
                  </a:schemeClr>
                </a:solidFill>
              </a:rPr>
              <a:t>Условия получения 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-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наличие субъекта МСП в едином реестре субъектов МСП, соответствие 1 из категорий</a:t>
            </a:r>
          </a:p>
          <a:p>
            <a:pPr marR="7261" indent="-342900">
              <a:spcBef>
                <a:spcPts val="1200"/>
              </a:spcBef>
              <a:buFont typeface="Arial" panose="020B0604020202020204" pitchFamily="34" charset="0"/>
              <a:buChar char="•"/>
              <a:tabLst>
                <a:tab pos="347969" algn="l"/>
                <a:tab pos="349239" algn="l"/>
              </a:tabLst>
            </a:pP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Категория 1 - трудоустройство социально – незащищенных категорий населения</a:t>
            </a:r>
          </a:p>
          <a:p>
            <a:pPr marR="7261" indent="-342900">
              <a:spcBef>
                <a:spcPts val="1200"/>
              </a:spcBef>
              <a:buFont typeface="Arial" panose="020B0604020202020204" pitchFamily="34" charset="0"/>
              <a:buChar char="•"/>
              <a:tabLst>
                <a:tab pos="347969" algn="l"/>
                <a:tab pos="349239" algn="l"/>
              </a:tabLst>
            </a:pP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Категория 2 - реализация товаров и услуг социально – незащищенных категорий населения</a:t>
            </a:r>
          </a:p>
          <a:p>
            <a:pPr marR="7261" indent="-342900">
              <a:spcBef>
                <a:spcPts val="1200"/>
              </a:spcBef>
              <a:buFont typeface="Arial" panose="020B0604020202020204" pitchFamily="34" charset="0"/>
              <a:buChar char="•"/>
              <a:tabLst>
                <a:tab pos="347969" algn="l"/>
                <a:tab pos="349239" algn="l"/>
              </a:tabLst>
            </a:pP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Категория 3 - производство товаров и услуг для социально-незащищенных категорий населения</a:t>
            </a:r>
          </a:p>
          <a:p>
            <a:pPr marR="7261" indent="-342900">
              <a:spcBef>
                <a:spcPts val="1200"/>
              </a:spcBef>
              <a:buFont typeface="Arial" panose="020B0604020202020204" pitchFamily="34" charset="0"/>
              <a:buChar char="•"/>
              <a:tabLst>
                <a:tab pos="347969" algn="l"/>
                <a:tab pos="349239" algn="l"/>
              </a:tabLst>
            </a:pP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Категория 4 - деятельность, направленная на достижение общественно полезных целей и решение социальных проблем</a:t>
            </a:r>
          </a:p>
          <a:p>
            <a:pPr marR="7261">
              <a:spcBef>
                <a:spcPts val="1200"/>
              </a:spcBef>
              <a:buClr>
                <a:srgbClr val="EF5237"/>
              </a:buClr>
              <a:tabLst>
                <a:tab pos="347969" algn="l"/>
                <a:tab pos="349239" algn="l"/>
              </a:tabLst>
            </a:pPr>
            <a:r>
              <a:rPr lang="ru-RU" sz="2200" b="1" dirty="0">
                <a:solidFill>
                  <a:schemeClr val="accent2">
                    <a:lumMod val="50000"/>
                  </a:schemeClr>
                </a:solidFill>
              </a:rPr>
              <a:t>Вид поддержки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– включение сведений об отнесении субъекта МСП 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к социальному предприятию в единый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реестр субъектов МСП</a:t>
            </a:r>
          </a:p>
          <a:p>
            <a:pPr marL="12064" marR="7261" defTabSz="914371">
              <a:spcBef>
                <a:spcPts val="1501"/>
              </a:spcBef>
              <a:buClr>
                <a:srgbClr val="EF5237"/>
              </a:buClr>
              <a:tabLst>
                <a:tab pos="347969" algn="l"/>
                <a:tab pos="349239" algn="l"/>
              </a:tabLst>
            </a:pPr>
            <a:r>
              <a:rPr lang="ru-RU" sz="2200" b="1" dirty="0">
                <a:solidFill>
                  <a:schemeClr val="accent2">
                    <a:lumMod val="50000"/>
                  </a:schemeClr>
                </a:solidFill>
              </a:rPr>
              <a:t>Срок оказания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– в течении 30 дней со дня подачи заявления</a:t>
            </a:r>
          </a:p>
          <a:p>
            <a:pPr marR="7261">
              <a:spcBef>
                <a:spcPts val="1200"/>
              </a:spcBef>
              <a:buClr>
                <a:srgbClr val="EF5237"/>
              </a:buClr>
              <a:tabLst>
                <a:tab pos="347969" algn="l"/>
                <a:tab pos="349239" algn="l"/>
              </a:tabLst>
            </a:pPr>
            <a:r>
              <a:rPr lang="ru-RU" sz="2400" b="1" spc="-150" dirty="0">
                <a:solidFill>
                  <a:schemeClr val="accent2">
                    <a:lumMod val="50000"/>
                  </a:schemeClr>
                </a:solidFill>
                <a:cs typeface="Arial"/>
              </a:rPr>
              <a:t>Контакты ответственного </a:t>
            </a:r>
            <a:r>
              <a:rPr lang="ru-RU" sz="2200" b="1" dirty="0">
                <a:solidFill>
                  <a:schemeClr val="accent2">
                    <a:lumMod val="50000"/>
                  </a:schemeClr>
                </a:solidFill>
              </a:rPr>
              <a:t>лица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– Шатунова Юлия Викторовна, руководитель Центра инноваций социальной сферы, </a:t>
            </a:r>
            <a:r>
              <a:rPr lang="en-US" sz="2400" i="1" dirty="0">
                <a:solidFill>
                  <a:schemeClr val="accent2">
                    <a:lumMod val="50000"/>
                  </a:schemeClr>
                </a:solidFill>
                <a:hlinkClick r:id="rId2"/>
              </a:rPr>
              <a:t>y.v.shatunova@minek.rkomi.ru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, 8 (8212)44-60-25 (доб.216)</a:t>
            </a:r>
          </a:p>
          <a:p>
            <a:pPr marL="12065" marR="7261" defTabSz="914371">
              <a:spcBef>
                <a:spcPts val="1501"/>
              </a:spcBef>
              <a:buClr>
                <a:srgbClr val="EF5237"/>
              </a:buClr>
              <a:tabLst>
                <a:tab pos="347969" algn="l"/>
                <a:tab pos="349239" algn="l"/>
              </a:tabLst>
            </a:pPr>
            <a:r>
              <a:rPr lang="ru-RU" sz="2200" b="1" dirty="0">
                <a:solidFill>
                  <a:schemeClr val="accent2">
                    <a:lumMod val="50000"/>
                  </a:schemeClr>
                </a:solidFill>
              </a:rPr>
              <a:t>Информация о поддержке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- Порядок признания СМСП социальным предприятием регламентирован 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Приказом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Министерства экономического развития Российской Федерации №773 от 29.11.2019, 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сайт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  <a:hlinkClick r:id="rId3"/>
              </a:rPr>
              <a:t>мойбизнес11.рф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sz="2400" i="1" dirty="0" err="1">
                <a:solidFill>
                  <a:schemeClr val="accent2">
                    <a:lumMod val="50000"/>
                  </a:schemeClr>
                </a:solidFill>
              </a:rPr>
              <a:t>ВКонтакте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  <a:hlinkClick r:id="rId4"/>
              </a:rPr>
              <a:t>«Мой бизнес Коми» </a:t>
            </a:r>
            <a:endParaRPr lang="ru-RU" sz="2400" i="1" dirty="0">
              <a:solidFill>
                <a:schemeClr val="accent2">
                  <a:lumMod val="50000"/>
                </a:schemeClr>
              </a:solidFill>
            </a:endParaRPr>
          </a:p>
          <a:p>
            <a:pPr marL="12065" marR="7261" defTabSz="914371">
              <a:spcBef>
                <a:spcPts val="1501"/>
              </a:spcBef>
              <a:buClr>
                <a:srgbClr val="EF5237"/>
              </a:buClr>
              <a:tabLst>
                <a:tab pos="347969" algn="l"/>
                <a:tab pos="349239" algn="l"/>
              </a:tabLst>
            </a:pPr>
            <a:endParaRPr lang="ru-RU" sz="2400" spc="-150" dirty="0">
              <a:cs typeface="Arial"/>
            </a:endParaRPr>
          </a:p>
        </p:txBody>
      </p:sp>
      <p:sp>
        <p:nvSpPr>
          <p:cNvPr id="20" name="object 23"/>
          <p:cNvSpPr txBox="1">
            <a:spLocks/>
          </p:cNvSpPr>
          <p:nvPr/>
        </p:nvSpPr>
        <p:spPr>
          <a:xfrm>
            <a:off x="2023427" y="1947324"/>
            <a:ext cx="19202397" cy="607475"/>
          </a:xfrm>
          <a:prstGeom prst="rect">
            <a:avLst/>
          </a:prstGeom>
        </p:spPr>
        <p:txBody>
          <a:bodyPr vert="horz" wrap="square" lIns="0" tIns="5716" rIns="0" bIns="0" rtlCol="0">
            <a:spAutoFit/>
          </a:bodyPr>
          <a:lstStyle>
            <a:lvl1pPr>
              <a:defRPr sz="9850" b="1" i="0">
                <a:solidFill>
                  <a:srgbClr val="4C1913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marL="12701" marR="4169170" defTabSz="914371">
              <a:lnSpc>
                <a:spcPct val="101499"/>
              </a:lnSpc>
              <a:spcBef>
                <a:spcPts val="46"/>
              </a:spcBef>
            </a:pPr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ПОЛУЧЕНИЕ СТАТУСА СОЦИАЛЬНОГО ПРЕДПРИЯТИЯ</a:t>
            </a:r>
            <a:endParaRPr lang="ru-RU" sz="4000" dirty="0">
              <a:solidFill>
                <a:schemeClr val="accent2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9" name="object 24">
            <a:extLst>
              <a:ext uri="{FF2B5EF4-FFF2-40B4-BE49-F238E27FC236}">
                <a16:creationId xmlns:a16="http://schemas.microsoft.com/office/drawing/2014/main" xmlns="" id="{F0D892EC-CA00-4BC7-99F3-C3262CCAB952}"/>
              </a:ext>
            </a:extLst>
          </p:cNvPr>
          <p:cNvSpPr txBox="1"/>
          <p:nvPr/>
        </p:nvSpPr>
        <p:spPr>
          <a:xfrm>
            <a:off x="6172200" y="9439275"/>
            <a:ext cx="13653911" cy="75148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064" marR="7261" defTabSz="914371">
              <a:spcBef>
                <a:spcPts val="1501"/>
              </a:spcBef>
              <a:buClr>
                <a:srgbClr val="EF5237"/>
              </a:buClr>
              <a:tabLst>
                <a:tab pos="347969" algn="l"/>
                <a:tab pos="349239" algn="l"/>
              </a:tabLst>
            </a:pPr>
            <a:r>
              <a:rPr lang="ru-RU" sz="2400" b="1" spc="-150" dirty="0">
                <a:solidFill>
                  <a:srgbClr val="4C1913"/>
                </a:solidFill>
                <a:latin typeface="Trebuchet MS" panose="020B0603020202020204" pitchFamily="34" charset="0"/>
                <a:cs typeface="Arial"/>
              </a:rPr>
              <a:t/>
            </a:r>
            <a:br>
              <a:rPr lang="ru-RU" sz="2400" b="1" spc="-150" dirty="0">
                <a:solidFill>
                  <a:srgbClr val="4C1913"/>
                </a:solidFill>
                <a:latin typeface="Trebuchet MS" panose="020B0603020202020204" pitchFamily="34" charset="0"/>
                <a:cs typeface="Arial"/>
              </a:rPr>
            </a:br>
            <a:endParaRPr lang="ru-RU" sz="2400" spc="-150" dirty="0">
              <a:solidFill>
                <a:srgbClr val="4C1913"/>
              </a:solidFill>
              <a:latin typeface="Trebuchet MS" panose="020B0603020202020204" pitchFamily="34" charset="0"/>
              <a:cs typeface="Arial"/>
            </a:endParaRPr>
          </a:p>
        </p:txBody>
      </p:sp>
      <p:sp>
        <p:nvSpPr>
          <p:cNvPr id="8" name="object 23"/>
          <p:cNvSpPr txBox="1">
            <a:spLocks/>
          </p:cNvSpPr>
          <p:nvPr/>
        </p:nvSpPr>
        <p:spPr>
          <a:xfrm>
            <a:off x="2023427" y="1133475"/>
            <a:ext cx="19083973" cy="627480"/>
          </a:xfrm>
          <a:prstGeom prst="rect">
            <a:avLst/>
          </a:prstGeom>
        </p:spPr>
        <p:txBody>
          <a:bodyPr vert="horz" wrap="square" lIns="0" tIns="5716" rIns="0" bIns="0" rtlCol="0">
            <a:spAutoFit/>
          </a:bodyPr>
          <a:lstStyle>
            <a:lvl1pPr>
              <a:defRPr sz="9850" b="1" i="0">
                <a:solidFill>
                  <a:srgbClr val="4C1913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marL="12701" marR="4169170" defTabSz="914371">
              <a:lnSpc>
                <a:spcPct val="101499"/>
              </a:lnSpc>
              <a:spcBef>
                <a:spcPts val="46"/>
              </a:spcBef>
            </a:pPr>
            <a:r>
              <a:rPr lang="ru-RU" sz="4000" spc="-175" dirty="0" smtClean="0">
                <a:solidFill>
                  <a:srgbClr val="EF5237"/>
                </a:solidFill>
                <a:latin typeface="+mn-lt"/>
              </a:rPr>
              <a:t>Министерство</a:t>
            </a:r>
            <a:r>
              <a:rPr lang="ru-RU" sz="3600" spc="-175" dirty="0" smtClean="0">
                <a:solidFill>
                  <a:srgbClr val="EF5237"/>
                </a:solidFill>
                <a:latin typeface="+mn-lt"/>
              </a:rPr>
              <a:t> экономического развития и промышленности Республики Коми</a:t>
            </a:r>
            <a:endParaRPr lang="ru-RU" sz="3600" spc="-175" dirty="0">
              <a:solidFill>
                <a:srgbClr val="EF5237"/>
              </a:solidFill>
              <a:latin typeface="+mn-lt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24</a:t>
            </a:fld>
            <a:endParaRPr lang="ru-RU"/>
          </a:p>
        </p:txBody>
      </p:sp>
      <p:sp>
        <p:nvSpPr>
          <p:cNvPr id="10" name="object 24">
            <a:extLst>
              <a:ext uri="{FF2B5EF4-FFF2-40B4-BE49-F238E27FC236}">
                <a16:creationId xmlns:a16="http://schemas.microsoft.com/office/drawing/2014/main" xmlns="" id="{F0D892EC-CA00-4BC7-99F3-C3262CCAB952}"/>
              </a:ext>
            </a:extLst>
          </p:cNvPr>
          <p:cNvSpPr txBox="1"/>
          <p:nvPr/>
        </p:nvSpPr>
        <p:spPr>
          <a:xfrm>
            <a:off x="6324600" y="9591675"/>
            <a:ext cx="13653911" cy="75148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064" marR="7261" defTabSz="914371">
              <a:spcBef>
                <a:spcPts val="1501"/>
              </a:spcBef>
              <a:buClr>
                <a:srgbClr val="EF5237"/>
              </a:buClr>
              <a:tabLst>
                <a:tab pos="347969" algn="l"/>
                <a:tab pos="349239" algn="l"/>
              </a:tabLst>
            </a:pPr>
            <a:r>
              <a:rPr lang="ru-RU" sz="2400" b="1" spc="-150" dirty="0">
                <a:solidFill>
                  <a:srgbClr val="4C1913"/>
                </a:solidFill>
                <a:latin typeface="Trebuchet MS" panose="020B0603020202020204" pitchFamily="34" charset="0"/>
                <a:cs typeface="Arial"/>
              </a:rPr>
              <a:t/>
            </a:r>
            <a:br>
              <a:rPr lang="ru-RU" sz="2400" b="1" spc="-150" dirty="0">
                <a:solidFill>
                  <a:srgbClr val="4C1913"/>
                </a:solidFill>
                <a:latin typeface="Trebuchet MS" panose="020B0603020202020204" pitchFamily="34" charset="0"/>
                <a:cs typeface="Arial"/>
              </a:rPr>
            </a:br>
            <a:endParaRPr lang="ru-RU" sz="2400" spc="-150" dirty="0">
              <a:solidFill>
                <a:srgbClr val="4C1913"/>
              </a:solidFill>
              <a:latin typeface="Trebuchet MS" panose="020B0603020202020204" pitchFamily="34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330169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3"/>
          <p:cNvSpPr/>
          <p:nvPr/>
        </p:nvSpPr>
        <p:spPr>
          <a:xfrm>
            <a:off x="15821238" y="7286243"/>
            <a:ext cx="3441065" cy="3624579"/>
          </a:xfrm>
          <a:custGeom>
            <a:avLst/>
            <a:gdLst/>
            <a:ahLst/>
            <a:cxnLst/>
            <a:rect l="l" t="t" r="r" b="b"/>
            <a:pathLst>
              <a:path w="3441065" h="3624579">
                <a:moveTo>
                  <a:pt x="2760967" y="0"/>
                </a:moveTo>
                <a:lnTo>
                  <a:pt x="2712401" y="418"/>
                </a:lnTo>
                <a:lnTo>
                  <a:pt x="2664039" y="1669"/>
                </a:lnTo>
                <a:lnTo>
                  <a:pt x="2615886" y="3746"/>
                </a:lnTo>
                <a:lnTo>
                  <a:pt x="2567949" y="6642"/>
                </a:lnTo>
                <a:lnTo>
                  <a:pt x="2520237" y="10349"/>
                </a:lnTo>
                <a:lnTo>
                  <a:pt x="2472754" y="14862"/>
                </a:lnTo>
                <a:lnTo>
                  <a:pt x="2425508" y="20173"/>
                </a:lnTo>
                <a:lnTo>
                  <a:pt x="2378507" y="26276"/>
                </a:lnTo>
                <a:lnTo>
                  <a:pt x="2331756" y="33163"/>
                </a:lnTo>
                <a:lnTo>
                  <a:pt x="2285262" y="40828"/>
                </a:lnTo>
                <a:lnTo>
                  <a:pt x="2239034" y="49264"/>
                </a:lnTo>
                <a:lnTo>
                  <a:pt x="2193076" y="58464"/>
                </a:lnTo>
                <a:lnTo>
                  <a:pt x="2147397" y="68421"/>
                </a:lnTo>
                <a:lnTo>
                  <a:pt x="2102003" y="79129"/>
                </a:lnTo>
                <a:lnTo>
                  <a:pt x="2056900" y="90580"/>
                </a:lnTo>
                <a:lnTo>
                  <a:pt x="2012096" y="102768"/>
                </a:lnTo>
                <a:lnTo>
                  <a:pt x="1967598" y="115686"/>
                </a:lnTo>
                <a:lnTo>
                  <a:pt x="1923412" y="129327"/>
                </a:lnTo>
                <a:lnTo>
                  <a:pt x="1879546" y="143684"/>
                </a:lnTo>
                <a:lnTo>
                  <a:pt x="1836005" y="158751"/>
                </a:lnTo>
                <a:lnTo>
                  <a:pt x="1792798" y="174520"/>
                </a:lnTo>
                <a:lnTo>
                  <a:pt x="1749930" y="190984"/>
                </a:lnTo>
                <a:lnTo>
                  <a:pt x="1707408" y="208138"/>
                </a:lnTo>
                <a:lnTo>
                  <a:pt x="1665241" y="225973"/>
                </a:lnTo>
                <a:lnTo>
                  <a:pt x="1623433" y="244484"/>
                </a:lnTo>
                <a:lnTo>
                  <a:pt x="1581993" y="263662"/>
                </a:lnTo>
                <a:lnTo>
                  <a:pt x="1540926" y="283503"/>
                </a:lnTo>
                <a:lnTo>
                  <a:pt x="1500241" y="303997"/>
                </a:lnTo>
                <a:lnTo>
                  <a:pt x="1459943" y="325140"/>
                </a:lnTo>
                <a:lnTo>
                  <a:pt x="1420039" y="346924"/>
                </a:lnTo>
                <a:lnTo>
                  <a:pt x="1380537" y="369341"/>
                </a:lnTo>
                <a:lnTo>
                  <a:pt x="1341443" y="392386"/>
                </a:lnTo>
                <a:lnTo>
                  <a:pt x="1302765" y="416051"/>
                </a:lnTo>
                <a:lnTo>
                  <a:pt x="1264508" y="440330"/>
                </a:lnTo>
                <a:lnTo>
                  <a:pt x="1226679" y="465215"/>
                </a:lnTo>
                <a:lnTo>
                  <a:pt x="1189287" y="490700"/>
                </a:lnTo>
                <a:lnTo>
                  <a:pt x="1152337" y="516779"/>
                </a:lnTo>
                <a:lnTo>
                  <a:pt x="1115836" y="543443"/>
                </a:lnTo>
                <a:lnTo>
                  <a:pt x="1079791" y="570687"/>
                </a:lnTo>
                <a:lnTo>
                  <a:pt x="1044209" y="598503"/>
                </a:lnTo>
                <a:lnTo>
                  <a:pt x="1009097" y="626885"/>
                </a:lnTo>
                <a:lnTo>
                  <a:pt x="974462" y="655825"/>
                </a:lnTo>
                <a:lnTo>
                  <a:pt x="940310" y="685318"/>
                </a:lnTo>
                <a:lnTo>
                  <a:pt x="906648" y="715355"/>
                </a:lnTo>
                <a:lnTo>
                  <a:pt x="873484" y="745931"/>
                </a:lnTo>
                <a:lnTo>
                  <a:pt x="840823" y="777039"/>
                </a:lnTo>
                <a:lnTo>
                  <a:pt x="808674" y="808670"/>
                </a:lnTo>
                <a:lnTo>
                  <a:pt x="777042" y="840820"/>
                </a:lnTo>
                <a:lnTo>
                  <a:pt x="745934" y="873480"/>
                </a:lnTo>
                <a:lnTo>
                  <a:pt x="715359" y="906645"/>
                </a:lnTo>
                <a:lnTo>
                  <a:pt x="685321" y="940306"/>
                </a:lnTo>
                <a:lnTo>
                  <a:pt x="655828" y="974458"/>
                </a:lnTo>
                <a:lnTo>
                  <a:pt x="626888" y="1009094"/>
                </a:lnTo>
                <a:lnTo>
                  <a:pt x="598506" y="1044206"/>
                </a:lnTo>
                <a:lnTo>
                  <a:pt x="570690" y="1079788"/>
                </a:lnTo>
                <a:lnTo>
                  <a:pt x="543446" y="1115833"/>
                </a:lnTo>
                <a:lnTo>
                  <a:pt x="516781" y="1152334"/>
                </a:lnTo>
                <a:lnTo>
                  <a:pt x="490703" y="1189284"/>
                </a:lnTo>
                <a:lnTo>
                  <a:pt x="465218" y="1226677"/>
                </a:lnTo>
                <a:lnTo>
                  <a:pt x="440332" y="1264505"/>
                </a:lnTo>
                <a:lnTo>
                  <a:pt x="416054" y="1302762"/>
                </a:lnTo>
                <a:lnTo>
                  <a:pt x="392388" y="1341441"/>
                </a:lnTo>
                <a:lnTo>
                  <a:pt x="369343" y="1380535"/>
                </a:lnTo>
                <a:lnTo>
                  <a:pt x="346926" y="1420038"/>
                </a:lnTo>
                <a:lnTo>
                  <a:pt x="325142" y="1459941"/>
                </a:lnTo>
                <a:lnTo>
                  <a:pt x="303999" y="1500239"/>
                </a:lnTo>
                <a:lnTo>
                  <a:pt x="283505" y="1540925"/>
                </a:lnTo>
                <a:lnTo>
                  <a:pt x="263664" y="1581992"/>
                </a:lnTo>
                <a:lnTo>
                  <a:pt x="244485" y="1623433"/>
                </a:lnTo>
                <a:lnTo>
                  <a:pt x="225975" y="1665240"/>
                </a:lnTo>
                <a:lnTo>
                  <a:pt x="208139" y="1707409"/>
                </a:lnTo>
                <a:lnTo>
                  <a:pt x="190986" y="1749930"/>
                </a:lnTo>
                <a:lnTo>
                  <a:pt x="174521" y="1792798"/>
                </a:lnTo>
                <a:lnTo>
                  <a:pt x="158752" y="1836006"/>
                </a:lnTo>
                <a:lnTo>
                  <a:pt x="143685" y="1879547"/>
                </a:lnTo>
                <a:lnTo>
                  <a:pt x="129328" y="1923414"/>
                </a:lnTo>
                <a:lnTo>
                  <a:pt x="115687" y="1967601"/>
                </a:lnTo>
                <a:lnTo>
                  <a:pt x="102769" y="2012099"/>
                </a:lnTo>
                <a:lnTo>
                  <a:pt x="90581" y="2056903"/>
                </a:lnTo>
                <a:lnTo>
                  <a:pt x="79130" y="2102006"/>
                </a:lnTo>
                <a:lnTo>
                  <a:pt x="68422" y="2147401"/>
                </a:lnTo>
                <a:lnTo>
                  <a:pt x="58464" y="2193081"/>
                </a:lnTo>
                <a:lnTo>
                  <a:pt x="49264" y="2239039"/>
                </a:lnTo>
                <a:lnTo>
                  <a:pt x="40828" y="2285268"/>
                </a:lnTo>
                <a:lnTo>
                  <a:pt x="33163" y="2331762"/>
                </a:lnTo>
                <a:lnTo>
                  <a:pt x="26276" y="2378514"/>
                </a:lnTo>
                <a:lnTo>
                  <a:pt x="20173" y="2425516"/>
                </a:lnTo>
                <a:lnTo>
                  <a:pt x="14862" y="2472762"/>
                </a:lnTo>
                <a:lnTo>
                  <a:pt x="10349" y="2520245"/>
                </a:lnTo>
                <a:lnTo>
                  <a:pt x="6605" y="2568572"/>
                </a:lnTo>
                <a:lnTo>
                  <a:pt x="3739" y="2616062"/>
                </a:lnTo>
                <a:lnTo>
                  <a:pt x="1669" y="2664050"/>
                </a:lnTo>
                <a:lnTo>
                  <a:pt x="418" y="2712413"/>
                </a:lnTo>
                <a:lnTo>
                  <a:pt x="0" y="2760980"/>
                </a:lnTo>
                <a:lnTo>
                  <a:pt x="501" y="2814130"/>
                </a:lnTo>
                <a:lnTo>
                  <a:pt x="1994" y="2866926"/>
                </a:lnTo>
                <a:lnTo>
                  <a:pt x="4474" y="2919524"/>
                </a:lnTo>
                <a:lnTo>
                  <a:pt x="7931" y="2971860"/>
                </a:lnTo>
                <a:lnTo>
                  <a:pt x="12355" y="3023925"/>
                </a:lnTo>
                <a:lnTo>
                  <a:pt x="17738" y="3075711"/>
                </a:lnTo>
                <a:lnTo>
                  <a:pt x="24070" y="3127208"/>
                </a:lnTo>
                <a:lnTo>
                  <a:pt x="31344" y="3178408"/>
                </a:lnTo>
                <a:lnTo>
                  <a:pt x="39550" y="3229302"/>
                </a:lnTo>
                <a:lnTo>
                  <a:pt x="48679" y="3279881"/>
                </a:lnTo>
                <a:lnTo>
                  <a:pt x="58722" y="3330136"/>
                </a:lnTo>
                <a:lnTo>
                  <a:pt x="69670" y="3380059"/>
                </a:lnTo>
                <a:lnTo>
                  <a:pt x="81515" y="3429640"/>
                </a:lnTo>
                <a:lnTo>
                  <a:pt x="94247" y="3478872"/>
                </a:lnTo>
                <a:lnTo>
                  <a:pt x="107858" y="3527744"/>
                </a:lnTo>
                <a:lnTo>
                  <a:pt x="122339" y="3576249"/>
                </a:lnTo>
                <a:lnTo>
                  <a:pt x="137680" y="3624376"/>
                </a:lnTo>
                <a:lnTo>
                  <a:pt x="1492986" y="3624376"/>
                </a:lnTo>
                <a:lnTo>
                  <a:pt x="1465669" y="3582915"/>
                </a:lnTo>
                <a:lnTo>
                  <a:pt x="1439672" y="3540533"/>
                </a:lnTo>
                <a:lnTo>
                  <a:pt x="1415025" y="3497259"/>
                </a:lnTo>
                <a:lnTo>
                  <a:pt x="1391757" y="3453122"/>
                </a:lnTo>
                <a:lnTo>
                  <a:pt x="1369896" y="3408153"/>
                </a:lnTo>
                <a:lnTo>
                  <a:pt x="1349472" y="3362379"/>
                </a:lnTo>
                <a:lnTo>
                  <a:pt x="1330515" y="3315830"/>
                </a:lnTo>
                <a:lnTo>
                  <a:pt x="1313053" y="3268536"/>
                </a:lnTo>
                <a:lnTo>
                  <a:pt x="1297116" y="3220524"/>
                </a:lnTo>
                <a:lnTo>
                  <a:pt x="1282732" y="3171825"/>
                </a:lnTo>
                <a:lnTo>
                  <a:pt x="1269931" y="3122468"/>
                </a:lnTo>
                <a:lnTo>
                  <a:pt x="1258743" y="3072481"/>
                </a:lnTo>
                <a:lnTo>
                  <a:pt x="1249195" y="3021895"/>
                </a:lnTo>
                <a:lnTo>
                  <a:pt x="1241318" y="2970737"/>
                </a:lnTo>
                <a:lnTo>
                  <a:pt x="1235141" y="2919037"/>
                </a:lnTo>
                <a:lnTo>
                  <a:pt x="1230693" y="2866825"/>
                </a:lnTo>
                <a:lnTo>
                  <a:pt x="1228001" y="2814075"/>
                </a:lnTo>
                <a:lnTo>
                  <a:pt x="1227099" y="2760980"/>
                </a:lnTo>
                <a:lnTo>
                  <a:pt x="1227857" y="2712288"/>
                </a:lnTo>
                <a:lnTo>
                  <a:pt x="1230117" y="2663974"/>
                </a:lnTo>
                <a:lnTo>
                  <a:pt x="1233873" y="2615896"/>
                </a:lnTo>
                <a:lnTo>
                  <a:pt x="1239050" y="2568572"/>
                </a:lnTo>
                <a:lnTo>
                  <a:pt x="1245679" y="2521529"/>
                </a:lnTo>
                <a:lnTo>
                  <a:pt x="1253719" y="2474954"/>
                </a:lnTo>
                <a:lnTo>
                  <a:pt x="1263149" y="2428869"/>
                </a:lnTo>
                <a:lnTo>
                  <a:pt x="1273945" y="2383297"/>
                </a:lnTo>
                <a:lnTo>
                  <a:pt x="1286085" y="2338262"/>
                </a:lnTo>
                <a:lnTo>
                  <a:pt x="1299547" y="2293784"/>
                </a:lnTo>
                <a:lnTo>
                  <a:pt x="1314308" y="2249886"/>
                </a:lnTo>
                <a:lnTo>
                  <a:pt x="1330346" y="2206592"/>
                </a:lnTo>
                <a:lnTo>
                  <a:pt x="1347638" y="2163923"/>
                </a:lnTo>
                <a:lnTo>
                  <a:pt x="1366162" y="2121902"/>
                </a:lnTo>
                <a:lnTo>
                  <a:pt x="1385896" y="2080551"/>
                </a:lnTo>
                <a:lnTo>
                  <a:pt x="1406816" y="2039894"/>
                </a:lnTo>
                <a:lnTo>
                  <a:pt x="1428901" y="1999951"/>
                </a:lnTo>
                <a:lnTo>
                  <a:pt x="1452128" y="1960746"/>
                </a:lnTo>
                <a:lnTo>
                  <a:pt x="1476474" y="1922302"/>
                </a:lnTo>
                <a:lnTo>
                  <a:pt x="1501918" y="1884640"/>
                </a:lnTo>
                <a:lnTo>
                  <a:pt x="1528436" y="1847783"/>
                </a:lnTo>
                <a:lnTo>
                  <a:pt x="1556006" y="1811754"/>
                </a:lnTo>
                <a:lnTo>
                  <a:pt x="1584606" y="1776574"/>
                </a:lnTo>
                <a:lnTo>
                  <a:pt x="1614213" y="1742268"/>
                </a:lnTo>
                <a:lnTo>
                  <a:pt x="1644805" y="1708856"/>
                </a:lnTo>
                <a:lnTo>
                  <a:pt x="1676360" y="1676361"/>
                </a:lnTo>
                <a:lnTo>
                  <a:pt x="1708854" y="1644807"/>
                </a:lnTo>
                <a:lnTo>
                  <a:pt x="1742266" y="1614215"/>
                </a:lnTo>
                <a:lnTo>
                  <a:pt x="1776572" y="1584607"/>
                </a:lnTo>
                <a:lnTo>
                  <a:pt x="1811751" y="1556007"/>
                </a:lnTo>
                <a:lnTo>
                  <a:pt x="1847780" y="1528437"/>
                </a:lnTo>
                <a:lnTo>
                  <a:pt x="1884637" y="1501919"/>
                </a:lnTo>
                <a:lnTo>
                  <a:pt x="1922298" y="1476475"/>
                </a:lnTo>
                <a:lnTo>
                  <a:pt x="1960743" y="1452129"/>
                </a:lnTo>
                <a:lnTo>
                  <a:pt x="1999947" y="1428902"/>
                </a:lnTo>
                <a:lnTo>
                  <a:pt x="2039889" y="1406817"/>
                </a:lnTo>
                <a:lnTo>
                  <a:pt x="2080547" y="1385896"/>
                </a:lnTo>
                <a:lnTo>
                  <a:pt x="2121897" y="1366163"/>
                </a:lnTo>
                <a:lnTo>
                  <a:pt x="2163918" y="1347639"/>
                </a:lnTo>
                <a:lnTo>
                  <a:pt x="2206586" y="1330346"/>
                </a:lnTo>
                <a:lnTo>
                  <a:pt x="2249880" y="1314308"/>
                </a:lnTo>
                <a:lnTo>
                  <a:pt x="2293777" y="1299547"/>
                </a:lnTo>
                <a:lnTo>
                  <a:pt x="2338254" y="1286085"/>
                </a:lnTo>
                <a:lnTo>
                  <a:pt x="2383290" y="1273945"/>
                </a:lnTo>
                <a:lnTo>
                  <a:pt x="2428861" y="1263149"/>
                </a:lnTo>
                <a:lnTo>
                  <a:pt x="2474945" y="1253719"/>
                </a:lnTo>
                <a:lnTo>
                  <a:pt x="2521519" y="1245679"/>
                </a:lnTo>
                <a:lnTo>
                  <a:pt x="2568562" y="1239050"/>
                </a:lnTo>
                <a:lnTo>
                  <a:pt x="2616051" y="1233855"/>
                </a:lnTo>
                <a:lnTo>
                  <a:pt x="2663963" y="1230117"/>
                </a:lnTo>
                <a:lnTo>
                  <a:pt x="2712276" y="1227857"/>
                </a:lnTo>
                <a:lnTo>
                  <a:pt x="2760967" y="1227099"/>
                </a:lnTo>
                <a:lnTo>
                  <a:pt x="3440798" y="1227099"/>
                </a:lnTo>
                <a:lnTo>
                  <a:pt x="3440798" y="84328"/>
                </a:lnTo>
                <a:lnTo>
                  <a:pt x="3394033" y="72919"/>
                </a:lnTo>
                <a:lnTo>
                  <a:pt x="3346965" y="62309"/>
                </a:lnTo>
                <a:lnTo>
                  <a:pt x="3299598" y="52506"/>
                </a:lnTo>
                <a:lnTo>
                  <a:pt x="3251942" y="43516"/>
                </a:lnTo>
                <a:lnTo>
                  <a:pt x="3204003" y="35348"/>
                </a:lnTo>
                <a:lnTo>
                  <a:pt x="3155787" y="28008"/>
                </a:lnTo>
                <a:lnTo>
                  <a:pt x="3107302" y="21504"/>
                </a:lnTo>
                <a:lnTo>
                  <a:pt x="3058555" y="15843"/>
                </a:lnTo>
                <a:lnTo>
                  <a:pt x="3009554" y="11033"/>
                </a:lnTo>
                <a:lnTo>
                  <a:pt x="2960304" y="7080"/>
                </a:lnTo>
                <a:lnTo>
                  <a:pt x="2910813" y="3994"/>
                </a:lnTo>
                <a:lnTo>
                  <a:pt x="2861089" y="1780"/>
                </a:lnTo>
                <a:lnTo>
                  <a:pt x="2811138" y="446"/>
                </a:lnTo>
                <a:lnTo>
                  <a:pt x="2760967" y="0"/>
                </a:lnTo>
                <a:close/>
              </a:path>
              <a:path w="3441065" h="3624579">
                <a:moveTo>
                  <a:pt x="3440798" y="1227099"/>
                </a:moveTo>
                <a:lnTo>
                  <a:pt x="2760967" y="1227099"/>
                </a:lnTo>
                <a:lnTo>
                  <a:pt x="2813077" y="1227967"/>
                </a:lnTo>
                <a:lnTo>
                  <a:pt x="2864749" y="1230553"/>
                </a:lnTo>
                <a:lnTo>
                  <a:pt x="2915957" y="1234829"/>
                </a:lnTo>
                <a:lnTo>
                  <a:pt x="2966673" y="1240768"/>
                </a:lnTo>
                <a:lnTo>
                  <a:pt x="3016870" y="1248343"/>
                </a:lnTo>
                <a:lnTo>
                  <a:pt x="3066521" y="1257526"/>
                </a:lnTo>
                <a:lnTo>
                  <a:pt x="3115598" y="1268290"/>
                </a:lnTo>
                <a:lnTo>
                  <a:pt x="3164075" y="1280607"/>
                </a:lnTo>
                <a:lnTo>
                  <a:pt x="3211924" y="1294450"/>
                </a:lnTo>
                <a:lnTo>
                  <a:pt x="3259118" y="1309791"/>
                </a:lnTo>
                <a:lnTo>
                  <a:pt x="3305629" y="1326604"/>
                </a:lnTo>
                <a:lnTo>
                  <a:pt x="3351431" y="1344861"/>
                </a:lnTo>
                <a:lnTo>
                  <a:pt x="3396497" y="1364533"/>
                </a:lnTo>
                <a:lnTo>
                  <a:pt x="3440798" y="1385595"/>
                </a:lnTo>
                <a:lnTo>
                  <a:pt x="3440798" y="1227099"/>
                </a:lnTo>
                <a:close/>
              </a:path>
            </a:pathLst>
          </a:custGeom>
          <a:solidFill>
            <a:srgbClr val="EDDFD2"/>
          </a:solidFill>
        </p:spPr>
        <p:txBody>
          <a:bodyPr wrap="square" lIns="0" tIns="0" rIns="0" bIns="0" rtlCol="0"/>
          <a:lstStyle/>
          <a:p>
            <a:pPr defTabSz="914371">
              <a:defRPr/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object 22"/>
          <p:cNvSpPr/>
          <p:nvPr/>
        </p:nvSpPr>
        <p:spPr>
          <a:xfrm>
            <a:off x="2023428" y="574808"/>
            <a:ext cx="1499869" cy="153035"/>
          </a:xfrm>
          <a:custGeom>
            <a:avLst/>
            <a:gdLst/>
            <a:ahLst/>
            <a:cxnLst/>
            <a:rect l="l" t="t" r="r" b="b"/>
            <a:pathLst>
              <a:path w="1499870" h="153034">
                <a:moveTo>
                  <a:pt x="0" y="152946"/>
                </a:moveTo>
                <a:lnTo>
                  <a:pt x="1499501" y="152946"/>
                </a:lnTo>
                <a:lnTo>
                  <a:pt x="1499501" y="0"/>
                </a:lnTo>
                <a:lnTo>
                  <a:pt x="0" y="0"/>
                </a:lnTo>
                <a:lnTo>
                  <a:pt x="0" y="152946"/>
                </a:lnTo>
                <a:close/>
              </a:path>
            </a:pathLst>
          </a:custGeom>
          <a:solidFill>
            <a:srgbClr val="EF5237"/>
          </a:solidFill>
        </p:spPr>
        <p:txBody>
          <a:bodyPr wrap="square" lIns="0" tIns="0" rIns="0" bIns="0" rtlCol="0"/>
          <a:lstStyle/>
          <a:p>
            <a:pPr defTabSz="914371">
              <a:defRPr/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object 24"/>
          <p:cNvSpPr txBox="1"/>
          <p:nvPr/>
        </p:nvSpPr>
        <p:spPr>
          <a:xfrm>
            <a:off x="2046173" y="2851069"/>
            <a:ext cx="16280642" cy="6722352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R="7261">
              <a:spcBef>
                <a:spcPts val="1200"/>
              </a:spcBef>
              <a:buClr>
                <a:srgbClr val="EF5237"/>
              </a:buClr>
              <a:tabLst>
                <a:tab pos="347969" algn="l"/>
                <a:tab pos="349239" algn="l"/>
              </a:tabLst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Получатели поддержки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– субъекты МСП, имеющие статус социального предприятия</a:t>
            </a:r>
          </a:p>
          <a:p>
            <a:pPr marL="12064" marR="7261" defTabSz="914371">
              <a:spcBef>
                <a:spcPts val="1200"/>
              </a:spcBef>
              <a:buClr>
                <a:srgbClr val="EF5237"/>
              </a:buClr>
              <a:tabLst>
                <a:tab pos="347969" algn="l"/>
                <a:tab pos="349239" algn="l"/>
              </a:tabLst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Условия получения:</a:t>
            </a:r>
          </a:p>
          <a:p>
            <a:pPr marL="342900" lvl="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прохождение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акселерационных образовательных программ на базе Центра «Мой бизнес» </a:t>
            </a:r>
            <a:endParaRPr lang="ru-RU" sz="2400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342900" lvl="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обеспечение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условий </a:t>
            </a:r>
            <a:r>
              <a:rPr lang="ru-RU" sz="2400" i="1" dirty="0" err="1">
                <a:solidFill>
                  <a:schemeClr val="accent2">
                    <a:lumMod val="50000"/>
                  </a:schemeClr>
                </a:solidFill>
              </a:rPr>
              <a:t>софинансирования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 - не менее 50% 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от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стоимости социального проекта</a:t>
            </a:r>
          </a:p>
          <a:p>
            <a:pPr lvl="0">
              <a:spcBef>
                <a:spcPts val="1200"/>
              </a:spcBef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Размер поддержки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–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зависит от территории ведения 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бизнеса</a:t>
            </a:r>
            <a:endParaRPr lang="ru-RU" sz="2400" i="1" dirty="0">
              <a:solidFill>
                <a:schemeClr val="accent2">
                  <a:lumMod val="50000"/>
                </a:schemeClr>
              </a:solidFill>
            </a:endParaRPr>
          </a:p>
          <a:p>
            <a:pPr marL="342900" lvl="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от 100 тыс. до 500 тыс. рублей – на территории Республики Коми;</a:t>
            </a:r>
          </a:p>
          <a:p>
            <a:pPr marL="342900" lvl="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до 1 млн рублей – на Арктических территориях Республики Коми (г. Воркута, г. Инта, г. Усинск, </a:t>
            </a:r>
            <a:r>
              <a:rPr lang="ru-RU" sz="2400" i="1" dirty="0" err="1">
                <a:solidFill>
                  <a:schemeClr val="accent2">
                    <a:lumMod val="50000"/>
                  </a:schemeClr>
                </a:solidFill>
              </a:rPr>
              <a:t>Усть-Цилемский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 район)</a:t>
            </a:r>
          </a:p>
          <a:p>
            <a:pPr marL="12064" marR="7261" defTabSz="914371">
              <a:spcBef>
                <a:spcPts val="1200"/>
              </a:spcBef>
              <a:buClr>
                <a:srgbClr val="EF5237"/>
              </a:buClr>
              <a:tabLst>
                <a:tab pos="347969" algn="l"/>
                <a:tab pos="349239" algn="l"/>
              </a:tabLst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Срок рассмотрения 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–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в сроки, установленные Министерством</a:t>
            </a:r>
          </a:p>
          <a:p>
            <a:pPr marL="12064" marR="7261" defTabSz="914371">
              <a:spcBef>
                <a:spcPts val="1200"/>
              </a:spcBef>
              <a:buClr>
                <a:srgbClr val="EF5237"/>
              </a:buClr>
              <a:tabLst>
                <a:tab pos="347969" algn="l"/>
                <a:tab pos="349239" algn="l"/>
              </a:tabLst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Контакты ответственного лица 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–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Маликова Светлана Юрьевна, главный эксперт отдела развития 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инфраструктуры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поддержки предпринимательства, тел. 8(8212)255-367</a:t>
            </a:r>
          </a:p>
          <a:p>
            <a:pPr marR="7261">
              <a:spcBef>
                <a:spcPts val="1200"/>
              </a:spcBef>
              <a:buClr>
                <a:srgbClr val="EF5237"/>
              </a:buClr>
              <a:tabLst>
                <a:tab pos="347969" algn="l"/>
                <a:tab pos="349239" algn="l"/>
              </a:tabLst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Информация о поддержке 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–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сайт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  <a:hlinkClick r:id="rId2"/>
              </a:rPr>
              <a:t>https://мойбизнес11.рф/ЦРП/ЦИСС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, приложение 2.15 к постановлению 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Правительства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Республики Коми 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от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31.10.2019 №521</a:t>
            </a:r>
          </a:p>
          <a:p>
            <a:pPr marR="7261">
              <a:spcBef>
                <a:spcPts val="1200"/>
              </a:spcBef>
              <a:buClr>
                <a:srgbClr val="EF5237"/>
              </a:buClr>
              <a:tabLst>
                <a:tab pos="347969" algn="l"/>
                <a:tab pos="349239" algn="l"/>
              </a:tabLst>
            </a:pPr>
            <a:endParaRPr lang="ru-RU" sz="2400" spc="-150" dirty="0">
              <a:cs typeface="Arial"/>
            </a:endParaRPr>
          </a:p>
        </p:txBody>
      </p:sp>
      <p:sp>
        <p:nvSpPr>
          <p:cNvPr id="20" name="object 23"/>
          <p:cNvSpPr txBox="1">
            <a:spLocks/>
          </p:cNvSpPr>
          <p:nvPr/>
        </p:nvSpPr>
        <p:spPr>
          <a:xfrm>
            <a:off x="2023427" y="1947324"/>
            <a:ext cx="14435773" cy="621325"/>
          </a:xfrm>
          <a:prstGeom prst="rect">
            <a:avLst/>
          </a:prstGeom>
        </p:spPr>
        <p:txBody>
          <a:bodyPr vert="horz" wrap="square" lIns="0" tIns="5716" rIns="0" bIns="0" rtlCol="0">
            <a:spAutoFit/>
          </a:bodyPr>
          <a:lstStyle>
            <a:lvl1pPr>
              <a:defRPr sz="9850" b="1" i="0">
                <a:solidFill>
                  <a:srgbClr val="4C1913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ГРАНТЫ В ФОРМЕ СУБСИДИЙ СОЦИАЛЬНЫМ ПРЕДПРИЯТИЯМ</a:t>
            </a:r>
            <a:endParaRPr lang="ru-RU" sz="4000" dirty="0">
              <a:solidFill>
                <a:schemeClr val="accent2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25</a:t>
            </a:fld>
            <a:endParaRPr lang="ru-RU"/>
          </a:p>
        </p:txBody>
      </p:sp>
      <p:sp>
        <p:nvSpPr>
          <p:cNvPr id="10" name="object 23"/>
          <p:cNvSpPr txBox="1">
            <a:spLocks/>
          </p:cNvSpPr>
          <p:nvPr/>
        </p:nvSpPr>
        <p:spPr>
          <a:xfrm>
            <a:off x="2023427" y="1194993"/>
            <a:ext cx="20285084" cy="607475"/>
          </a:xfrm>
          <a:prstGeom prst="rect">
            <a:avLst/>
          </a:prstGeom>
        </p:spPr>
        <p:txBody>
          <a:bodyPr vert="horz" wrap="square" lIns="0" tIns="5716" rIns="0" bIns="0" rtlCol="0">
            <a:spAutoFit/>
          </a:bodyPr>
          <a:lstStyle>
            <a:lvl1pPr>
              <a:defRPr sz="9850" b="1" i="0">
                <a:solidFill>
                  <a:srgbClr val="4C1913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marL="12701" marR="4169170" defTabSz="914371">
              <a:lnSpc>
                <a:spcPct val="101499"/>
              </a:lnSpc>
              <a:spcBef>
                <a:spcPts val="46"/>
              </a:spcBef>
            </a:pPr>
            <a:r>
              <a:rPr lang="ru-RU" sz="4000" spc="-175" dirty="0">
                <a:solidFill>
                  <a:srgbClr val="EF5237"/>
                </a:solidFill>
                <a:latin typeface="+mn-lt"/>
              </a:rPr>
              <a:t>Министерство экономического развития и промышленности Республики Коми</a:t>
            </a:r>
          </a:p>
        </p:txBody>
      </p:sp>
    </p:spTree>
    <p:extLst>
      <p:ext uri="{BB962C8B-B14F-4D97-AF65-F5344CB8AC3E}">
        <p14:creationId xmlns:p14="http://schemas.microsoft.com/office/powerpoint/2010/main" val="27712335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3"/>
          <p:cNvSpPr/>
          <p:nvPr/>
        </p:nvSpPr>
        <p:spPr>
          <a:xfrm>
            <a:off x="15821238" y="7286243"/>
            <a:ext cx="3441065" cy="3624579"/>
          </a:xfrm>
          <a:custGeom>
            <a:avLst/>
            <a:gdLst/>
            <a:ahLst/>
            <a:cxnLst/>
            <a:rect l="l" t="t" r="r" b="b"/>
            <a:pathLst>
              <a:path w="3441065" h="3624579">
                <a:moveTo>
                  <a:pt x="2760967" y="0"/>
                </a:moveTo>
                <a:lnTo>
                  <a:pt x="2712401" y="418"/>
                </a:lnTo>
                <a:lnTo>
                  <a:pt x="2664039" y="1669"/>
                </a:lnTo>
                <a:lnTo>
                  <a:pt x="2615886" y="3746"/>
                </a:lnTo>
                <a:lnTo>
                  <a:pt x="2567949" y="6642"/>
                </a:lnTo>
                <a:lnTo>
                  <a:pt x="2520237" y="10349"/>
                </a:lnTo>
                <a:lnTo>
                  <a:pt x="2472754" y="14862"/>
                </a:lnTo>
                <a:lnTo>
                  <a:pt x="2425508" y="20173"/>
                </a:lnTo>
                <a:lnTo>
                  <a:pt x="2378507" y="26276"/>
                </a:lnTo>
                <a:lnTo>
                  <a:pt x="2331756" y="33163"/>
                </a:lnTo>
                <a:lnTo>
                  <a:pt x="2285262" y="40828"/>
                </a:lnTo>
                <a:lnTo>
                  <a:pt x="2239034" y="49264"/>
                </a:lnTo>
                <a:lnTo>
                  <a:pt x="2193076" y="58464"/>
                </a:lnTo>
                <a:lnTo>
                  <a:pt x="2147397" y="68421"/>
                </a:lnTo>
                <a:lnTo>
                  <a:pt x="2102003" y="79129"/>
                </a:lnTo>
                <a:lnTo>
                  <a:pt x="2056900" y="90580"/>
                </a:lnTo>
                <a:lnTo>
                  <a:pt x="2012096" y="102768"/>
                </a:lnTo>
                <a:lnTo>
                  <a:pt x="1967598" y="115686"/>
                </a:lnTo>
                <a:lnTo>
                  <a:pt x="1923412" y="129327"/>
                </a:lnTo>
                <a:lnTo>
                  <a:pt x="1879546" y="143684"/>
                </a:lnTo>
                <a:lnTo>
                  <a:pt x="1836005" y="158751"/>
                </a:lnTo>
                <a:lnTo>
                  <a:pt x="1792798" y="174520"/>
                </a:lnTo>
                <a:lnTo>
                  <a:pt x="1749930" y="190984"/>
                </a:lnTo>
                <a:lnTo>
                  <a:pt x="1707408" y="208138"/>
                </a:lnTo>
                <a:lnTo>
                  <a:pt x="1665241" y="225973"/>
                </a:lnTo>
                <a:lnTo>
                  <a:pt x="1623433" y="244484"/>
                </a:lnTo>
                <a:lnTo>
                  <a:pt x="1581993" y="263662"/>
                </a:lnTo>
                <a:lnTo>
                  <a:pt x="1540926" y="283503"/>
                </a:lnTo>
                <a:lnTo>
                  <a:pt x="1500241" y="303997"/>
                </a:lnTo>
                <a:lnTo>
                  <a:pt x="1459943" y="325140"/>
                </a:lnTo>
                <a:lnTo>
                  <a:pt x="1420039" y="346924"/>
                </a:lnTo>
                <a:lnTo>
                  <a:pt x="1380537" y="369341"/>
                </a:lnTo>
                <a:lnTo>
                  <a:pt x="1341443" y="392386"/>
                </a:lnTo>
                <a:lnTo>
                  <a:pt x="1302765" y="416051"/>
                </a:lnTo>
                <a:lnTo>
                  <a:pt x="1264508" y="440330"/>
                </a:lnTo>
                <a:lnTo>
                  <a:pt x="1226679" y="465215"/>
                </a:lnTo>
                <a:lnTo>
                  <a:pt x="1189287" y="490700"/>
                </a:lnTo>
                <a:lnTo>
                  <a:pt x="1152337" y="516779"/>
                </a:lnTo>
                <a:lnTo>
                  <a:pt x="1115836" y="543443"/>
                </a:lnTo>
                <a:lnTo>
                  <a:pt x="1079791" y="570687"/>
                </a:lnTo>
                <a:lnTo>
                  <a:pt x="1044209" y="598503"/>
                </a:lnTo>
                <a:lnTo>
                  <a:pt x="1009097" y="626885"/>
                </a:lnTo>
                <a:lnTo>
                  <a:pt x="974462" y="655825"/>
                </a:lnTo>
                <a:lnTo>
                  <a:pt x="940310" y="685318"/>
                </a:lnTo>
                <a:lnTo>
                  <a:pt x="906648" y="715355"/>
                </a:lnTo>
                <a:lnTo>
                  <a:pt x="873484" y="745931"/>
                </a:lnTo>
                <a:lnTo>
                  <a:pt x="840823" y="777039"/>
                </a:lnTo>
                <a:lnTo>
                  <a:pt x="808674" y="808670"/>
                </a:lnTo>
                <a:lnTo>
                  <a:pt x="777042" y="840820"/>
                </a:lnTo>
                <a:lnTo>
                  <a:pt x="745934" y="873480"/>
                </a:lnTo>
                <a:lnTo>
                  <a:pt x="715359" y="906645"/>
                </a:lnTo>
                <a:lnTo>
                  <a:pt x="685321" y="940306"/>
                </a:lnTo>
                <a:lnTo>
                  <a:pt x="655828" y="974458"/>
                </a:lnTo>
                <a:lnTo>
                  <a:pt x="626888" y="1009094"/>
                </a:lnTo>
                <a:lnTo>
                  <a:pt x="598506" y="1044206"/>
                </a:lnTo>
                <a:lnTo>
                  <a:pt x="570690" y="1079788"/>
                </a:lnTo>
                <a:lnTo>
                  <a:pt x="543446" y="1115833"/>
                </a:lnTo>
                <a:lnTo>
                  <a:pt x="516781" y="1152334"/>
                </a:lnTo>
                <a:lnTo>
                  <a:pt x="490703" y="1189284"/>
                </a:lnTo>
                <a:lnTo>
                  <a:pt x="465218" y="1226677"/>
                </a:lnTo>
                <a:lnTo>
                  <a:pt x="440332" y="1264505"/>
                </a:lnTo>
                <a:lnTo>
                  <a:pt x="416054" y="1302762"/>
                </a:lnTo>
                <a:lnTo>
                  <a:pt x="392388" y="1341441"/>
                </a:lnTo>
                <a:lnTo>
                  <a:pt x="369343" y="1380535"/>
                </a:lnTo>
                <a:lnTo>
                  <a:pt x="346926" y="1420038"/>
                </a:lnTo>
                <a:lnTo>
                  <a:pt x="325142" y="1459941"/>
                </a:lnTo>
                <a:lnTo>
                  <a:pt x="303999" y="1500239"/>
                </a:lnTo>
                <a:lnTo>
                  <a:pt x="283505" y="1540925"/>
                </a:lnTo>
                <a:lnTo>
                  <a:pt x="263664" y="1581992"/>
                </a:lnTo>
                <a:lnTo>
                  <a:pt x="244485" y="1623433"/>
                </a:lnTo>
                <a:lnTo>
                  <a:pt x="225975" y="1665240"/>
                </a:lnTo>
                <a:lnTo>
                  <a:pt x="208139" y="1707409"/>
                </a:lnTo>
                <a:lnTo>
                  <a:pt x="190986" y="1749930"/>
                </a:lnTo>
                <a:lnTo>
                  <a:pt x="174521" y="1792798"/>
                </a:lnTo>
                <a:lnTo>
                  <a:pt x="158752" y="1836006"/>
                </a:lnTo>
                <a:lnTo>
                  <a:pt x="143685" y="1879547"/>
                </a:lnTo>
                <a:lnTo>
                  <a:pt x="129328" y="1923414"/>
                </a:lnTo>
                <a:lnTo>
                  <a:pt x="115687" y="1967601"/>
                </a:lnTo>
                <a:lnTo>
                  <a:pt x="102769" y="2012099"/>
                </a:lnTo>
                <a:lnTo>
                  <a:pt x="90581" y="2056903"/>
                </a:lnTo>
                <a:lnTo>
                  <a:pt x="79130" y="2102006"/>
                </a:lnTo>
                <a:lnTo>
                  <a:pt x="68422" y="2147401"/>
                </a:lnTo>
                <a:lnTo>
                  <a:pt x="58464" y="2193081"/>
                </a:lnTo>
                <a:lnTo>
                  <a:pt x="49264" y="2239039"/>
                </a:lnTo>
                <a:lnTo>
                  <a:pt x="40828" y="2285268"/>
                </a:lnTo>
                <a:lnTo>
                  <a:pt x="33163" y="2331762"/>
                </a:lnTo>
                <a:lnTo>
                  <a:pt x="26276" y="2378514"/>
                </a:lnTo>
                <a:lnTo>
                  <a:pt x="20173" y="2425516"/>
                </a:lnTo>
                <a:lnTo>
                  <a:pt x="14862" y="2472762"/>
                </a:lnTo>
                <a:lnTo>
                  <a:pt x="10349" y="2520245"/>
                </a:lnTo>
                <a:lnTo>
                  <a:pt x="6605" y="2568572"/>
                </a:lnTo>
                <a:lnTo>
                  <a:pt x="3739" y="2616062"/>
                </a:lnTo>
                <a:lnTo>
                  <a:pt x="1669" y="2664050"/>
                </a:lnTo>
                <a:lnTo>
                  <a:pt x="418" y="2712413"/>
                </a:lnTo>
                <a:lnTo>
                  <a:pt x="0" y="2760980"/>
                </a:lnTo>
                <a:lnTo>
                  <a:pt x="501" y="2814130"/>
                </a:lnTo>
                <a:lnTo>
                  <a:pt x="1994" y="2866926"/>
                </a:lnTo>
                <a:lnTo>
                  <a:pt x="4474" y="2919524"/>
                </a:lnTo>
                <a:lnTo>
                  <a:pt x="7931" y="2971860"/>
                </a:lnTo>
                <a:lnTo>
                  <a:pt x="12355" y="3023925"/>
                </a:lnTo>
                <a:lnTo>
                  <a:pt x="17738" y="3075711"/>
                </a:lnTo>
                <a:lnTo>
                  <a:pt x="24070" y="3127208"/>
                </a:lnTo>
                <a:lnTo>
                  <a:pt x="31344" y="3178408"/>
                </a:lnTo>
                <a:lnTo>
                  <a:pt x="39550" y="3229302"/>
                </a:lnTo>
                <a:lnTo>
                  <a:pt x="48679" y="3279881"/>
                </a:lnTo>
                <a:lnTo>
                  <a:pt x="58722" y="3330136"/>
                </a:lnTo>
                <a:lnTo>
                  <a:pt x="69670" y="3380059"/>
                </a:lnTo>
                <a:lnTo>
                  <a:pt x="81515" y="3429640"/>
                </a:lnTo>
                <a:lnTo>
                  <a:pt x="94247" y="3478872"/>
                </a:lnTo>
                <a:lnTo>
                  <a:pt x="107858" y="3527744"/>
                </a:lnTo>
                <a:lnTo>
                  <a:pt x="122339" y="3576249"/>
                </a:lnTo>
                <a:lnTo>
                  <a:pt x="137680" y="3624376"/>
                </a:lnTo>
                <a:lnTo>
                  <a:pt x="1492986" y="3624376"/>
                </a:lnTo>
                <a:lnTo>
                  <a:pt x="1465669" y="3582915"/>
                </a:lnTo>
                <a:lnTo>
                  <a:pt x="1439672" y="3540533"/>
                </a:lnTo>
                <a:lnTo>
                  <a:pt x="1415025" y="3497259"/>
                </a:lnTo>
                <a:lnTo>
                  <a:pt x="1391757" y="3453122"/>
                </a:lnTo>
                <a:lnTo>
                  <a:pt x="1369896" y="3408153"/>
                </a:lnTo>
                <a:lnTo>
                  <a:pt x="1349472" y="3362379"/>
                </a:lnTo>
                <a:lnTo>
                  <a:pt x="1330515" y="3315830"/>
                </a:lnTo>
                <a:lnTo>
                  <a:pt x="1313053" y="3268536"/>
                </a:lnTo>
                <a:lnTo>
                  <a:pt x="1297116" y="3220524"/>
                </a:lnTo>
                <a:lnTo>
                  <a:pt x="1282732" y="3171825"/>
                </a:lnTo>
                <a:lnTo>
                  <a:pt x="1269931" y="3122468"/>
                </a:lnTo>
                <a:lnTo>
                  <a:pt x="1258743" y="3072481"/>
                </a:lnTo>
                <a:lnTo>
                  <a:pt x="1249195" y="3021895"/>
                </a:lnTo>
                <a:lnTo>
                  <a:pt x="1241318" y="2970737"/>
                </a:lnTo>
                <a:lnTo>
                  <a:pt x="1235141" y="2919037"/>
                </a:lnTo>
                <a:lnTo>
                  <a:pt x="1230693" y="2866825"/>
                </a:lnTo>
                <a:lnTo>
                  <a:pt x="1228001" y="2814075"/>
                </a:lnTo>
                <a:lnTo>
                  <a:pt x="1227099" y="2760980"/>
                </a:lnTo>
                <a:lnTo>
                  <a:pt x="1227857" y="2712288"/>
                </a:lnTo>
                <a:lnTo>
                  <a:pt x="1230117" y="2663974"/>
                </a:lnTo>
                <a:lnTo>
                  <a:pt x="1233873" y="2615896"/>
                </a:lnTo>
                <a:lnTo>
                  <a:pt x="1239050" y="2568572"/>
                </a:lnTo>
                <a:lnTo>
                  <a:pt x="1245679" y="2521529"/>
                </a:lnTo>
                <a:lnTo>
                  <a:pt x="1253719" y="2474954"/>
                </a:lnTo>
                <a:lnTo>
                  <a:pt x="1263149" y="2428869"/>
                </a:lnTo>
                <a:lnTo>
                  <a:pt x="1273945" y="2383297"/>
                </a:lnTo>
                <a:lnTo>
                  <a:pt x="1286085" y="2338262"/>
                </a:lnTo>
                <a:lnTo>
                  <a:pt x="1299547" y="2293784"/>
                </a:lnTo>
                <a:lnTo>
                  <a:pt x="1314308" y="2249886"/>
                </a:lnTo>
                <a:lnTo>
                  <a:pt x="1330346" y="2206592"/>
                </a:lnTo>
                <a:lnTo>
                  <a:pt x="1347638" y="2163923"/>
                </a:lnTo>
                <a:lnTo>
                  <a:pt x="1366162" y="2121902"/>
                </a:lnTo>
                <a:lnTo>
                  <a:pt x="1385896" y="2080551"/>
                </a:lnTo>
                <a:lnTo>
                  <a:pt x="1406816" y="2039894"/>
                </a:lnTo>
                <a:lnTo>
                  <a:pt x="1428901" y="1999951"/>
                </a:lnTo>
                <a:lnTo>
                  <a:pt x="1452128" y="1960746"/>
                </a:lnTo>
                <a:lnTo>
                  <a:pt x="1476474" y="1922302"/>
                </a:lnTo>
                <a:lnTo>
                  <a:pt x="1501918" y="1884640"/>
                </a:lnTo>
                <a:lnTo>
                  <a:pt x="1528436" y="1847783"/>
                </a:lnTo>
                <a:lnTo>
                  <a:pt x="1556006" y="1811754"/>
                </a:lnTo>
                <a:lnTo>
                  <a:pt x="1584606" y="1776574"/>
                </a:lnTo>
                <a:lnTo>
                  <a:pt x="1614213" y="1742268"/>
                </a:lnTo>
                <a:lnTo>
                  <a:pt x="1644805" y="1708856"/>
                </a:lnTo>
                <a:lnTo>
                  <a:pt x="1676360" y="1676361"/>
                </a:lnTo>
                <a:lnTo>
                  <a:pt x="1708854" y="1644807"/>
                </a:lnTo>
                <a:lnTo>
                  <a:pt x="1742266" y="1614215"/>
                </a:lnTo>
                <a:lnTo>
                  <a:pt x="1776572" y="1584607"/>
                </a:lnTo>
                <a:lnTo>
                  <a:pt x="1811751" y="1556007"/>
                </a:lnTo>
                <a:lnTo>
                  <a:pt x="1847780" y="1528437"/>
                </a:lnTo>
                <a:lnTo>
                  <a:pt x="1884637" y="1501919"/>
                </a:lnTo>
                <a:lnTo>
                  <a:pt x="1922298" y="1476475"/>
                </a:lnTo>
                <a:lnTo>
                  <a:pt x="1960743" y="1452129"/>
                </a:lnTo>
                <a:lnTo>
                  <a:pt x="1999947" y="1428902"/>
                </a:lnTo>
                <a:lnTo>
                  <a:pt x="2039889" y="1406817"/>
                </a:lnTo>
                <a:lnTo>
                  <a:pt x="2080547" y="1385896"/>
                </a:lnTo>
                <a:lnTo>
                  <a:pt x="2121897" y="1366163"/>
                </a:lnTo>
                <a:lnTo>
                  <a:pt x="2163918" y="1347639"/>
                </a:lnTo>
                <a:lnTo>
                  <a:pt x="2206586" y="1330346"/>
                </a:lnTo>
                <a:lnTo>
                  <a:pt x="2249880" y="1314308"/>
                </a:lnTo>
                <a:lnTo>
                  <a:pt x="2293777" y="1299547"/>
                </a:lnTo>
                <a:lnTo>
                  <a:pt x="2338254" y="1286085"/>
                </a:lnTo>
                <a:lnTo>
                  <a:pt x="2383290" y="1273945"/>
                </a:lnTo>
                <a:lnTo>
                  <a:pt x="2428861" y="1263149"/>
                </a:lnTo>
                <a:lnTo>
                  <a:pt x="2474945" y="1253719"/>
                </a:lnTo>
                <a:lnTo>
                  <a:pt x="2521519" y="1245679"/>
                </a:lnTo>
                <a:lnTo>
                  <a:pt x="2568562" y="1239050"/>
                </a:lnTo>
                <a:lnTo>
                  <a:pt x="2616051" y="1233855"/>
                </a:lnTo>
                <a:lnTo>
                  <a:pt x="2663963" y="1230117"/>
                </a:lnTo>
                <a:lnTo>
                  <a:pt x="2712276" y="1227857"/>
                </a:lnTo>
                <a:lnTo>
                  <a:pt x="2760967" y="1227099"/>
                </a:lnTo>
                <a:lnTo>
                  <a:pt x="3440798" y="1227099"/>
                </a:lnTo>
                <a:lnTo>
                  <a:pt x="3440798" y="84328"/>
                </a:lnTo>
                <a:lnTo>
                  <a:pt x="3394033" y="72919"/>
                </a:lnTo>
                <a:lnTo>
                  <a:pt x="3346965" y="62309"/>
                </a:lnTo>
                <a:lnTo>
                  <a:pt x="3299598" y="52506"/>
                </a:lnTo>
                <a:lnTo>
                  <a:pt x="3251942" y="43516"/>
                </a:lnTo>
                <a:lnTo>
                  <a:pt x="3204003" y="35348"/>
                </a:lnTo>
                <a:lnTo>
                  <a:pt x="3155787" y="28008"/>
                </a:lnTo>
                <a:lnTo>
                  <a:pt x="3107302" y="21504"/>
                </a:lnTo>
                <a:lnTo>
                  <a:pt x="3058555" y="15843"/>
                </a:lnTo>
                <a:lnTo>
                  <a:pt x="3009554" y="11033"/>
                </a:lnTo>
                <a:lnTo>
                  <a:pt x="2960304" y="7080"/>
                </a:lnTo>
                <a:lnTo>
                  <a:pt x="2910813" y="3994"/>
                </a:lnTo>
                <a:lnTo>
                  <a:pt x="2861089" y="1780"/>
                </a:lnTo>
                <a:lnTo>
                  <a:pt x="2811138" y="446"/>
                </a:lnTo>
                <a:lnTo>
                  <a:pt x="2760967" y="0"/>
                </a:lnTo>
                <a:close/>
              </a:path>
              <a:path w="3441065" h="3624579">
                <a:moveTo>
                  <a:pt x="3440798" y="1227099"/>
                </a:moveTo>
                <a:lnTo>
                  <a:pt x="2760967" y="1227099"/>
                </a:lnTo>
                <a:lnTo>
                  <a:pt x="2813077" y="1227967"/>
                </a:lnTo>
                <a:lnTo>
                  <a:pt x="2864749" y="1230553"/>
                </a:lnTo>
                <a:lnTo>
                  <a:pt x="2915957" y="1234829"/>
                </a:lnTo>
                <a:lnTo>
                  <a:pt x="2966673" y="1240768"/>
                </a:lnTo>
                <a:lnTo>
                  <a:pt x="3016870" y="1248343"/>
                </a:lnTo>
                <a:lnTo>
                  <a:pt x="3066521" y="1257526"/>
                </a:lnTo>
                <a:lnTo>
                  <a:pt x="3115598" y="1268290"/>
                </a:lnTo>
                <a:lnTo>
                  <a:pt x="3164075" y="1280607"/>
                </a:lnTo>
                <a:lnTo>
                  <a:pt x="3211924" y="1294450"/>
                </a:lnTo>
                <a:lnTo>
                  <a:pt x="3259118" y="1309791"/>
                </a:lnTo>
                <a:lnTo>
                  <a:pt x="3305629" y="1326604"/>
                </a:lnTo>
                <a:lnTo>
                  <a:pt x="3351431" y="1344861"/>
                </a:lnTo>
                <a:lnTo>
                  <a:pt x="3396497" y="1364533"/>
                </a:lnTo>
                <a:lnTo>
                  <a:pt x="3440798" y="1385595"/>
                </a:lnTo>
                <a:lnTo>
                  <a:pt x="3440798" y="1227099"/>
                </a:lnTo>
                <a:close/>
              </a:path>
            </a:pathLst>
          </a:custGeom>
          <a:solidFill>
            <a:srgbClr val="EDDFD2"/>
          </a:solidFill>
        </p:spPr>
        <p:txBody>
          <a:bodyPr wrap="square" lIns="0" tIns="0" rIns="0" bIns="0" rtlCol="0"/>
          <a:lstStyle/>
          <a:p>
            <a:pPr defTabSz="914371">
              <a:defRPr/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object 22"/>
          <p:cNvSpPr/>
          <p:nvPr/>
        </p:nvSpPr>
        <p:spPr>
          <a:xfrm>
            <a:off x="2023428" y="574808"/>
            <a:ext cx="1499869" cy="153035"/>
          </a:xfrm>
          <a:custGeom>
            <a:avLst/>
            <a:gdLst/>
            <a:ahLst/>
            <a:cxnLst/>
            <a:rect l="l" t="t" r="r" b="b"/>
            <a:pathLst>
              <a:path w="1499870" h="153034">
                <a:moveTo>
                  <a:pt x="0" y="152946"/>
                </a:moveTo>
                <a:lnTo>
                  <a:pt x="1499501" y="152946"/>
                </a:lnTo>
                <a:lnTo>
                  <a:pt x="1499501" y="0"/>
                </a:lnTo>
                <a:lnTo>
                  <a:pt x="0" y="0"/>
                </a:lnTo>
                <a:lnTo>
                  <a:pt x="0" y="152946"/>
                </a:lnTo>
                <a:close/>
              </a:path>
            </a:pathLst>
          </a:custGeom>
          <a:solidFill>
            <a:srgbClr val="EF5237"/>
          </a:solidFill>
        </p:spPr>
        <p:txBody>
          <a:bodyPr wrap="square" lIns="0" tIns="0" rIns="0" bIns="0" rtlCol="0"/>
          <a:lstStyle/>
          <a:p>
            <a:pPr defTabSz="914371">
              <a:defRPr/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object 24"/>
          <p:cNvSpPr txBox="1"/>
          <p:nvPr/>
        </p:nvSpPr>
        <p:spPr>
          <a:xfrm>
            <a:off x="1778758" y="2064063"/>
            <a:ext cx="16322684" cy="628376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064" marR="7261" defTabSz="914371">
              <a:spcBef>
                <a:spcPts val="1501"/>
              </a:spcBef>
              <a:buClr>
                <a:srgbClr val="EF5237"/>
              </a:buClr>
              <a:tabLst>
                <a:tab pos="347969" algn="l"/>
                <a:tab pos="349239" algn="l"/>
              </a:tabLst>
            </a:pP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</a:rPr>
              <a:t>СУБСИДИИ СУБЪЕКТАМ МСП В УСЛОВИЯХ </a:t>
            </a:r>
            <a:r>
              <a:rPr lang="en-US" sz="4000" b="1" dirty="0" smtClean="0">
                <a:solidFill>
                  <a:schemeClr val="accent2">
                    <a:lumMod val="50000"/>
                  </a:schemeClr>
                </a:solidFill>
              </a:rPr>
              <a:t>COVID</a:t>
            </a: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</a:rPr>
              <a:t>-</a:t>
            </a:r>
            <a:r>
              <a:rPr lang="en-US" sz="4000" b="1" dirty="0" smtClean="0">
                <a:solidFill>
                  <a:schemeClr val="accent2">
                    <a:lumMod val="50000"/>
                  </a:schemeClr>
                </a:solidFill>
              </a:rPr>
              <a:t>19</a:t>
            </a: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40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endParaRPr lang="ru-RU" sz="4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0" name="object 23"/>
          <p:cNvSpPr txBox="1">
            <a:spLocks/>
          </p:cNvSpPr>
          <p:nvPr/>
        </p:nvSpPr>
        <p:spPr>
          <a:xfrm>
            <a:off x="1778758" y="1202167"/>
            <a:ext cx="20285084" cy="607475"/>
          </a:xfrm>
          <a:prstGeom prst="rect">
            <a:avLst/>
          </a:prstGeom>
        </p:spPr>
        <p:txBody>
          <a:bodyPr vert="horz" wrap="square" lIns="0" tIns="5716" rIns="0" bIns="0" rtlCol="0">
            <a:spAutoFit/>
          </a:bodyPr>
          <a:lstStyle>
            <a:lvl1pPr>
              <a:defRPr sz="9850" b="1" i="0">
                <a:solidFill>
                  <a:srgbClr val="4C1913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marL="12701" marR="4169170" defTabSz="914371">
              <a:lnSpc>
                <a:spcPct val="101499"/>
              </a:lnSpc>
              <a:spcBef>
                <a:spcPts val="46"/>
              </a:spcBef>
            </a:pPr>
            <a:r>
              <a:rPr lang="ru-RU" sz="4000" spc="-175" dirty="0">
                <a:solidFill>
                  <a:srgbClr val="EF5237"/>
                </a:solidFill>
                <a:latin typeface="+mn-lt"/>
              </a:rPr>
              <a:t>Министерство экономического развития и промышленности Республики Коми</a:t>
            </a:r>
          </a:p>
        </p:txBody>
      </p:sp>
      <p:sp>
        <p:nvSpPr>
          <p:cNvPr id="10" name="object 24"/>
          <p:cNvSpPr txBox="1"/>
          <p:nvPr/>
        </p:nvSpPr>
        <p:spPr>
          <a:xfrm>
            <a:off x="1763973" y="3038475"/>
            <a:ext cx="16205981" cy="626068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>
              <a:spcBef>
                <a:spcPts val="1200"/>
              </a:spcBef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Получатели поддержки 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-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с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убъекты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МСП с основным видом </a:t>
            </a:r>
            <a:r>
              <a:rPr lang="ru-RU" sz="2400" i="1" dirty="0" err="1">
                <a:solidFill>
                  <a:schemeClr val="accent2">
                    <a:lumMod val="50000"/>
                  </a:schemeClr>
                </a:solidFill>
              </a:rPr>
              <a:t>ОКВЭДом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 59.14 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(кинотеатры) и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93.2 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(детские игровые комнаты, детские развлекательные центры)</a:t>
            </a:r>
            <a:endParaRPr lang="ru-RU" sz="2400" i="1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spcBef>
                <a:spcPts val="1200"/>
              </a:spcBef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Условия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получения поддержки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–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с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оответствие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требованиям 209-ФЗ, 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регистрация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и осуществление деятельности в 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РК, задолженность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по уплате налогов и сборов не превышает 30 000 рублей, 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не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являются получателями средств из 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регионального бюджета на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аналогичные цели </a:t>
            </a:r>
          </a:p>
          <a:p>
            <a:pPr>
              <a:spcBef>
                <a:spcPts val="1200"/>
              </a:spcBef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Размер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поддержки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– 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затраты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, понесенные в период действия ограничений 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в 2022 году</a:t>
            </a:r>
          </a:p>
          <a:p>
            <a:pPr>
              <a:spcBef>
                <a:spcPts val="1200"/>
              </a:spcBef>
            </a:pP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За каждый месяц ограничений: </a:t>
            </a:r>
            <a:r>
              <a:rPr lang="ru-RU" sz="2400" b="1" i="1" dirty="0">
                <a:solidFill>
                  <a:srgbClr val="EF5237"/>
                </a:solidFill>
              </a:rPr>
              <a:t>13 890 * 1,869 * кол-во работников + расходы по аренде </a:t>
            </a:r>
            <a:r>
              <a:rPr lang="ru-RU" sz="2400" b="1" i="1" dirty="0" smtClean="0">
                <a:solidFill>
                  <a:srgbClr val="EF5237"/>
                </a:solidFill>
              </a:rPr>
              <a:t/>
            </a:r>
            <a:br>
              <a:rPr lang="ru-RU" sz="2400" b="1" i="1" dirty="0" smtClean="0">
                <a:solidFill>
                  <a:srgbClr val="EF5237"/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(по аренде не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более 320 000 рублей для городских округов; 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не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более 70 000 рублей для муниципальных районов)</a:t>
            </a:r>
          </a:p>
          <a:p>
            <a:pPr>
              <a:spcBef>
                <a:spcPts val="1200"/>
              </a:spcBef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Срок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рассмотрения заявки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– в сроки, установленные Министерством</a:t>
            </a:r>
          </a:p>
          <a:p>
            <a:pPr>
              <a:spcBef>
                <a:spcPts val="1200"/>
              </a:spcBef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Контакты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ответственного лица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–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Романюк Екатерина Михайловна, ведущий эксперт отдела государственной поддержки 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предпринимательства, e.m.romanyuk@minek.rkomi.ru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, 8 (8212) 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255-341</a:t>
            </a:r>
          </a:p>
          <a:p>
            <a:pPr>
              <a:spcBef>
                <a:spcPts val="1200"/>
              </a:spcBef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Информация о поддержке -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  <a:hlinkClick r:id="rId2"/>
              </a:rPr>
              <a:t>сайт Министерства экономического развития и промышленности Республики 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  <a:hlinkClick r:id="rId2"/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  <a:hlinkClick r:id="rId2"/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  <a:hlinkClick r:id="rId2"/>
              </a:rPr>
              <a:t>Коми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в разделе «Деятельность. Предпринимательство»</a:t>
            </a:r>
          </a:p>
          <a:p>
            <a:pPr>
              <a:spcBef>
                <a:spcPts val="1200"/>
              </a:spcBef>
            </a:pPr>
            <a:endParaRPr lang="ru-RU" sz="2400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53875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3"/>
          <p:cNvSpPr/>
          <p:nvPr/>
        </p:nvSpPr>
        <p:spPr>
          <a:xfrm>
            <a:off x="15821238" y="7286243"/>
            <a:ext cx="3441065" cy="3624579"/>
          </a:xfrm>
          <a:custGeom>
            <a:avLst/>
            <a:gdLst/>
            <a:ahLst/>
            <a:cxnLst/>
            <a:rect l="l" t="t" r="r" b="b"/>
            <a:pathLst>
              <a:path w="3441065" h="3624579">
                <a:moveTo>
                  <a:pt x="2760967" y="0"/>
                </a:moveTo>
                <a:lnTo>
                  <a:pt x="2712401" y="418"/>
                </a:lnTo>
                <a:lnTo>
                  <a:pt x="2664039" y="1669"/>
                </a:lnTo>
                <a:lnTo>
                  <a:pt x="2615886" y="3746"/>
                </a:lnTo>
                <a:lnTo>
                  <a:pt x="2567949" y="6642"/>
                </a:lnTo>
                <a:lnTo>
                  <a:pt x="2520237" y="10349"/>
                </a:lnTo>
                <a:lnTo>
                  <a:pt x="2472754" y="14862"/>
                </a:lnTo>
                <a:lnTo>
                  <a:pt x="2425508" y="20173"/>
                </a:lnTo>
                <a:lnTo>
                  <a:pt x="2378507" y="26276"/>
                </a:lnTo>
                <a:lnTo>
                  <a:pt x="2331756" y="33163"/>
                </a:lnTo>
                <a:lnTo>
                  <a:pt x="2285262" y="40828"/>
                </a:lnTo>
                <a:lnTo>
                  <a:pt x="2239034" y="49264"/>
                </a:lnTo>
                <a:lnTo>
                  <a:pt x="2193076" y="58464"/>
                </a:lnTo>
                <a:lnTo>
                  <a:pt x="2147397" y="68421"/>
                </a:lnTo>
                <a:lnTo>
                  <a:pt x="2102003" y="79129"/>
                </a:lnTo>
                <a:lnTo>
                  <a:pt x="2056900" y="90580"/>
                </a:lnTo>
                <a:lnTo>
                  <a:pt x="2012096" y="102768"/>
                </a:lnTo>
                <a:lnTo>
                  <a:pt x="1967598" y="115686"/>
                </a:lnTo>
                <a:lnTo>
                  <a:pt x="1923412" y="129327"/>
                </a:lnTo>
                <a:lnTo>
                  <a:pt x="1879546" y="143684"/>
                </a:lnTo>
                <a:lnTo>
                  <a:pt x="1836005" y="158751"/>
                </a:lnTo>
                <a:lnTo>
                  <a:pt x="1792798" y="174520"/>
                </a:lnTo>
                <a:lnTo>
                  <a:pt x="1749930" y="190984"/>
                </a:lnTo>
                <a:lnTo>
                  <a:pt x="1707408" y="208138"/>
                </a:lnTo>
                <a:lnTo>
                  <a:pt x="1665241" y="225973"/>
                </a:lnTo>
                <a:lnTo>
                  <a:pt x="1623433" y="244484"/>
                </a:lnTo>
                <a:lnTo>
                  <a:pt x="1581993" y="263662"/>
                </a:lnTo>
                <a:lnTo>
                  <a:pt x="1540926" y="283503"/>
                </a:lnTo>
                <a:lnTo>
                  <a:pt x="1500241" y="303997"/>
                </a:lnTo>
                <a:lnTo>
                  <a:pt x="1459943" y="325140"/>
                </a:lnTo>
                <a:lnTo>
                  <a:pt x="1420039" y="346924"/>
                </a:lnTo>
                <a:lnTo>
                  <a:pt x="1380537" y="369341"/>
                </a:lnTo>
                <a:lnTo>
                  <a:pt x="1341443" y="392386"/>
                </a:lnTo>
                <a:lnTo>
                  <a:pt x="1302765" y="416051"/>
                </a:lnTo>
                <a:lnTo>
                  <a:pt x="1264508" y="440330"/>
                </a:lnTo>
                <a:lnTo>
                  <a:pt x="1226679" y="465215"/>
                </a:lnTo>
                <a:lnTo>
                  <a:pt x="1189287" y="490700"/>
                </a:lnTo>
                <a:lnTo>
                  <a:pt x="1152337" y="516779"/>
                </a:lnTo>
                <a:lnTo>
                  <a:pt x="1115836" y="543443"/>
                </a:lnTo>
                <a:lnTo>
                  <a:pt x="1079791" y="570687"/>
                </a:lnTo>
                <a:lnTo>
                  <a:pt x="1044209" y="598503"/>
                </a:lnTo>
                <a:lnTo>
                  <a:pt x="1009097" y="626885"/>
                </a:lnTo>
                <a:lnTo>
                  <a:pt x="974462" y="655825"/>
                </a:lnTo>
                <a:lnTo>
                  <a:pt x="940310" y="685318"/>
                </a:lnTo>
                <a:lnTo>
                  <a:pt x="906648" y="715355"/>
                </a:lnTo>
                <a:lnTo>
                  <a:pt x="873484" y="745931"/>
                </a:lnTo>
                <a:lnTo>
                  <a:pt x="840823" y="777039"/>
                </a:lnTo>
                <a:lnTo>
                  <a:pt x="808674" y="808670"/>
                </a:lnTo>
                <a:lnTo>
                  <a:pt x="777042" y="840820"/>
                </a:lnTo>
                <a:lnTo>
                  <a:pt x="745934" y="873480"/>
                </a:lnTo>
                <a:lnTo>
                  <a:pt x="715359" y="906645"/>
                </a:lnTo>
                <a:lnTo>
                  <a:pt x="685321" y="940306"/>
                </a:lnTo>
                <a:lnTo>
                  <a:pt x="655828" y="974458"/>
                </a:lnTo>
                <a:lnTo>
                  <a:pt x="626888" y="1009094"/>
                </a:lnTo>
                <a:lnTo>
                  <a:pt x="598506" y="1044206"/>
                </a:lnTo>
                <a:lnTo>
                  <a:pt x="570690" y="1079788"/>
                </a:lnTo>
                <a:lnTo>
                  <a:pt x="543446" y="1115833"/>
                </a:lnTo>
                <a:lnTo>
                  <a:pt x="516781" y="1152334"/>
                </a:lnTo>
                <a:lnTo>
                  <a:pt x="490703" y="1189284"/>
                </a:lnTo>
                <a:lnTo>
                  <a:pt x="465218" y="1226677"/>
                </a:lnTo>
                <a:lnTo>
                  <a:pt x="440332" y="1264505"/>
                </a:lnTo>
                <a:lnTo>
                  <a:pt x="416054" y="1302762"/>
                </a:lnTo>
                <a:lnTo>
                  <a:pt x="392388" y="1341441"/>
                </a:lnTo>
                <a:lnTo>
                  <a:pt x="369343" y="1380535"/>
                </a:lnTo>
                <a:lnTo>
                  <a:pt x="346926" y="1420038"/>
                </a:lnTo>
                <a:lnTo>
                  <a:pt x="325142" y="1459941"/>
                </a:lnTo>
                <a:lnTo>
                  <a:pt x="303999" y="1500239"/>
                </a:lnTo>
                <a:lnTo>
                  <a:pt x="283505" y="1540925"/>
                </a:lnTo>
                <a:lnTo>
                  <a:pt x="263664" y="1581992"/>
                </a:lnTo>
                <a:lnTo>
                  <a:pt x="244485" y="1623433"/>
                </a:lnTo>
                <a:lnTo>
                  <a:pt x="225975" y="1665240"/>
                </a:lnTo>
                <a:lnTo>
                  <a:pt x="208139" y="1707409"/>
                </a:lnTo>
                <a:lnTo>
                  <a:pt x="190986" y="1749930"/>
                </a:lnTo>
                <a:lnTo>
                  <a:pt x="174521" y="1792798"/>
                </a:lnTo>
                <a:lnTo>
                  <a:pt x="158752" y="1836006"/>
                </a:lnTo>
                <a:lnTo>
                  <a:pt x="143685" y="1879547"/>
                </a:lnTo>
                <a:lnTo>
                  <a:pt x="129328" y="1923414"/>
                </a:lnTo>
                <a:lnTo>
                  <a:pt x="115687" y="1967601"/>
                </a:lnTo>
                <a:lnTo>
                  <a:pt x="102769" y="2012099"/>
                </a:lnTo>
                <a:lnTo>
                  <a:pt x="90581" y="2056903"/>
                </a:lnTo>
                <a:lnTo>
                  <a:pt x="79130" y="2102006"/>
                </a:lnTo>
                <a:lnTo>
                  <a:pt x="68422" y="2147401"/>
                </a:lnTo>
                <a:lnTo>
                  <a:pt x="58464" y="2193081"/>
                </a:lnTo>
                <a:lnTo>
                  <a:pt x="49264" y="2239039"/>
                </a:lnTo>
                <a:lnTo>
                  <a:pt x="40828" y="2285268"/>
                </a:lnTo>
                <a:lnTo>
                  <a:pt x="33163" y="2331762"/>
                </a:lnTo>
                <a:lnTo>
                  <a:pt x="26276" y="2378514"/>
                </a:lnTo>
                <a:lnTo>
                  <a:pt x="20173" y="2425516"/>
                </a:lnTo>
                <a:lnTo>
                  <a:pt x="14862" y="2472762"/>
                </a:lnTo>
                <a:lnTo>
                  <a:pt x="10349" y="2520245"/>
                </a:lnTo>
                <a:lnTo>
                  <a:pt x="6605" y="2568572"/>
                </a:lnTo>
                <a:lnTo>
                  <a:pt x="3739" y="2616062"/>
                </a:lnTo>
                <a:lnTo>
                  <a:pt x="1669" y="2664050"/>
                </a:lnTo>
                <a:lnTo>
                  <a:pt x="418" y="2712413"/>
                </a:lnTo>
                <a:lnTo>
                  <a:pt x="0" y="2760980"/>
                </a:lnTo>
                <a:lnTo>
                  <a:pt x="501" y="2814130"/>
                </a:lnTo>
                <a:lnTo>
                  <a:pt x="1994" y="2866926"/>
                </a:lnTo>
                <a:lnTo>
                  <a:pt x="4474" y="2919524"/>
                </a:lnTo>
                <a:lnTo>
                  <a:pt x="7931" y="2971860"/>
                </a:lnTo>
                <a:lnTo>
                  <a:pt x="12355" y="3023925"/>
                </a:lnTo>
                <a:lnTo>
                  <a:pt x="17738" y="3075711"/>
                </a:lnTo>
                <a:lnTo>
                  <a:pt x="24070" y="3127208"/>
                </a:lnTo>
                <a:lnTo>
                  <a:pt x="31344" y="3178408"/>
                </a:lnTo>
                <a:lnTo>
                  <a:pt x="39550" y="3229302"/>
                </a:lnTo>
                <a:lnTo>
                  <a:pt x="48679" y="3279881"/>
                </a:lnTo>
                <a:lnTo>
                  <a:pt x="58722" y="3330136"/>
                </a:lnTo>
                <a:lnTo>
                  <a:pt x="69670" y="3380059"/>
                </a:lnTo>
                <a:lnTo>
                  <a:pt x="81515" y="3429640"/>
                </a:lnTo>
                <a:lnTo>
                  <a:pt x="94247" y="3478872"/>
                </a:lnTo>
                <a:lnTo>
                  <a:pt x="107858" y="3527744"/>
                </a:lnTo>
                <a:lnTo>
                  <a:pt x="122339" y="3576249"/>
                </a:lnTo>
                <a:lnTo>
                  <a:pt x="137680" y="3624376"/>
                </a:lnTo>
                <a:lnTo>
                  <a:pt x="1492986" y="3624376"/>
                </a:lnTo>
                <a:lnTo>
                  <a:pt x="1465669" y="3582915"/>
                </a:lnTo>
                <a:lnTo>
                  <a:pt x="1439672" y="3540533"/>
                </a:lnTo>
                <a:lnTo>
                  <a:pt x="1415025" y="3497259"/>
                </a:lnTo>
                <a:lnTo>
                  <a:pt x="1391757" y="3453122"/>
                </a:lnTo>
                <a:lnTo>
                  <a:pt x="1369896" y="3408153"/>
                </a:lnTo>
                <a:lnTo>
                  <a:pt x="1349472" y="3362379"/>
                </a:lnTo>
                <a:lnTo>
                  <a:pt x="1330515" y="3315830"/>
                </a:lnTo>
                <a:lnTo>
                  <a:pt x="1313053" y="3268536"/>
                </a:lnTo>
                <a:lnTo>
                  <a:pt x="1297116" y="3220524"/>
                </a:lnTo>
                <a:lnTo>
                  <a:pt x="1282732" y="3171825"/>
                </a:lnTo>
                <a:lnTo>
                  <a:pt x="1269931" y="3122468"/>
                </a:lnTo>
                <a:lnTo>
                  <a:pt x="1258743" y="3072481"/>
                </a:lnTo>
                <a:lnTo>
                  <a:pt x="1249195" y="3021895"/>
                </a:lnTo>
                <a:lnTo>
                  <a:pt x="1241318" y="2970737"/>
                </a:lnTo>
                <a:lnTo>
                  <a:pt x="1235141" y="2919037"/>
                </a:lnTo>
                <a:lnTo>
                  <a:pt x="1230693" y="2866825"/>
                </a:lnTo>
                <a:lnTo>
                  <a:pt x="1228001" y="2814075"/>
                </a:lnTo>
                <a:lnTo>
                  <a:pt x="1227099" y="2760980"/>
                </a:lnTo>
                <a:lnTo>
                  <a:pt x="1227857" y="2712288"/>
                </a:lnTo>
                <a:lnTo>
                  <a:pt x="1230117" y="2663974"/>
                </a:lnTo>
                <a:lnTo>
                  <a:pt x="1233873" y="2615896"/>
                </a:lnTo>
                <a:lnTo>
                  <a:pt x="1239050" y="2568572"/>
                </a:lnTo>
                <a:lnTo>
                  <a:pt x="1245679" y="2521529"/>
                </a:lnTo>
                <a:lnTo>
                  <a:pt x="1253719" y="2474954"/>
                </a:lnTo>
                <a:lnTo>
                  <a:pt x="1263149" y="2428869"/>
                </a:lnTo>
                <a:lnTo>
                  <a:pt x="1273945" y="2383297"/>
                </a:lnTo>
                <a:lnTo>
                  <a:pt x="1286085" y="2338262"/>
                </a:lnTo>
                <a:lnTo>
                  <a:pt x="1299547" y="2293784"/>
                </a:lnTo>
                <a:lnTo>
                  <a:pt x="1314308" y="2249886"/>
                </a:lnTo>
                <a:lnTo>
                  <a:pt x="1330346" y="2206592"/>
                </a:lnTo>
                <a:lnTo>
                  <a:pt x="1347638" y="2163923"/>
                </a:lnTo>
                <a:lnTo>
                  <a:pt x="1366162" y="2121902"/>
                </a:lnTo>
                <a:lnTo>
                  <a:pt x="1385896" y="2080551"/>
                </a:lnTo>
                <a:lnTo>
                  <a:pt x="1406816" y="2039894"/>
                </a:lnTo>
                <a:lnTo>
                  <a:pt x="1428901" y="1999951"/>
                </a:lnTo>
                <a:lnTo>
                  <a:pt x="1452128" y="1960746"/>
                </a:lnTo>
                <a:lnTo>
                  <a:pt x="1476474" y="1922302"/>
                </a:lnTo>
                <a:lnTo>
                  <a:pt x="1501918" y="1884640"/>
                </a:lnTo>
                <a:lnTo>
                  <a:pt x="1528436" y="1847783"/>
                </a:lnTo>
                <a:lnTo>
                  <a:pt x="1556006" y="1811754"/>
                </a:lnTo>
                <a:lnTo>
                  <a:pt x="1584606" y="1776574"/>
                </a:lnTo>
                <a:lnTo>
                  <a:pt x="1614213" y="1742268"/>
                </a:lnTo>
                <a:lnTo>
                  <a:pt x="1644805" y="1708856"/>
                </a:lnTo>
                <a:lnTo>
                  <a:pt x="1676360" y="1676361"/>
                </a:lnTo>
                <a:lnTo>
                  <a:pt x="1708854" y="1644807"/>
                </a:lnTo>
                <a:lnTo>
                  <a:pt x="1742266" y="1614215"/>
                </a:lnTo>
                <a:lnTo>
                  <a:pt x="1776572" y="1584607"/>
                </a:lnTo>
                <a:lnTo>
                  <a:pt x="1811751" y="1556007"/>
                </a:lnTo>
                <a:lnTo>
                  <a:pt x="1847780" y="1528437"/>
                </a:lnTo>
                <a:lnTo>
                  <a:pt x="1884637" y="1501919"/>
                </a:lnTo>
                <a:lnTo>
                  <a:pt x="1922298" y="1476475"/>
                </a:lnTo>
                <a:lnTo>
                  <a:pt x="1960743" y="1452129"/>
                </a:lnTo>
                <a:lnTo>
                  <a:pt x="1999947" y="1428902"/>
                </a:lnTo>
                <a:lnTo>
                  <a:pt x="2039889" y="1406817"/>
                </a:lnTo>
                <a:lnTo>
                  <a:pt x="2080547" y="1385896"/>
                </a:lnTo>
                <a:lnTo>
                  <a:pt x="2121897" y="1366163"/>
                </a:lnTo>
                <a:lnTo>
                  <a:pt x="2163918" y="1347639"/>
                </a:lnTo>
                <a:lnTo>
                  <a:pt x="2206586" y="1330346"/>
                </a:lnTo>
                <a:lnTo>
                  <a:pt x="2249880" y="1314308"/>
                </a:lnTo>
                <a:lnTo>
                  <a:pt x="2293777" y="1299547"/>
                </a:lnTo>
                <a:lnTo>
                  <a:pt x="2338254" y="1286085"/>
                </a:lnTo>
                <a:lnTo>
                  <a:pt x="2383290" y="1273945"/>
                </a:lnTo>
                <a:lnTo>
                  <a:pt x="2428861" y="1263149"/>
                </a:lnTo>
                <a:lnTo>
                  <a:pt x="2474945" y="1253719"/>
                </a:lnTo>
                <a:lnTo>
                  <a:pt x="2521519" y="1245679"/>
                </a:lnTo>
                <a:lnTo>
                  <a:pt x="2568562" y="1239050"/>
                </a:lnTo>
                <a:lnTo>
                  <a:pt x="2616051" y="1233855"/>
                </a:lnTo>
                <a:lnTo>
                  <a:pt x="2663963" y="1230117"/>
                </a:lnTo>
                <a:lnTo>
                  <a:pt x="2712276" y="1227857"/>
                </a:lnTo>
                <a:lnTo>
                  <a:pt x="2760967" y="1227099"/>
                </a:lnTo>
                <a:lnTo>
                  <a:pt x="3440798" y="1227099"/>
                </a:lnTo>
                <a:lnTo>
                  <a:pt x="3440798" y="84328"/>
                </a:lnTo>
                <a:lnTo>
                  <a:pt x="3394033" y="72919"/>
                </a:lnTo>
                <a:lnTo>
                  <a:pt x="3346965" y="62309"/>
                </a:lnTo>
                <a:lnTo>
                  <a:pt x="3299598" y="52506"/>
                </a:lnTo>
                <a:lnTo>
                  <a:pt x="3251942" y="43516"/>
                </a:lnTo>
                <a:lnTo>
                  <a:pt x="3204003" y="35348"/>
                </a:lnTo>
                <a:lnTo>
                  <a:pt x="3155787" y="28008"/>
                </a:lnTo>
                <a:lnTo>
                  <a:pt x="3107302" y="21504"/>
                </a:lnTo>
                <a:lnTo>
                  <a:pt x="3058555" y="15843"/>
                </a:lnTo>
                <a:lnTo>
                  <a:pt x="3009554" y="11033"/>
                </a:lnTo>
                <a:lnTo>
                  <a:pt x="2960304" y="7080"/>
                </a:lnTo>
                <a:lnTo>
                  <a:pt x="2910813" y="3994"/>
                </a:lnTo>
                <a:lnTo>
                  <a:pt x="2861089" y="1780"/>
                </a:lnTo>
                <a:lnTo>
                  <a:pt x="2811138" y="446"/>
                </a:lnTo>
                <a:lnTo>
                  <a:pt x="2760967" y="0"/>
                </a:lnTo>
                <a:close/>
              </a:path>
              <a:path w="3441065" h="3624579">
                <a:moveTo>
                  <a:pt x="3440798" y="1227099"/>
                </a:moveTo>
                <a:lnTo>
                  <a:pt x="2760967" y="1227099"/>
                </a:lnTo>
                <a:lnTo>
                  <a:pt x="2813077" y="1227967"/>
                </a:lnTo>
                <a:lnTo>
                  <a:pt x="2864749" y="1230553"/>
                </a:lnTo>
                <a:lnTo>
                  <a:pt x="2915957" y="1234829"/>
                </a:lnTo>
                <a:lnTo>
                  <a:pt x="2966673" y="1240768"/>
                </a:lnTo>
                <a:lnTo>
                  <a:pt x="3016870" y="1248343"/>
                </a:lnTo>
                <a:lnTo>
                  <a:pt x="3066521" y="1257526"/>
                </a:lnTo>
                <a:lnTo>
                  <a:pt x="3115598" y="1268290"/>
                </a:lnTo>
                <a:lnTo>
                  <a:pt x="3164075" y="1280607"/>
                </a:lnTo>
                <a:lnTo>
                  <a:pt x="3211924" y="1294450"/>
                </a:lnTo>
                <a:lnTo>
                  <a:pt x="3259118" y="1309791"/>
                </a:lnTo>
                <a:lnTo>
                  <a:pt x="3305629" y="1326604"/>
                </a:lnTo>
                <a:lnTo>
                  <a:pt x="3351431" y="1344861"/>
                </a:lnTo>
                <a:lnTo>
                  <a:pt x="3396497" y="1364533"/>
                </a:lnTo>
                <a:lnTo>
                  <a:pt x="3440798" y="1385595"/>
                </a:lnTo>
                <a:lnTo>
                  <a:pt x="3440798" y="1227099"/>
                </a:lnTo>
                <a:close/>
              </a:path>
            </a:pathLst>
          </a:custGeom>
          <a:solidFill>
            <a:srgbClr val="EDDFD2"/>
          </a:solidFill>
        </p:spPr>
        <p:txBody>
          <a:bodyPr wrap="square" lIns="0" tIns="0" rIns="0" bIns="0" rtlCol="0"/>
          <a:lstStyle/>
          <a:p>
            <a:pPr defTabSz="914371">
              <a:defRPr/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object 22"/>
          <p:cNvSpPr/>
          <p:nvPr/>
        </p:nvSpPr>
        <p:spPr>
          <a:xfrm>
            <a:off x="2023428" y="574808"/>
            <a:ext cx="1499869" cy="153035"/>
          </a:xfrm>
          <a:custGeom>
            <a:avLst/>
            <a:gdLst/>
            <a:ahLst/>
            <a:cxnLst/>
            <a:rect l="l" t="t" r="r" b="b"/>
            <a:pathLst>
              <a:path w="1499870" h="153034">
                <a:moveTo>
                  <a:pt x="0" y="152946"/>
                </a:moveTo>
                <a:lnTo>
                  <a:pt x="1499501" y="152946"/>
                </a:lnTo>
                <a:lnTo>
                  <a:pt x="1499501" y="0"/>
                </a:lnTo>
                <a:lnTo>
                  <a:pt x="0" y="0"/>
                </a:lnTo>
                <a:lnTo>
                  <a:pt x="0" y="152946"/>
                </a:lnTo>
                <a:close/>
              </a:path>
            </a:pathLst>
          </a:custGeom>
          <a:solidFill>
            <a:srgbClr val="EF5237"/>
          </a:solidFill>
        </p:spPr>
        <p:txBody>
          <a:bodyPr wrap="square" lIns="0" tIns="0" rIns="0" bIns="0" rtlCol="0"/>
          <a:lstStyle/>
          <a:p>
            <a:pPr defTabSz="914371">
              <a:defRPr/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object 24"/>
          <p:cNvSpPr txBox="1"/>
          <p:nvPr/>
        </p:nvSpPr>
        <p:spPr>
          <a:xfrm>
            <a:off x="1778757" y="2153327"/>
            <a:ext cx="16322684" cy="1859482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064" marR="7261" defTabSz="914371">
              <a:spcBef>
                <a:spcPts val="1501"/>
              </a:spcBef>
              <a:buClr>
                <a:srgbClr val="EF5237"/>
              </a:buClr>
              <a:tabLst>
                <a:tab pos="347969" algn="l"/>
                <a:tab pos="349239" algn="l"/>
              </a:tabLst>
            </a:pP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</a:rPr>
              <a:t>СУБСИДИИ НА ВОЗМЕЩЕНИЕ ЧАСТИ ЗАТРАТ ПО ПРИВЛЕЧЕНИЮ ГАРАНТИЙ И ПОРУЧИТЕЛЬСТВ </a:t>
            </a: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</a:rPr>
              <a:t>АО </a:t>
            </a: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</a:rPr>
              <a:t>«ГАРАНТИЙНЫЙ ФОНД РЕСПУБЛИКИ КОМИ» </a:t>
            </a:r>
          </a:p>
        </p:txBody>
      </p:sp>
      <p:sp>
        <p:nvSpPr>
          <p:cNvPr id="20" name="object 23"/>
          <p:cNvSpPr txBox="1">
            <a:spLocks/>
          </p:cNvSpPr>
          <p:nvPr/>
        </p:nvSpPr>
        <p:spPr>
          <a:xfrm>
            <a:off x="1778757" y="1221706"/>
            <a:ext cx="20285084" cy="607475"/>
          </a:xfrm>
          <a:prstGeom prst="rect">
            <a:avLst/>
          </a:prstGeom>
        </p:spPr>
        <p:txBody>
          <a:bodyPr vert="horz" wrap="square" lIns="0" tIns="5716" rIns="0" bIns="0" rtlCol="0">
            <a:spAutoFit/>
          </a:bodyPr>
          <a:lstStyle>
            <a:lvl1pPr>
              <a:defRPr sz="9850" b="1" i="0">
                <a:solidFill>
                  <a:srgbClr val="4C1913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marL="12701" marR="4169170" defTabSz="914371">
              <a:lnSpc>
                <a:spcPct val="101499"/>
              </a:lnSpc>
              <a:spcBef>
                <a:spcPts val="46"/>
              </a:spcBef>
            </a:pPr>
            <a:r>
              <a:rPr lang="ru-RU" sz="4000" spc="-175" dirty="0">
                <a:solidFill>
                  <a:srgbClr val="EF5237"/>
                </a:solidFill>
                <a:latin typeface="+mn-lt"/>
              </a:rPr>
              <a:t>Министерство </a:t>
            </a:r>
            <a:r>
              <a:rPr lang="ru-RU" sz="4000" spc="-175" dirty="0" smtClean="0">
                <a:solidFill>
                  <a:srgbClr val="EF5237"/>
                </a:solidFill>
                <a:latin typeface="+mn-lt"/>
              </a:rPr>
              <a:t>экономического </a:t>
            </a:r>
            <a:r>
              <a:rPr lang="ru-RU" sz="4000" spc="-175" dirty="0">
                <a:solidFill>
                  <a:srgbClr val="EF5237"/>
                </a:solidFill>
                <a:latin typeface="+mn-lt"/>
              </a:rPr>
              <a:t>развития и промышленности Республики </a:t>
            </a:r>
            <a:r>
              <a:rPr lang="ru-RU" sz="4000" spc="-175" dirty="0" smtClean="0">
                <a:solidFill>
                  <a:srgbClr val="EF5237"/>
                </a:solidFill>
                <a:latin typeface="+mn-lt"/>
              </a:rPr>
              <a:t>Коми</a:t>
            </a:r>
            <a:endParaRPr lang="ru-RU" sz="4000" spc="-175" dirty="0">
              <a:solidFill>
                <a:srgbClr val="EF5237"/>
              </a:solidFill>
              <a:latin typeface="+mn-lt"/>
            </a:endParaRPr>
          </a:p>
        </p:txBody>
      </p:sp>
      <p:sp>
        <p:nvSpPr>
          <p:cNvPr id="10" name="object 24"/>
          <p:cNvSpPr txBox="1"/>
          <p:nvPr/>
        </p:nvSpPr>
        <p:spPr>
          <a:xfrm>
            <a:off x="1778757" y="4013176"/>
            <a:ext cx="15899643" cy="5583579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>
              <a:spcBef>
                <a:spcPts val="1200"/>
              </a:spcBef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Получатели поддержки 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-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с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убъекты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МСП и </a:t>
            </a:r>
            <a:r>
              <a:rPr lang="ru-RU" sz="2400" i="1" dirty="0" err="1">
                <a:solidFill>
                  <a:schemeClr val="accent2">
                    <a:lumMod val="50000"/>
                  </a:schemeClr>
                </a:solidFill>
              </a:rPr>
              <a:t>самозанятые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 граждане </a:t>
            </a:r>
          </a:p>
          <a:p>
            <a:pPr>
              <a:spcBef>
                <a:spcPts val="1200"/>
              </a:spcBef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Условия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получения поддержки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–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с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оответствие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требованиям 209-ФЗ, 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регистрация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и осуществление деятельности в РК, 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задолженность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по уплате налогов и сборов не превышает 3000 рублей, 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отсутствие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просроченной задолженности перед РК, 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наличие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договора о предоставлении поручительства с 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РГО, отсутствие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неисполненных обязательств/просроченной задолженности по </a:t>
            </a:r>
            <a:r>
              <a:rPr lang="ru-RU" sz="2400" i="1" dirty="0" err="1">
                <a:solidFill>
                  <a:schemeClr val="accent2">
                    <a:lumMod val="50000"/>
                  </a:schemeClr>
                </a:solidFill>
              </a:rPr>
              <a:t>микрозаймам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отсутствие задолженности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по кредитам под поручительства 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РГО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не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являются получателями средств из 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регионального бюджета на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аналогичные цели </a:t>
            </a:r>
          </a:p>
          <a:p>
            <a:pPr>
              <a:spcBef>
                <a:spcPts val="1200"/>
              </a:spcBef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Размер субсидии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–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80% (не более 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100 000 рублей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в текущем году 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)</a:t>
            </a:r>
            <a:endParaRPr lang="ru-RU" sz="2400" i="1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spcBef>
                <a:spcPts val="1200"/>
              </a:spcBef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Прием заявок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– до 1 ноября текущего финансового года</a:t>
            </a:r>
          </a:p>
          <a:p>
            <a:pPr>
              <a:spcBef>
                <a:spcPts val="1200"/>
              </a:spcBef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Контакты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ответственного лица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–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Шиханова Галина Викторовна, главный эксперт отдела государственной 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поддержки предпринимательства,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g.v.shihanova@minek.rkomi.ru, (8212) 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255-393</a:t>
            </a:r>
          </a:p>
          <a:p>
            <a:pPr>
              <a:spcBef>
                <a:spcPts val="1200"/>
              </a:spcBef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Информация о поддержке - </a:t>
            </a:r>
            <a:r>
              <a:rPr lang="ru-RU" sz="2400" i="1" dirty="0" smtClean="0">
                <a:hlinkClick r:id="rId2"/>
              </a:rPr>
              <a:t>сайт </a:t>
            </a:r>
            <a:r>
              <a:rPr lang="ru-RU" sz="2400" i="1" dirty="0">
                <a:hlinkClick r:id="rId2"/>
              </a:rPr>
              <a:t>Министерства экономического развития и промышленности </a:t>
            </a:r>
            <a:r>
              <a:rPr lang="ru-RU" sz="2400" i="1" dirty="0" smtClean="0">
                <a:hlinkClick r:id="rId2"/>
              </a:rPr>
              <a:t/>
            </a:r>
            <a:br>
              <a:rPr lang="ru-RU" sz="2400" i="1" dirty="0" smtClean="0">
                <a:hlinkClick r:id="rId2"/>
              </a:rPr>
            </a:br>
            <a:r>
              <a:rPr lang="ru-RU" sz="2400" i="1" dirty="0" smtClean="0">
                <a:hlinkClick r:id="rId2"/>
              </a:rPr>
              <a:t>Республики </a:t>
            </a:r>
            <a:r>
              <a:rPr lang="ru-RU" sz="2400" i="1" dirty="0">
                <a:hlinkClick r:id="rId2"/>
              </a:rPr>
              <a:t>Коми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 в разделе «Деятельность. Предпринимательство»</a:t>
            </a:r>
          </a:p>
          <a:p>
            <a:endParaRPr lang="ru-RU" sz="2400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90097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3"/>
          <p:cNvSpPr/>
          <p:nvPr/>
        </p:nvSpPr>
        <p:spPr>
          <a:xfrm>
            <a:off x="15821238" y="7286243"/>
            <a:ext cx="3441065" cy="3624579"/>
          </a:xfrm>
          <a:custGeom>
            <a:avLst/>
            <a:gdLst/>
            <a:ahLst/>
            <a:cxnLst/>
            <a:rect l="l" t="t" r="r" b="b"/>
            <a:pathLst>
              <a:path w="3441065" h="3624579">
                <a:moveTo>
                  <a:pt x="2760967" y="0"/>
                </a:moveTo>
                <a:lnTo>
                  <a:pt x="2712401" y="418"/>
                </a:lnTo>
                <a:lnTo>
                  <a:pt x="2664039" y="1669"/>
                </a:lnTo>
                <a:lnTo>
                  <a:pt x="2615886" y="3746"/>
                </a:lnTo>
                <a:lnTo>
                  <a:pt x="2567949" y="6642"/>
                </a:lnTo>
                <a:lnTo>
                  <a:pt x="2520237" y="10349"/>
                </a:lnTo>
                <a:lnTo>
                  <a:pt x="2472754" y="14862"/>
                </a:lnTo>
                <a:lnTo>
                  <a:pt x="2425508" y="20173"/>
                </a:lnTo>
                <a:lnTo>
                  <a:pt x="2378507" y="26276"/>
                </a:lnTo>
                <a:lnTo>
                  <a:pt x="2331756" y="33163"/>
                </a:lnTo>
                <a:lnTo>
                  <a:pt x="2285262" y="40828"/>
                </a:lnTo>
                <a:lnTo>
                  <a:pt x="2239034" y="49264"/>
                </a:lnTo>
                <a:lnTo>
                  <a:pt x="2193076" y="58464"/>
                </a:lnTo>
                <a:lnTo>
                  <a:pt x="2147397" y="68421"/>
                </a:lnTo>
                <a:lnTo>
                  <a:pt x="2102003" y="79129"/>
                </a:lnTo>
                <a:lnTo>
                  <a:pt x="2056900" y="90580"/>
                </a:lnTo>
                <a:lnTo>
                  <a:pt x="2012096" y="102768"/>
                </a:lnTo>
                <a:lnTo>
                  <a:pt x="1967598" y="115686"/>
                </a:lnTo>
                <a:lnTo>
                  <a:pt x="1923412" y="129327"/>
                </a:lnTo>
                <a:lnTo>
                  <a:pt x="1879546" y="143684"/>
                </a:lnTo>
                <a:lnTo>
                  <a:pt x="1836005" y="158751"/>
                </a:lnTo>
                <a:lnTo>
                  <a:pt x="1792798" y="174520"/>
                </a:lnTo>
                <a:lnTo>
                  <a:pt x="1749930" y="190984"/>
                </a:lnTo>
                <a:lnTo>
                  <a:pt x="1707408" y="208138"/>
                </a:lnTo>
                <a:lnTo>
                  <a:pt x="1665241" y="225973"/>
                </a:lnTo>
                <a:lnTo>
                  <a:pt x="1623433" y="244484"/>
                </a:lnTo>
                <a:lnTo>
                  <a:pt x="1581993" y="263662"/>
                </a:lnTo>
                <a:lnTo>
                  <a:pt x="1540926" y="283503"/>
                </a:lnTo>
                <a:lnTo>
                  <a:pt x="1500241" y="303997"/>
                </a:lnTo>
                <a:lnTo>
                  <a:pt x="1459943" y="325140"/>
                </a:lnTo>
                <a:lnTo>
                  <a:pt x="1420039" y="346924"/>
                </a:lnTo>
                <a:lnTo>
                  <a:pt x="1380537" y="369341"/>
                </a:lnTo>
                <a:lnTo>
                  <a:pt x="1341443" y="392386"/>
                </a:lnTo>
                <a:lnTo>
                  <a:pt x="1302765" y="416051"/>
                </a:lnTo>
                <a:lnTo>
                  <a:pt x="1264508" y="440330"/>
                </a:lnTo>
                <a:lnTo>
                  <a:pt x="1226679" y="465215"/>
                </a:lnTo>
                <a:lnTo>
                  <a:pt x="1189287" y="490700"/>
                </a:lnTo>
                <a:lnTo>
                  <a:pt x="1152337" y="516779"/>
                </a:lnTo>
                <a:lnTo>
                  <a:pt x="1115836" y="543443"/>
                </a:lnTo>
                <a:lnTo>
                  <a:pt x="1079791" y="570687"/>
                </a:lnTo>
                <a:lnTo>
                  <a:pt x="1044209" y="598503"/>
                </a:lnTo>
                <a:lnTo>
                  <a:pt x="1009097" y="626885"/>
                </a:lnTo>
                <a:lnTo>
                  <a:pt x="974462" y="655825"/>
                </a:lnTo>
                <a:lnTo>
                  <a:pt x="940310" y="685318"/>
                </a:lnTo>
                <a:lnTo>
                  <a:pt x="906648" y="715355"/>
                </a:lnTo>
                <a:lnTo>
                  <a:pt x="873484" y="745931"/>
                </a:lnTo>
                <a:lnTo>
                  <a:pt x="840823" y="777039"/>
                </a:lnTo>
                <a:lnTo>
                  <a:pt x="808674" y="808670"/>
                </a:lnTo>
                <a:lnTo>
                  <a:pt x="777042" y="840820"/>
                </a:lnTo>
                <a:lnTo>
                  <a:pt x="745934" y="873480"/>
                </a:lnTo>
                <a:lnTo>
                  <a:pt x="715359" y="906645"/>
                </a:lnTo>
                <a:lnTo>
                  <a:pt x="685321" y="940306"/>
                </a:lnTo>
                <a:lnTo>
                  <a:pt x="655828" y="974458"/>
                </a:lnTo>
                <a:lnTo>
                  <a:pt x="626888" y="1009094"/>
                </a:lnTo>
                <a:lnTo>
                  <a:pt x="598506" y="1044206"/>
                </a:lnTo>
                <a:lnTo>
                  <a:pt x="570690" y="1079788"/>
                </a:lnTo>
                <a:lnTo>
                  <a:pt x="543446" y="1115833"/>
                </a:lnTo>
                <a:lnTo>
                  <a:pt x="516781" y="1152334"/>
                </a:lnTo>
                <a:lnTo>
                  <a:pt x="490703" y="1189284"/>
                </a:lnTo>
                <a:lnTo>
                  <a:pt x="465218" y="1226677"/>
                </a:lnTo>
                <a:lnTo>
                  <a:pt x="440332" y="1264505"/>
                </a:lnTo>
                <a:lnTo>
                  <a:pt x="416054" y="1302762"/>
                </a:lnTo>
                <a:lnTo>
                  <a:pt x="392388" y="1341441"/>
                </a:lnTo>
                <a:lnTo>
                  <a:pt x="369343" y="1380535"/>
                </a:lnTo>
                <a:lnTo>
                  <a:pt x="346926" y="1420038"/>
                </a:lnTo>
                <a:lnTo>
                  <a:pt x="325142" y="1459941"/>
                </a:lnTo>
                <a:lnTo>
                  <a:pt x="303999" y="1500239"/>
                </a:lnTo>
                <a:lnTo>
                  <a:pt x="283505" y="1540925"/>
                </a:lnTo>
                <a:lnTo>
                  <a:pt x="263664" y="1581992"/>
                </a:lnTo>
                <a:lnTo>
                  <a:pt x="244485" y="1623433"/>
                </a:lnTo>
                <a:lnTo>
                  <a:pt x="225975" y="1665240"/>
                </a:lnTo>
                <a:lnTo>
                  <a:pt x="208139" y="1707409"/>
                </a:lnTo>
                <a:lnTo>
                  <a:pt x="190986" y="1749930"/>
                </a:lnTo>
                <a:lnTo>
                  <a:pt x="174521" y="1792798"/>
                </a:lnTo>
                <a:lnTo>
                  <a:pt x="158752" y="1836006"/>
                </a:lnTo>
                <a:lnTo>
                  <a:pt x="143685" y="1879547"/>
                </a:lnTo>
                <a:lnTo>
                  <a:pt x="129328" y="1923414"/>
                </a:lnTo>
                <a:lnTo>
                  <a:pt x="115687" y="1967601"/>
                </a:lnTo>
                <a:lnTo>
                  <a:pt x="102769" y="2012099"/>
                </a:lnTo>
                <a:lnTo>
                  <a:pt x="90581" y="2056903"/>
                </a:lnTo>
                <a:lnTo>
                  <a:pt x="79130" y="2102006"/>
                </a:lnTo>
                <a:lnTo>
                  <a:pt x="68422" y="2147401"/>
                </a:lnTo>
                <a:lnTo>
                  <a:pt x="58464" y="2193081"/>
                </a:lnTo>
                <a:lnTo>
                  <a:pt x="49264" y="2239039"/>
                </a:lnTo>
                <a:lnTo>
                  <a:pt x="40828" y="2285268"/>
                </a:lnTo>
                <a:lnTo>
                  <a:pt x="33163" y="2331762"/>
                </a:lnTo>
                <a:lnTo>
                  <a:pt x="26276" y="2378514"/>
                </a:lnTo>
                <a:lnTo>
                  <a:pt x="20173" y="2425516"/>
                </a:lnTo>
                <a:lnTo>
                  <a:pt x="14862" y="2472762"/>
                </a:lnTo>
                <a:lnTo>
                  <a:pt x="10349" y="2520245"/>
                </a:lnTo>
                <a:lnTo>
                  <a:pt x="6605" y="2568572"/>
                </a:lnTo>
                <a:lnTo>
                  <a:pt x="3739" y="2616062"/>
                </a:lnTo>
                <a:lnTo>
                  <a:pt x="1669" y="2664050"/>
                </a:lnTo>
                <a:lnTo>
                  <a:pt x="418" y="2712413"/>
                </a:lnTo>
                <a:lnTo>
                  <a:pt x="0" y="2760980"/>
                </a:lnTo>
                <a:lnTo>
                  <a:pt x="501" y="2814130"/>
                </a:lnTo>
                <a:lnTo>
                  <a:pt x="1994" y="2866926"/>
                </a:lnTo>
                <a:lnTo>
                  <a:pt x="4474" y="2919524"/>
                </a:lnTo>
                <a:lnTo>
                  <a:pt x="7931" y="2971860"/>
                </a:lnTo>
                <a:lnTo>
                  <a:pt x="12355" y="3023925"/>
                </a:lnTo>
                <a:lnTo>
                  <a:pt x="17738" y="3075711"/>
                </a:lnTo>
                <a:lnTo>
                  <a:pt x="24070" y="3127208"/>
                </a:lnTo>
                <a:lnTo>
                  <a:pt x="31344" y="3178408"/>
                </a:lnTo>
                <a:lnTo>
                  <a:pt x="39550" y="3229302"/>
                </a:lnTo>
                <a:lnTo>
                  <a:pt x="48679" y="3279881"/>
                </a:lnTo>
                <a:lnTo>
                  <a:pt x="58722" y="3330136"/>
                </a:lnTo>
                <a:lnTo>
                  <a:pt x="69670" y="3380059"/>
                </a:lnTo>
                <a:lnTo>
                  <a:pt x="81515" y="3429640"/>
                </a:lnTo>
                <a:lnTo>
                  <a:pt x="94247" y="3478872"/>
                </a:lnTo>
                <a:lnTo>
                  <a:pt x="107858" y="3527744"/>
                </a:lnTo>
                <a:lnTo>
                  <a:pt x="122339" y="3576249"/>
                </a:lnTo>
                <a:lnTo>
                  <a:pt x="137680" y="3624376"/>
                </a:lnTo>
                <a:lnTo>
                  <a:pt x="1492986" y="3624376"/>
                </a:lnTo>
                <a:lnTo>
                  <a:pt x="1465669" y="3582915"/>
                </a:lnTo>
                <a:lnTo>
                  <a:pt x="1439672" y="3540533"/>
                </a:lnTo>
                <a:lnTo>
                  <a:pt x="1415025" y="3497259"/>
                </a:lnTo>
                <a:lnTo>
                  <a:pt x="1391757" y="3453122"/>
                </a:lnTo>
                <a:lnTo>
                  <a:pt x="1369896" y="3408153"/>
                </a:lnTo>
                <a:lnTo>
                  <a:pt x="1349472" y="3362379"/>
                </a:lnTo>
                <a:lnTo>
                  <a:pt x="1330515" y="3315830"/>
                </a:lnTo>
                <a:lnTo>
                  <a:pt x="1313053" y="3268536"/>
                </a:lnTo>
                <a:lnTo>
                  <a:pt x="1297116" y="3220524"/>
                </a:lnTo>
                <a:lnTo>
                  <a:pt x="1282732" y="3171825"/>
                </a:lnTo>
                <a:lnTo>
                  <a:pt x="1269931" y="3122468"/>
                </a:lnTo>
                <a:lnTo>
                  <a:pt x="1258743" y="3072481"/>
                </a:lnTo>
                <a:lnTo>
                  <a:pt x="1249195" y="3021895"/>
                </a:lnTo>
                <a:lnTo>
                  <a:pt x="1241318" y="2970737"/>
                </a:lnTo>
                <a:lnTo>
                  <a:pt x="1235141" y="2919037"/>
                </a:lnTo>
                <a:lnTo>
                  <a:pt x="1230693" y="2866825"/>
                </a:lnTo>
                <a:lnTo>
                  <a:pt x="1228001" y="2814075"/>
                </a:lnTo>
                <a:lnTo>
                  <a:pt x="1227099" y="2760980"/>
                </a:lnTo>
                <a:lnTo>
                  <a:pt x="1227857" y="2712288"/>
                </a:lnTo>
                <a:lnTo>
                  <a:pt x="1230117" y="2663974"/>
                </a:lnTo>
                <a:lnTo>
                  <a:pt x="1233873" y="2615896"/>
                </a:lnTo>
                <a:lnTo>
                  <a:pt x="1239050" y="2568572"/>
                </a:lnTo>
                <a:lnTo>
                  <a:pt x="1245679" y="2521529"/>
                </a:lnTo>
                <a:lnTo>
                  <a:pt x="1253719" y="2474954"/>
                </a:lnTo>
                <a:lnTo>
                  <a:pt x="1263149" y="2428869"/>
                </a:lnTo>
                <a:lnTo>
                  <a:pt x="1273945" y="2383297"/>
                </a:lnTo>
                <a:lnTo>
                  <a:pt x="1286085" y="2338262"/>
                </a:lnTo>
                <a:lnTo>
                  <a:pt x="1299547" y="2293784"/>
                </a:lnTo>
                <a:lnTo>
                  <a:pt x="1314308" y="2249886"/>
                </a:lnTo>
                <a:lnTo>
                  <a:pt x="1330346" y="2206592"/>
                </a:lnTo>
                <a:lnTo>
                  <a:pt x="1347638" y="2163923"/>
                </a:lnTo>
                <a:lnTo>
                  <a:pt x="1366162" y="2121902"/>
                </a:lnTo>
                <a:lnTo>
                  <a:pt x="1385896" y="2080551"/>
                </a:lnTo>
                <a:lnTo>
                  <a:pt x="1406816" y="2039894"/>
                </a:lnTo>
                <a:lnTo>
                  <a:pt x="1428901" y="1999951"/>
                </a:lnTo>
                <a:lnTo>
                  <a:pt x="1452128" y="1960746"/>
                </a:lnTo>
                <a:lnTo>
                  <a:pt x="1476474" y="1922302"/>
                </a:lnTo>
                <a:lnTo>
                  <a:pt x="1501918" y="1884640"/>
                </a:lnTo>
                <a:lnTo>
                  <a:pt x="1528436" y="1847783"/>
                </a:lnTo>
                <a:lnTo>
                  <a:pt x="1556006" y="1811754"/>
                </a:lnTo>
                <a:lnTo>
                  <a:pt x="1584606" y="1776574"/>
                </a:lnTo>
                <a:lnTo>
                  <a:pt x="1614213" y="1742268"/>
                </a:lnTo>
                <a:lnTo>
                  <a:pt x="1644805" y="1708856"/>
                </a:lnTo>
                <a:lnTo>
                  <a:pt x="1676360" y="1676361"/>
                </a:lnTo>
                <a:lnTo>
                  <a:pt x="1708854" y="1644807"/>
                </a:lnTo>
                <a:lnTo>
                  <a:pt x="1742266" y="1614215"/>
                </a:lnTo>
                <a:lnTo>
                  <a:pt x="1776572" y="1584607"/>
                </a:lnTo>
                <a:lnTo>
                  <a:pt x="1811751" y="1556007"/>
                </a:lnTo>
                <a:lnTo>
                  <a:pt x="1847780" y="1528437"/>
                </a:lnTo>
                <a:lnTo>
                  <a:pt x="1884637" y="1501919"/>
                </a:lnTo>
                <a:lnTo>
                  <a:pt x="1922298" y="1476475"/>
                </a:lnTo>
                <a:lnTo>
                  <a:pt x="1960743" y="1452129"/>
                </a:lnTo>
                <a:lnTo>
                  <a:pt x="1999947" y="1428902"/>
                </a:lnTo>
                <a:lnTo>
                  <a:pt x="2039889" y="1406817"/>
                </a:lnTo>
                <a:lnTo>
                  <a:pt x="2080547" y="1385896"/>
                </a:lnTo>
                <a:lnTo>
                  <a:pt x="2121897" y="1366163"/>
                </a:lnTo>
                <a:lnTo>
                  <a:pt x="2163918" y="1347639"/>
                </a:lnTo>
                <a:lnTo>
                  <a:pt x="2206586" y="1330346"/>
                </a:lnTo>
                <a:lnTo>
                  <a:pt x="2249880" y="1314308"/>
                </a:lnTo>
                <a:lnTo>
                  <a:pt x="2293777" y="1299547"/>
                </a:lnTo>
                <a:lnTo>
                  <a:pt x="2338254" y="1286085"/>
                </a:lnTo>
                <a:lnTo>
                  <a:pt x="2383290" y="1273945"/>
                </a:lnTo>
                <a:lnTo>
                  <a:pt x="2428861" y="1263149"/>
                </a:lnTo>
                <a:lnTo>
                  <a:pt x="2474945" y="1253719"/>
                </a:lnTo>
                <a:lnTo>
                  <a:pt x="2521519" y="1245679"/>
                </a:lnTo>
                <a:lnTo>
                  <a:pt x="2568562" y="1239050"/>
                </a:lnTo>
                <a:lnTo>
                  <a:pt x="2616051" y="1233855"/>
                </a:lnTo>
                <a:lnTo>
                  <a:pt x="2663963" y="1230117"/>
                </a:lnTo>
                <a:lnTo>
                  <a:pt x="2712276" y="1227857"/>
                </a:lnTo>
                <a:lnTo>
                  <a:pt x="2760967" y="1227099"/>
                </a:lnTo>
                <a:lnTo>
                  <a:pt x="3440798" y="1227099"/>
                </a:lnTo>
                <a:lnTo>
                  <a:pt x="3440798" y="84328"/>
                </a:lnTo>
                <a:lnTo>
                  <a:pt x="3394033" y="72919"/>
                </a:lnTo>
                <a:lnTo>
                  <a:pt x="3346965" y="62309"/>
                </a:lnTo>
                <a:lnTo>
                  <a:pt x="3299598" y="52506"/>
                </a:lnTo>
                <a:lnTo>
                  <a:pt x="3251942" y="43516"/>
                </a:lnTo>
                <a:lnTo>
                  <a:pt x="3204003" y="35348"/>
                </a:lnTo>
                <a:lnTo>
                  <a:pt x="3155787" y="28008"/>
                </a:lnTo>
                <a:lnTo>
                  <a:pt x="3107302" y="21504"/>
                </a:lnTo>
                <a:lnTo>
                  <a:pt x="3058555" y="15843"/>
                </a:lnTo>
                <a:lnTo>
                  <a:pt x="3009554" y="11033"/>
                </a:lnTo>
                <a:lnTo>
                  <a:pt x="2960304" y="7080"/>
                </a:lnTo>
                <a:lnTo>
                  <a:pt x="2910813" y="3994"/>
                </a:lnTo>
                <a:lnTo>
                  <a:pt x="2861089" y="1780"/>
                </a:lnTo>
                <a:lnTo>
                  <a:pt x="2811138" y="446"/>
                </a:lnTo>
                <a:lnTo>
                  <a:pt x="2760967" y="0"/>
                </a:lnTo>
                <a:close/>
              </a:path>
              <a:path w="3441065" h="3624579">
                <a:moveTo>
                  <a:pt x="3440798" y="1227099"/>
                </a:moveTo>
                <a:lnTo>
                  <a:pt x="2760967" y="1227099"/>
                </a:lnTo>
                <a:lnTo>
                  <a:pt x="2813077" y="1227967"/>
                </a:lnTo>
                <a:lnTo>
                  <a:pt x="2864749" y="1230553"/>
                </a:lnTo>
                <a:lnTo>
                  <a:pt x="2915957" y="1234829"/>
                </a:lnTo>
                <a:lnTo>
                  <a:pt x="2966673" y="1240768"/>
                </a:lnTo>
                <a:lnTo>
                  <a:pt x="3016870" y="1248343"/>
                </a:lnTo>
                <a:lnTo>
                  <a:pt x="3066521" y="1257526"/>
                </a:lnTo>
                <a:lnTo>
                  <a:pt x="3115598" y="1268290"/>
                </a:lnTo>
                <a:lnTo>
                  <a:pt x="3164075" y="1280607"/>
                </a:lnTo>
                <a:lnTo>
                  <a:pt x="3211924" y="1294450"/>
                </a:lnTo>
                <a:lnTo>
                  <a:pt x="3259118" y="1309791"/>
                </a:lnTo>
                <a:lnTo>
                  <a:pt x="3305629" y="1326604"/>
                </a:lnTo>
                <a:lnTo>
                  <a:pt x="3351431" y="1344861"/>
                </a:lnTo>
                <a:lnTo>
                  <a:pt x="3396497" y="1364533"/>
                </a:lnTo>
                <a:lnTo>
                  <a:pt x="3440798" y="1385595"/>
                </a:lnTo>
                <a:lnTo>
                  <a:pt x="3440798" y="1227099"/>
                </a:lnTo>
                <a:close/>
              </a:path>
            </a:pathLst>
          </a:custGeom>
          <a:solidFill>
            <a:srgbClr val="EDDFD2"/>
          </a:solidFill>
        </p:spPr>
        <p:txBody>
          <a:bodyPr wrap="square" lIns="0" tIns="0" rIns="0" bIns="0" rtlCol="0"/>
          <a:lstStyle/>
          <a:p>
            <a:pPr defTabSz="914371">
              <a:defRPr/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object 22"/>
          <p:cNvSpPr/>
          <p:nvPr/>
        </p:nvSpPr>
        <p:spPr>
          <a:xfrm>
            <a:off x="2023428" y="574808"/>
            <a:ext cx="1499869" cy="153035"/>
          </a:xfrm>
          <a:custGeom>
            <a:avLst/>
            <a:gdLst/>
            <a:ahLst/>
            <a:cxnLst/>
            <a:rect l="l" t="t" r="r" b="b"/>
            <a:pathLst>
              <a:path w="1499870" h="153034">
                <a:moveTo>
                  <a:pt x="0" y="152946"/>
                </a:moveTo>
                <a:lnTo>
                  <a:pt x="1499501" y="152946"/>
                </a:lnTo>
                <a:lnTo>
                  <a:pt x="1499501" y="0"/>
                </a:lnTo>
                <a:lnTo>
                  <a:pt x="0" y="0"/>
                </a:lnTo>
                <a:lnTo>
                  <a:pt x="0" y="152946"/>
                </a:lnTo>
                <a:close/>
              </a:path>
            </a:pathLst>
          </a:custGeom>
          <a:solidFill>
            <a:srgbClr val="EF5237"/>
          </a:solidFill>
        </p:spPr>
        <p:txBody>
          <a:bodyPr wrap="square" lIns="0" tIns="0" rIns="0" bIns="0" rtlCol="0"/>
          <a:lstStyle/>
          <a:p>
            <a:pPr defTabSz="914371">
              <a:defRPr/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object 24"/>
          <p:cNvSpPr txBox="1"/>
          <p:nvPr/>
        </p:nvSpPr>
        <p:spPr>
          <a:xfrm>
            <a:off x="1778757" y="1937746"/>
            <a:ext cx="16322684" cy="1859482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064" marR="7261" defTabSz="914371">
              <a:spcBef>
                <a:spcPts val="1501"/>
              </a:spcBef>
              <a:buClr>
                <a:srgbClr val="EF5237"/>
              </a:buClr>
              <a:tabLst>
                <a:tab pos="347969" algn="l"/>
                <a:tab pos="349239" algn="l"/>
              </a:tabLst>
            </a:pP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</a:rPr>
              <a:t>СУБСИДИИ НА ПРОВЕДЕНИЕ ОЦЕНКИ И СТРАХОВАНИЯ ИМУЩЕСТВА, ПЕРЕДАВАЕМОГО В ЗАЛОГ ПО ДОГОВОРАМ ЗАЙМА </a:t>
            </a: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40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</a:rPr>
              <a:t>С </a:t>
            </a: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</a:rPr>
              <a:t>АО «МИКРОКРЕДИТНАЯ КОМПАНИЯ РЕСПУБЛИКИ КОМИ»</a:t>
            </a:r>
          </a:p>
        </p:txBody>
      </p:sp>
      <p:sp>
        <p:nvSpPr>
          <p:cNvPr id="20" name="object 23"/>
          <p:cNvSpPr txBox="1">
            <a:spLocks/>
          </p:cNvSpPr>
          <p:nvPr/>
        </p:nvSpPr>
        <p:spPr>
          <a:xfrm>
            <a:off x="1778757" y="1066789"/>
            <a:ext cx="20285084" cy="607475"/>
          </a:xfrm>
          <a:prstGeom prst="rect">
            <a:avLst/>
          </a:prstGeom>
        </p:spPr>
        <p:txBody>
          <a:bodyPr vert="horz" wrap="square" lIns="0" tIns="5716" rIns="0" bIns="0" rtlCol="0">
            <a:spAutoFit/>
          </a:bodyPr>
          <a:lstStyle>
            <a:lvl1pPr>
              <a:defRPr sz="9850" b="1" i="0">
                <a:solidFill>
                  <a:srgbClr val="4C1913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marL="12701" marR="4169170" defTabSz="914371">
              <a:lnSpc>
                <a:spcPct val="101499"/>
              </a:lnSpc>
              <a:spcBef>
                <a:spcPts val="46"/>
              </a:spcBef>
            </a:pPr>
            <a:r>
              <a:rPr lang="ru-RU" sz="4000" spc="-175" dirty="0" smtClean="0">
                <a:solidFill>
                  <a:srgbClr val="EF5237"/>
                </a:solidFill>
                <a:latin typeface="+mn-lt"/>
              </a:rPr>
              <a:t>Министерство экономического развития и промышленности </a:t>
            </a:r>
            <a:r>
              <a:rPr lang="ru-RU" sz="4000" spc="-175" dirty="0">
                <a:solidFill>
                  <a:srgbClr val="EF5237"/>
                </a:solidFill>
                <a:latin typeface="+mn-lt"/>
              </a:rPr>
              <a:t>Республики Коми</a:t>
            </a:r>
          </a:p>
        </p:txBody>
      </p:sp>
      <p:sp>
        <p:nvSpPr>
          <p:cNvPr id="10" name="object 24"/>
          <p:cNvSpPr txBox="1"/>
          <p:nvPr/>
        </p:nvSpPr>
        <p:spPr>
          <a:xfrm>
            <a:off x="1837108" y="3883678"/>
            <a:ext cx="16205981" cy="573746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>
              <a:spcBef>
                <a:spcPts val="1200"/>
              </a:spcBef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Получатели поддержки 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-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с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убъекты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МСП и </a:t>
            </a:r>
            <a:r>
              <a:rPr lang="ru-RU" sz="2400" i="1" dirty="0" err="1">
                <a:solidFill>
                  <a:schemeClr val="accent2">
                    <a:lumMod val="50000"/>
                  </a:schemeClr>
                </a:solidFill>
              </a:rPr>
              <a:t>самозанятые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 граждане </a:t>
            </a:r>
          </a:p>
          <a:p>
            <a:pPr>
              <a:spcBef>
                <a:spcPts val="1200"/>
              </a:spcBef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Условия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получения поддержки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–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с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оответствие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требованиям 209-ФЗ, 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регистрация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и осуществление деятельности в РК, 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задолженность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по уплате налогов и сборов не превышает 3000 рублей, 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отсутствие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просроченной задолженности перед РК, 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наличие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договора займа с МФО, 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отсутствие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неисполненных обязательств/просроченной задолженности по </a:t>
            </a:r>
            <a:r>
              <a:rPr lang="ru-RU" sz="2400" i="1" dirty="0" err="1">
                <a:solidFill>
                  <a:schemeClr val="accent2">
                    <a:lumMod val="50000"/>
                  </a:schemeClr>
                </a:solidFill>
              </a:rPr>
              <a:t>микрозаймам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не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являются получателями средств из 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регионального бюджета на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аналогичные цели </a:t>
            </a:r>
          </a:p>
          <a:p>
            <a:pPr>
              <a:spcBef>
                <a:spcPts val="1200"/>
              </a:spcBef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Размер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поддержки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–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90% (по оценке имущества  - от осуществленных расходов, но не более 6 тысяч рублей; по страхованию имущества - от осуществленных расходов, но не более 70 тысяч рублей)</a:t>
            </a:r>
          </a:p>
          <a:p>
            <a:pPr>
              <a:spcBef>
                <a:spcPts val="1200"/>
              </a:spcBef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Прием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заявок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– до 1 ноября текущего финансового года</a:t>
            </a:r>
          </a:p>
          <a:p>
            <a:pPr>
              <a:spcBef>
                <a:spcPts val="1200"/>
              </a:spcBef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Контакты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ответственного лица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–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Шиханова Галина Викторовна, главный эксперт отдела государственной 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поддержки предпринимательства, g.v.shihanova@minek.rkomi.ru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, (8212) 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255-393</a:t>
            </a:r>
          </a:p>
          <a:p>
            <a:pPr>
              <a:spcBef>
                <a:spcPts val="1200"/>
              </a:spcBef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Информация о поддержке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– 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  <a:hlinkClick r:id="rId2"/>
              </a:rPr>
              <a:t>сайт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  <a:hlinkClick r:id="rId2"/>
              </a:rPr>
              <a:t>Министерства экономического развития и промышленности 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  <a:hlinkClick r:id="rId2"/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  <a:hlinkClick r:id="rId2"/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  <a:hlinkClick r:id="rId2"/>
              </a:rPr>
              <a:t>Республики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  <a:hlinkClick r:id="rId2"/>
              </a:rPr>
              <a:t>Коми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 в разделе «Деятельность. Предпринимательство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»</a:t>
            </a:r>
            <a:endParaRPr lang="ru-RU" sz="2400" i="1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spcBef>
                <a:spcPts val="1200"/>
              </a:spcBef>
            </a:pPr>
            <a:endParaRPr lang="ru-RU" sz="2400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00628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3"/>
          <p:cNvSpPr/>
          <p:nvPr/>
        </p:nvSpPr>
        <p:spPr>
          <a:xfrm>
            <a:off x="15821236" y="7286242"/>
            <a:ext cx="3441065" cy="3624579"/>
          </a:xfrm>
          <a:custGeom>
            <a:avLst/>
            <a:gdLst/>
            <a:ahLst/>
            <a:cxnLst/>
            <a:rect l="l" t="t" r="r" b="b"/>
            <a:pathLst>
              <a:path w="3441065" h="3624579">
                <a:moveTo>
                  <a:pt x="2760967" y="0"/>
                </a:moveTo>
                <a:lnTo>
                  <a:pt x="2712401" y="418"/>
                </a:lnTo>
                <a:lnTo>
                  <a:pt x="2664039" y="1669"/>
                </a:lnTo>
                <a:lnTo>
                  <a:pt x="2615886" y="3746"/>
                </a:lnTo>
                <a:lnTo>
                  <a:pt x="2567949" y="6642"/>
                </a:lnTo>
                <a:lnTo>
                  <a:pt x="2520237" y="10349"/>
                </a:lnTo>
                <a:lnTo>
                  <a:pt x="2472754" y="14862"/>
                </a:lnTo>
                <a:lnTo>
                  <a:pt x="2425508" y="20173"/>
                </a:lnTo>
                <a:lnTo>
                  <a:pt x="2378507" y="26276"/>
                </a:lnTo>
                <a:lnTo>
                  <a:pt x="2331756" y="33163"/>
                </a:lnTo>
                <a:lnTo>
                  <a:pt x="2285262" y="40828"/>
                </a:lnTo>
                <a:lnTo>
                  <a:pt x="2239034" y="49264"/>
                </a:lnTo>
                <a:lnTo>
                  <a:pt x="2193076" y="58464"/>
                </a:lnTo>
                <a:lnTo>
                  <a:pt x="2147397" y="68421"/>
                </a:lnTo>
                <a:lnTo>
                  <a:pt x="2102003" y="79129"/>
                </a:lnTo>
                <a:lnTo>
                  <a:pt x="2056900" y="90580"/>
                </a:lnTo>
                <a:lnTo>
                  <a:pt x="2012096" y="102768"/>
                </a:lnTo>
                <a:lnTo>
                  <a:pt x="1967598" y="115686"/>
                </a:lnTo>
                <a:lnTo>
                  <a:pt x="1923412" y="129327"/>
                </a:lnTo>
                <a:lnTo>
                  <a:pt x="1879546" y="143684"/>
                </a:lnTo>
                <a:lnTo>
                  <a:pt x="1836005" y="158751"/>
                </a:lnTo>
                <a:lnTo>
                  <a:pt x="1792798" y="174520"/>
                </a:lnTo>
                <a:lnTo>
                  <a:pt x="1749930" y="190984"/>
                </a:lnTo>
                <a:lnTo>
                  <a:pt x="1707408" y="208138"/>
                </a:lnTo>
                <a:lnTo>
                  <a:pt x="1665241" y="225973"/>
                </a:lnTo>
                <a:lnTo>
                  <a:pt x="1623433" y="244484"/>
                </a:lnTo>
                <a:lnTo>
                  <a:pt x="1581993" y="263662"/>
                </a:lnTo>
                <a:lnTo>
                  <a:pt x="1540926" y="283503"/>
                </a:lnTo>
                <a:lnTo>
                  <a:pt x="1500241" y="303997"/>
                </a:lnTo>
                <a:lnTo>
                  <a:pt x="1459943" y="325140"/>
                </a:lnTo>
                <a:lnTo>
                  <a:pt x="1420039" y="346924"/>
                </a:lnTo>
                <a:lnTo>
                  <a:pt x="1380537" y="369341"/>
                </a:lnTo>
                <a:lnTo>
                  <a:pt x="1341443" y="392386"/>
                </a:lnTo>
                <a:lnTo>
                  <a:pt x="1302765" y="416051"/>
                </a:lnTo>
                <a:lnTo>
                  <a:pt x="1264508" y="440330"/>
                </a:lnTo>
                <a:lnTo>
                  <a:pt x="1226679" y="465215"/>
                </a:lnTo>
                <a:lnTo>
                  <a:pt x="1189287" y="490700"/>
                </a:lnTo>
                <a:lnTo>
                  <a:pt x="1152337" y="516779"/>
                </a:lnTo>
                <a:lnTo>
                  <a:pt x="1115836" y="543443"/>
                </a:lnTo>
                <a:lnTo>
                  <a:pt x="1079791" y="570687"/>
                </a:lnTo>
                <a:lnTo>
                  <a:pt x="1044209" y="598503"/>
                </a:lnTo>
                <a:lnTo>
                  <a:pt x="1009097" y="626885"/>
                </a:lnTo>
                <a:lnTo>
                  <a:pt x="974462" y="655825"/>
                </a:lnTo>
                <a:lnTo>
                  <a:pt x="940310" y="685318"/>
                </a:lnTo>
                <a:lnTo>
                  <a:pt x="906648" y="715355"/>
                </a:lnTo>
                <a:lnTo>
                  <a:pt x="873484" y="745931"/>
                </a:lnTo>
                <a:lnTo>
                  <a:pt x="840823" y="777039"/>
                </a:lnTo>
                <a:lnTo>
                  <a:pt x="808674" y="808670"/>
                </a:lnTo>
                <a:lnTo>
                  <a:pt x="777042" y="840820"/>
                </a:lnTo>
                <a:lnTo>
                  <a:pt x="745934" y="873480"/>
                </a:lnTo>
                <a:lnTo>
                  <a:pt x="715359" y="906645"/>
                </a:lnTo>
                <a:lnTo>
                  <a:pt x="685321" y="940306"/>
                </a:lnTo>
                <a:lnTo>
                  <a:pt x="655828" y="974458"/>
                </a:lnTo>
                <a:lnTo>
                  <a:pt x="626888" y="1009094"/>
                </a:lnTo>
                <a:lnTo>
                  <a:pt x="598506" y="1044206"/>
                </a:lnTo>
                <a:lnTo>
                  <a:pt x="570690" y="1079788"/>
                </a:lnTo>
                <a:lnTo>
                  <a:pt x="543446" y="1115833"/>
                </a:lnTo>
                <a:lnTo>
                  <a:pt x="516781" y="1152334"/>
                </a:lnTo>
                <a:lnTo>
                  <a:pt x="490703" y="1189284"/>
                </a:lnTo>
                <a:lnTo>
                  <a:pt x="465218" y="1226677"/>
                </a:lnTo>
                <a:lnTo>
                  <a:pt x="440332" y="1264505"/>
                </a:lnTo>
                <a:lnTo>
                  <a:pt x="416054" y="1302762"/>
                </a:lnTo>
                <a:lnTo>
                  <a:pt x="392388" y="1341441"/>
                </a:lnTo>
                <a:lnTo>
                  <a:pt x="369343" y="1380535"/>
                </a:lnTo>
                <a:lnTo>
                  <a:pt x="346926" y="1420038"/>
                </a:lnTo>
                <a:lnTo>
                  <a:pt x="325142" y="1459941"/>
                </a:lnTo>
                <a:lnTo>
                  <a:pt x="303999" y="1500239"/>
                </a:lnTo>
                <a:lnTo>
                  <a:pt x="283505" y="1540925"/>
                </a:lnTo>
                <a:lnTo>
                  <a:pt x="263664" y="1581992"/>
                </a:lnTo>
                <a:lnTo>
                  <a:pt x="244485" y="1623433"/>
                </a:lnTo>
                <a:lnTo>
                  <a:pt x="225975" y="1665240"/>
                </a:lnTo>
                <a:lnTo>
                  <a:pt x="208139" y="1707409"/>
                </a:lnTo>
                <a:lnTo>
                  <a:pt x="190986" y="1749930"/>
                </a:lnTo>
                <a:lnTo>
                  <a:pt x="174521" y="1792798"/>
                </a:lnTo>
                <a:lnTo>
                  <a:pt x="158752" y="1836006"/>
                </a:lnTo>
                <a:lnTo>
                  <a:pt x="143685" y="1879547"/>
                </a:lnTo>
                <a:lnTo>
                  <a:pt x="129328" y="1923414"/>
                </a:lnTo>
                <a:lnTo>
                  <a:pt x="115687" y="1967601"/>
                </a:lnTo>
                <a:lnTo>
                  <a:pt x="102769" y="2012099"/>
                </a:lnTo>
                <a:lnTo>
                  <a:pt x="90581" y="2056903"/>
                </a:lnTo>
                <a:lnTo>
                  <a:pt x="79130" y="2102006"/>
                </a:lnTo>
                <a:lnTo>
                  <a:pt x="68422" y="2147401"/>
                </a:lnTo>
                <a:lnTo>
                  <a:pt x="58464" y="2193081"/>
                </a:lnTo>
                <a:lnTo>
                  <a:pt x="49264" y="2239039"/>
                </a:lnTo>
                <a:lnTo>
                  <a:pt x="40828" y="2285268"/>
                </a:lnTo>
                <a:lnTo>
                  <a:pt x="33163" y="2331762"/>
                </a:lnTo>
                <a:lnTo>
                  <a:pt x="26276" y="2378514"/>
                </a:lnTo>
                <a:lnTo>
                  <a:pt x="20173" y="2425516"/>
                </a:lnTo>
                <a:lnTo>
                  <a:pt x="14862" y="2472762"/>
                </a:lnTo>
                <a:lnTo>
                  <a:pt x="10349" y="2520245"/>
                </a:lnTo>
                <a:lnTo>
                  <a:pt x="6605" y="2568572"/>
                </a:lnTo>
                <a:lnTo>
                  <a:pt x="3739" y="2616062"/>
                </a:lnTo>
                <a:lnTo>
                  <a:pt x="1669" y="2664050"/>
                </a:lnTo>
                <a:lnTo>
                  <a:pt x="418" y="2712413"/>
                </a:lnTo>
                <a:lnTo>
                  <a:pt x="0" y="2760980"/>
                </a:lnTo>
                <a:lnTo>
                  <a:pt x="501" y="2814130"/>
                </a:lnTo>
                <a:lnTo>
                  <a:pt x="1994" y="2866926"/>
                </a:lnTo>
                <a:lnTo>
                  <a:pt x="4474" y="2919524"/>
                </a:lnTo>
                <a:lnTo>
                  <a:pt x="7931" y="2971860"/>
                </a:lnTo>
                <a:lnTo>
                  <a:pt x="12355" y="3023925"/>
                </a:lnTo>
                <a:lnTo>
                  <a:pt x="17738" y="3075711"/>
                </a:lnTo>
                <a:lnTo>
                  <a:pt x="24070" y="3127208"/>
                </a:lnTo>
                <a:lnTo>
                  <a:pt x="31344" y="3178408"/>
                </a:lnTo>
                <a:lnTo>
                  <a:pt x="39550" y="3229302"/>
                </a:lnTo>
                <a:lnTo>
                  <a:pt x="48679" y="3279881"/>
                </a:lnTo>
                <a:lnTo>
                  <a:pt x="58722" y="3330136"/>
                </a:lnTo>
                <a:lnTo>
                  <a:pt x="69670" y="3380059"/>
                </a:lnTo>
                <a:lnTo>
                  <a:pt x="81515" y="3429640"/>
                </a:lnTo>
                <a:lnTo>
                  <a:pt x="94247" y="3478872"/>
                </a:lnTo>
                <a:lnTo>
                  <a:pt x="107858" y="3527744"/>
                </a:lnTo>
                <a:lnTo>
                  <a:pt x="122339" y="3576249"/>
                </a:lnTo>
                <a:lnTo>
                  <a:pt x="137680" y="3624376"/>
                </a:lnTo>
                <a:lnTo>
                  <a:pt x="1492986" y="3624376"/>
                </a:lnTo>
                <a:lnTo>
                  <a:pt x="1465669" y="3582915"/>
                </a:lnTo>
                <a:lnTo>
                  <a:pt x="1439672" y="3540533"/>
                </a:lnTo>
                <a:lnTo>
                  <a:pt x="1415025" y="3497259"/>
                </a:lnTo>
                <a:lnTo>
                  <a:pt x="1391757" y="3453122"/>
                </a:lnTo>
                <a:lnTo>
                  <a:pt x="1369896" y="3408153"/>
                </a:lnTo>
                <a:lnTo>
                  <a:pt x="1349472" y="3362379"/>
                </a:lnTo>
                <a:lnTo>
                  <a:pt x="1330515" y="3315830"/>
                </a:lnTo>
                <a:lnTo>
                  <a:pt x="1313053" y="3268536"/>
                </a:lnTo>
                <a:lnTo>
                  <a:pt x="1297116" y="3220524"/>
                </a:lnTo>
                <a:lnTo>
                  <a:pt x="1282732" y="3171825"/>
                </a:lnTo>
                <a:lnTo>
                  <a:pt x="1269931" y="3122468"/>
                </a:lnTo>
                <a:lnTo>
                  <a:pt x="1258743" y="3072481"/>
                </a:lnTo>
                <a:lnTo>
                  <a:pt x="1249195" y="3021895"/>
                </a:lnTo>
                <a:lnTo>
                  <a:pt x="1241318" y="2970737"/>
                </a:lnTo>
                <a:lnTo>
                  <a:pt x="1235141" y="2919037"/>
                </a:lnTo>
                <a:lnTo>
                  <a:pt x="1230693" y="2866825"/>
                </a:lnTo>
                <a:lnTo>
                  <a:pt x="1228001" y="2814075"/>
                </a:lnTo>
                <a:lnTo>
                  <a:pt x="1227099" y="2760980"/>
                </a:lnTo>
                <a:lnTo>
                  <a:pt x="1227857" y="2712288"/>
                </a:lnTo>
                <a:lnTo>
                  <a:pt x="1230117" y="2663974"/>
                </a:lnTo>
                <a:lnTo>
                  <a:pt x="1233873" y="2615896"/>
                </a:lnTo>
                <a:lnTo>
                  <a:pt x="1239050" y="2568572"/>
                </a:lnTo>
                <a:lnTo>
                  <a:pt x="1245679" y="2521529"/>
                </a:lnTo>
                <a:lnTo>
                  <a:pt x="1253719" y="2474954"/>
                </a:lnTo>
                <a:lnTo>
                  <a:pt x="1263149" y="2428869"/>
                </a:lnTo>
                <a:lnTo>
                  <a:pt x="1273945" y="2383297"/>
                </a:lnTo>
                <a:lnTo>
                  <a:pt x="1286085" y="2338262"/>
                </a:lnTo>
                <a:lnTo>
                  <a:pt x="1299547" y="2293784"/>
                </a:lnTo>
                <a:lnTo>
                  <a:pt x="1314308" y="2249886"/>
                </a:lnTo>
                <a:lnTo>
                  <a:pt x="1330346" y="2206592"/>
                </a:lnTo>
                <a:lnTo>
                  <a:pt x="1347638" y="2163923"/>
                </a:lnTo>
                <a:lnTo>
                  <a:pt x="1366162" y="2121902"/>
                </a:lnTo>
                <a:lnTo>
                  <a:pt x="1385896" y="2080551"/>
                </a:lnTo>
                <a:lnTo>
                  <a:pt x="1406816" y="2039894"/>
                </a:lnTo>
                <a:lnTo>
                  <a:pt x="1428901" y="1999951"/>
                </a:lnTo>
                <a:lnTo>
                  <a:pt x="1452128" y="1960746"/>
                </a:lnTo>
                <a:lnTo>
                  <a:pt x="1476474" y="1922302"/>
                </a:lnTo>
                <a:lnTo>
                  <a:pt x="1501918" y="1884640"/>
                </a:lnTo>
                <a:lnTo>
                  <a:pt x="1528436" y="1847783"/>
                </a:lnTo>
                <a:lnTo>
                  <a:pt x="1556006" y="1811754"/>
                </a:lnTo>
                <a:lnTo>
                  <a:pt x="1584606" y="1776574"/>
                </a:lnTo>
                <a:lnTo>
                  <a:pt x="1614213" y="1742268"/>
                </a:lnTo>
                <a:lnTo>
                  <a:pt x="1644805" y="1708856"/>
                </a:lnTo>
                <a:lnTo>
                  <a:pt x="1676360" y="1676361"/>
                </a:lnTo>
                <a:lnTo>
                  <a:pt x="1708854" y="1644807"/>
                </a:lnTo>
                <a:lnTo>
                  <a:pt x="1742266" y="1614215"/>
                </a:lnTo>
                <a:lnTo>
                  <a:pt x="1776572" y="1584607"/>
                </a:lnTo>
                <a:lnTo>
                  <a:pt x="1811751" y="1556007"/>
                </a:lnTo>
                <a:lnTo>
                  <a:pt x="1847780" y="1528437"/>
                </a:lnTo>
                <a:lnTo>
                  <a:pt x="1884637" y="1501919"/>
                </a:lnTo>
                <a:lnTo>
                  <a:pt x="1922298" y="1476475"/>
                </a:lnTo>
                <a:lnTo>
                  <a:pt x="1960743" y="1452129"/>
                </a:lnTo>
                <a:lnTo>
                  <a:pt x="1999947" y="1428902"/>
                </a:lnTo>
                <a:lnTo>
                  <a:pt x="2039889" y="1406817"/>
                </a:lnTo>
                <a:lnTo>
                  <a:pt x="2080547" y="1385896"/>
                </a:lnTo>
                <a:lnTo>
                  <a:pt x="2121897" y="1366163"/>
                </a:lnTo>
                <a:lnTo>
                  <a:pt x="2163918" y="1347639"/>
                </a:lnTo>
                <a:lnTo>
                  <a:pt x="2206586" y="1330346"/>
                </a:lnTo>
                <a:lnTo>
                  <a:pt x="2249880" y="1314308"/>
                </a:lnTo>
                <a:lnTo>
                  <a:pt x="2293777" y="1299547"/>
                </a:lnTo>
                <a:lnTo>
                  <a:pt x="2338254" y="1286085"/>
                </a:lnTo>
                <a:lnTo>
                  <a:pt x="2383290" y="1273945"/>
                </a:lnTo>
                <a:lnTo>
                  <a:pt x="2428861" y="1263149"/>
                </a:lnTo>
                <a:lnTo>
                  <a:pt x="2474945" y="1253719"/>
                </a:lnTo>
                <a:lnTo>
                  <a:pt x="2521519" y="1245679"/>
                </a:lnTo>
                <a:lnTo>
                  <a:pt x="2568562" y="1239050"/>
                </a:lnTo>
                <a:lnTo>
                  <a:pt x="2616051" y="1233855"/>
                </a:lnTo>
                <a:lnTo>
                  <a:pt x="2663963" y="1230117"/>
                </a:lnTo>
                <a:lnTo>
                  <a:pt x="2712276" y="1227857"/>
                </a:lnTo>
                <a:lnTo>
                  <a:pt x="2760967" y="1227099"/>
                </a:lnTo>
                <a:lnTo>
                  <a:pt x="3440798" y="1227099"/>
                </a:lnTo>
                <a:lnTo>
                  <a:pt x="3440798" y="84328"/>
                </a:lnTo>
                <a:lnTo>
                  <a:pt x="3394033" y="72919"/>
                </a:lnTo>
                <a:lnTo>
                  <a:pt x="3346965" y="62309"/>
                </a:lnTo>
                <a:lnTo>
                  <a:pt x="3299598" y="52506"/>
                </a:lnTo>
                <a:lnTo>
                  <a:pt x="3251942" y="43516"/>
                </a:lnTo>
                <a:lnTo>
                  <a:pt x="3204003" y="35348"/>
                </a:lnTo>
                <a:lnTo>
                  <a:pt x="3155787" y="28008"/>
                </a:lnTo>
                <a:lnTo>
                  <a:pt x="3107302" y="21504"/>
                </a:lnTo>
                <a:lnTo>
                  <a:pt x="3058555" y="15843"/>
                </a:lnTo>
                <a:lnTo>
                  <a:pt x="3009554" y="11033"/>
                </a:lnTo>
                <a:lnTo>
                  <a:pt x="2960304" y="7080"/>
                </a:lnTo>
                <a:lnTo>
                  <a:pt x="2910813" y="3994"/>
                </a:lnTo>
                <a:lnTo>
                  <a:pt x="2861089" y="1780"/>
                </a:lnTo>
                <a:lnTo>
                  <a:pt x="2811138" y="446"/>
                </a:lnTo>
                <a:lnTo>
                  <a:pt x="2760967" y="0"/>
                </a:lnTo>
                <a:close/>
              </a:path>
              <a:path w="3441065" h="3624579">
                <a:moveTo>
                  <a:pt x="3440798" y="1227099"/>
                </a:moveTo>
                <a:lnTo>
                  <a:pt x="2760967" y="1227099"/>
                </a:lnTo>
                <a:lnTo>
                  <a:pt x="2813077" y="1227967"/>
                </a:lnTo>
                <a:lnTo>
                  <a:pt x="2864749" y="1230553"/>
                </a:lnTo>
                <a:lnTo>
                  <a:pt x="2915957" y="1234829"/>
                </a:lnTo>
                <a:lnTo>
                  <a:pt x="2966673" y="1240768"/>
                </a:lnTo>
                <a:lnTo>
                  <a:pt x="3016870" y="1248343"/>
                </a:lnTo>
                <a:lnTo>
                  <a:pt x="3066521" y="1257526"/>
                </a:lnTo>
                <a:lnTo>
                  <a:pt x="3115598" y="1268290"/>
                </a:lnTo>
                <a:lnTo>
                  <a:pt x="3164075" y="1280607"/>
                </a:lnTo>
                <a:lnTo>
                  <a:pt x="3211924" y="1294450"/>
                </a:lnTo>
                <a:lnTo>
                  <a:pt x="3259118" y="1309791"/>
                </a:lnTo>
                <a:lnTo>
                  <a:pt x="3305629" y="1326604"/>
                </a:lnTo>
                <a:lnTo>
                  <a:pt x="3351431" y="1344861"/>
                </a:lnTo>
                <a:lnTo>
                  <a:pt x="3396497" y="1364533"/>
                </a:lnTo>
                <a:lnTo>
                  <a:pt x="3440798" y="1385595"/>
                </a:lnTo>
                <a:lnTo>
                  <a:pt x="3440798" y="1227099"/>
                </a:lnTo>
                <a:close/>
              </a:path>
            </a:pathLst>
          </a:custGeom>
          <a:solidFill>
            <a:srgbClr val="EDDFD2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7495571" y="1839481"/>
            <a:ext cx="8534399" cy="482889"/>
          </a:xfrm>
          <a:prstGeom prst="rect">
            <a:avLst/>
          </a:prstGeom>
        </p:spPr>
        <p:txBody>
          <a:bodyPr vert="horz" wrap="square" lIns="0" tIns="15431" rIns="0" bIns="0" rtlCol="0">
            <a:spAutoFit/>
          </a:bodyPr>
          <a:lstStyle/>
          <a:p>
            <a:pPr marL="18153" marR="229640" lvl="0" indent="0" defTabSz="1307043" rtl="0" eaLnBrk="1" fontAlgn="auto" latinLnBrk="0" hangingPunct="1">
              <a:lnSpc>
                <a:spcPct val="100699"/>
              </a:lnSpc>
              <a:spcBef>
                <a:spcPts val="12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-175" normalizeH="0" baseline="0" noProof="0" dirty="0" smtClean="0">
                <a:ln>
                  <a:noFill/>
                </a:ln>
                <a:solidFill>
                  <a:srgbClr val="EF5237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rebuchet MS"/>
              </a:rPr>
              <a:t>ГОРЯЧИЕ ЛИНИИ для предпринимателей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092709" y="1378346"/>
            <a:ext cx="3355752" cy="2234323"/>
          </a:xfrm>
          <a:prstGeom prst="rect">
            <a:avLst/>
          </a:prstGeom>
        </p:spPr>
        <p:txBody>
          <a:bodyPr vert="horz" wrap="square" lIns="0" tIns="18154" rIns="0" bIns="0" rtlCol="0">
            <a:spAutoFit/>
          </a:bodyPr>
          <a:lstStyle/>
          <a:p>
            <a:pPr marL="18153" marR="7261" lvl="0" indent="0" algn="just" defTabSz="1307043" rtl="0" eaLnBrk="1" fontAlgn="auto" latinLnBrk="0" hangingPunct="1">
              <a:lnSpc>
                <a:spcPct val="100000"/>
              </a:lnSpc>
              <a:spcBef>
                <a:spcPts val="14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800" b="1" i="0" u="none" strike="noStrike" kern="1200" cap="none" spc="-175" normalizeH="0" baseline="0" noProof="0" dirty="0">
                <a:ln>
                  <a:noFill/>
                </a:ln>
                <a:solidFill>
                  <a:srgbClr val="4C1913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ВСЯ  ПОМОЩЬ ー ОНЛАЙН</a:t>
            </a:r>
          </a:p>
        </p:txBody>
      </p:sp>
      <p:sp>
        <p:nvSpPr>
          <p:cNvPr id="5" name="object 5"/>
          <p:cNvSpPr/>
          <p:nvPr/>
        </p:nvSpPr>
        <p:spPr>
          <a:xfrm>
            <a:off x="1654698" y="3853861"/>
            <a:ext cx="4430367" cy="3218744"/>
          </a:xfrm>
          <a:prstGeom prst="rect">
            <a:avLst/>
          </a:prstGeom>
          <a:blipFill>
            <a:blip r:embed="rId2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13070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57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bject 22"/>
          <p:cNvSpPr/>
          <p:nvPr/>
        </p:nvSpPr>
        <p:spPr>
          <a:xfrm>
            <a:off x="2023427" y="574806"/>
            <a:ext cx="1499870" cy="153035"/>
          </a:xfrm>
          <a:custGeom>
            <a:avLst/>
            <a:gdLst/>
            <a:ahLst/>
            <a:cxnLst/>
            <a:rect l="l" t="t" r="r" b="b"/>
            <a:pathLst>
              <a:path w="1499870" h="153034">
                <a:moveTo>
                  <a:pt x="0" y="152946"/>
                </a:moveTo>
                <a:lnTo>
                  <a:pt x="1499501" y="152946"/>
                </a:lnTo>
                <a:lnTo>
                  <a:pt x="1499501" y="0"/>
                </a:lnTo>
                <a:lnTo>
                  <a:pt x="0" y="0"/>
                </a:lnTo>
                <a:lnTo>
                  <a:pt x="0" y="152946"/>
                </a:lnTo>
                <a:close/>
              </a:path>
            </a:pathLst>
          </a:custGeom>
          <a:solidFill>
            <a:srgbClr val="EF5237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7414217" y="2642588"/>
            <a:ext cx="11788183" cy="3067884"/>
            <a:chOff x="7082375" y="2642588"/>
            <a:chExt cx="14346079" cy="3067884"/>
          </a:xfrm>
        </p:grpSpPr>
        <p:sp>
          <p:nvSpPr>
            <p:cNvPr id="7" name="object 7"/>
            <p:cNvSpPr txBox="1"/>
            <p:nvPr/>
          </p:nvSpPr>
          <p:spPr>
            <a:xfrm>
              <a:off x="7174395" y="2642588"/>
              <a:ext cx="14254059" cy="3067884"/>
            </a:xfrm>
            <a:prstGeom prst="rect">
              <a:avLst/>
            </a:prstGeom>
          </p:spPr>
          <p:txBody>
            <a:bodyPr vert="horz" wrap="square" lIns="0" tIns="18154" rIns="0" bIns="0" rtlCol="0">
              <a:spAutoFit/>
            </a:bodyPr>
            <a:lstStyle/>
            <a:p>
              <a:pPr marL="18153" marR="7261" lvl="0" defTabSz="1307043">
                <a:defRPr/>
              </a:pPr>
              <a:r>
                <a:rPr lang="ru-RU" sz="2800" b="1" dirty="0" smtClean="0">
                  <a:solidFill>
                    <a:srgbClr val="4C1913"/>
                  </a:solidFill>
                  <a:latin typeface="Trebuchet MS" panose="020B0603020202020204" pitchFamily="34" charset="0"/>
                  <a:cs typeface="Times New Roman" panose="02020603050405020304" pitchFamily="18" charset="0"/>
                </a:rPr>
                <a:t>Министерство экономического развития и промышленности</a:t>
              </a:r>
              <a:br>
                <a:rPr lang="ru-RU" sz="2800" b="1" dirty="0" smtClean="0">
                  <a:solidFill>
                    <a:srgbClr val="4C1913"/>
                  </a:solidFill>
                  <a:latin typeface="Trebuchet MS" panose="020B0603020202020204" pitchFamily="34" charset="0"/>
                  <a:cs typeface="Times New Roman" panose="02020603050405020304" pitchFamily="18" charset="0"/>
                </a:rPr>
              </a:br>
              <a:r>
                <a:rPr lang="ru-RU" sz="2800" b="1" dirty="0" smtClean="0">
                  <a:solidFill>
                    <a:srgbClr val="4C1913"/>
                  </a:solidFill>
                  <a:latin typeface="Trebuchet MS" panose="020B0603020202020204" pitchFamily="34" charset="0"/>
                  <a:cs typeface="Times New Roman" panose="02020603050405020304" pitchFamily="18" charset="0"/>
                </a:rPr>
                <a:t>Республики Коми</a:t>
              </a:r>
              <a:endParaRPr lang="ru-RU" sz="2800" b="1" dirty="0">
                <a:solidFill>
                  <a:srgbClr val="4C1913"/>
                </a:solidFill>
                <a:latin typeface="Trebuchet MS" panose="020B0603020202020204" pitchFamily="34" charset="0"/>
                <a:cs typeface="Times New Roman" panose="02020603050405020304" pitchFamily="18" charset="0"/>
              </a:endParaRPr>
            </a:p>
            <a:p>
              <a:pPr marL="18153" marR="7261" lvl="0" defTabSz="1307043">
                <a:spcBef>
                  <a:spcPts val="1658"/>
                </a:spcBef>
                <a:defRPr/>
              </a:pPr>
              <a:endParaRPr lang="ru-RU" sz="2800" b="1" dirty="0">
                <a:solidFill>
                  <a:srgbClr val="EF5237"/>
                </a:solidFill>
                <a:latin typeface="Trebuchet MS" panose="020B0603020202020204" pitchFamily="34" charset="0"/>
                <a:cs typeface="Times New Roman" panose="02020603050405020304" pitchFamily="18" charset="0"/>
              </a:endParaRPr>
            </a:p>
            <a:p>
              <a:pPr marR="7261" defTabSz="1307043">
                <a:defRPr/>
              </a:pPr>
              <a:r>
                <a:rPr lang="ru-RU" sz="2000" b="1" spc="-150" dirty="0" smtClean="0">
                  <a:solidFill>
                    <a:srgbClr val="4C1913"/>
                  </a:solidFill>
                  <a:latin typeface="Trebuchet MS" panose="020B0603020202020204" pitchFamily="34" charset="0"/>
                  <a:cs typeface="Times New Roman" panose="02020603050405020304" pitchFamily="18" charset="0"/>
                </a:rPr>
                <a:t>В </a:t>
              </a:r>
              <a:r>
                <a:rPr lang="ru-RU" sz="2000" b="1" spc="-150" dirty="0">
                  <a:solidFill>
                    <a:srgbClr val="4C1913"/>
                  </a:solidFill>
                  <a:latin typeface="Trebuchet MS" panose="020B0603020202020204" pitchFamily="34" charset="0"/>
                  <a:cs typeface="Times New Roman" panose="02020603050405020304" pitchFamily="18" charset="0"/>
                </a:rPr>
                <a:t>условиях ухудшения экономической </a:t>
              </a:r>
              <a:r>
                <a:rPr lang="ru-RU" sz="2000" b="1" spc="-150" dirty="0" smtClean="0">
                  <a:solidFill>
                    <a:srgbClr val="4C1913"/>
                  </a:solidFill>
                  <a:latin typeface="Trebuchet MS" panose="020B0603020202020204" pitchFamily="34" charset="0"/>
                  <a:cs typeface="Times New Roman" panose="02020603050405020304" pitchFamily="18" charset="0"/>
                </a:rPr>
                <a:t>ситуации предприятия могут сообщить </a:t>
              </a:r>
              <a:r>
                <a:rPr lang="ru-RU" sz="2000" b="1" spc="-150" dirty="0">
                  <a:solidFill>
                    <a:srgbClr val="4C1913"/>
                  </a:solidFill>
                  <a:latin typeface="Trebuchet MS" panose="020B0603020202020204" pitchFamily="34" charset="0"/>
                  <a:cs typeface="Times New Roman" panose="02020603050405020304" pitchFamily="18" charset="0"/>
                </a:rPr>
                <a:t>о рисках, связанных:</a:t>
              </a:r>
            </a:p>
            <a:p>
              <a:pPr marR="7261" lvl="0" defTabSz="1307043">
                <a:defRPr/>
              </a:pPr>
              <a:r>
                <a:rPr lang="ru-RU" sz="2000" b="1" spc="-150" dirty="0">
                  <a:solidFill>
                    <a:srgbClr val="231F20"/>
                  </a:solidFill>
                  <a:latin typeface="Trebuchet MS" panose="020B0603020202020204" pitchFamily="34" charset="0"/>
                  <a:cs typeface="Times New Roman" panose="02020603050405020304" pitchFamily="18" charset="0"/>
                </a:rPr>
                <a:t>∙ </a:t>
              </a:r>
              <a:r>
                <a:rPr lang="ru-RU" sz="2000" b="1" spc="-150" dirty="0">
                  <a:solidFill>
                    <a:srgbClr val="4C1913"/>
                  </a:solidFill>
                  <a:latin typeface="Trebuchet MS" panose="020B0603020202020204" pitchFamily="34" charset="0"/>
                  <a:cs typeface="Times New Roman" panose="02020603050405020304" pitchFamily="18" charset="0"/>
                </a:rPr>
                <a:t>с экспортной </a:t>
              </a:r>
              <a:r>
                <a:rPr lang="ru-RU" sz="2000" b="1" spc="-150" dirty="0" smtClean="0">
                  <a:solidFill>
                    <a:srgbClr val="4C1913"/>
                  </a:solidFill>
                  <a:latin typeface="Trebuchet MS" panose="020B0603020202020204" pitchFamily="34" charset="0"/>
                  <a:cs typeface="Times New Roman" panose="02020603050405020304" pitchFamily="18" charset="0"/>
                </a:rPr>
                <a:t>деятельностью</a:t>
              </a:r>
              <a:endParaRPr lang="ru-RU" sz="2000" b="1" spc="-150" dirty="0">
                <a:solidFill>
                  <a:srgbClr val="4C1913"/>
                </a:solidFill>
                <a:latin typeface="Trebuchet MS" panose="020B0603020202020204" pitchFamily="34" charset="0"/>
                <a:cs typeface="Times New Roman" panose="02020603050405020304" pitchFamily="18" charset="0"/>
              </a:endParaRPr>
            </a:p>
            <a:p>
              <a:pPr marR="7261" lvl="0" defTabSz="1307043">
                <a:defRPr/>
              </a:pPr>
              <a:r>
                <a:rPr lang="ru-RU" sz="2000" b="1" spc="-150" dirty="0">
                  <a:solidFill>
                    <a:srgbClr val="4C1913"/>
                  </a:solidFill>
                  <a:latin typeface="Trebuchet MS" panose="020B0603020202020204" pitchFamily="34" charset="0"/>
                  <a:cs typeface="Times New Roman" panose="02020603050405020304" pitchFamily="18" charset="0"/>
                </a:rPr>
                <a:t>∙ с выстраиванием транспортно-логистических </a:t>
              </a:r>
              <a:r>
                <a:rPr lang="ru-RU" sz="2000" b="1" spc="-150" dirty="0" smtClean="0">
                  <a:solidFill>
                    <a:srgbClr val="4C1913"/>
                  </a:solidFill>
                  <a:latin typeface="Trebuchet MS" panose="020B0603020202020204" pitchFamily="34" charset="0"/>
                  <a:cs typeface="Times New Roman" panose="02020603050405020304" pitchFamily="18" charset="0"/>
                </a:rPr>
                <a:t>цепочек</a:t>
              </a:r>
              <a:endParaRPr lang="ru-RU" sz="2000" b="1" spc="-150" dirty="0">
                <a:solidFill>
                  <a:srgbClr val="4C1913"/>
                </a:solidFill>
                <a:latin typeface="Trebuchet MS" panose="020B0603020202020204" pitchFamily="34" charset="0"/>
                <a:cs typeface="Times New Roman" panose="02020603050405020304" pitchFamily="18" charset="0"/>
              </a:endParaRPr>
            </a:p>
            <a:p>
              <a:pPr marR="7261" lvl="0" defTabSz="1307043">
                <a:defRPr/>
              </a:pPr>
              <a:r>
                <a:rPr lang="ru-RU" sz="2000" b="1" spc="-150" dirty="0">
                  <a:solidFill>
                    <a:srgbClr val="4C1913"/>
                  </a:solidFill>
                  <a:latin typeface="Trebuchet MS" panose="020B0603020202020204" pitchFamily="34" charset="0"/>
                  <a:cs typeface="Times New Roman" panose="02020603050405020304" pitchFamily="18" charset="0"/>
                </a:rPr>
                <a:t>∙ с обеспечением трудовыми </a:t>
              </a:r>
              <a:r>
                <a:rPr lang="ru-RU" sz="2000" b="1" spc="-150" dirty="0" smtClean="0">
                  <a:solidFill>
                    <a:srgbClr val="4C1913"/>
                  </a:solidFill>
                  <a:latin typeface="Trebuchet MS" panose="020B0603020202020204" pitchFamily="34" charset="0"/>
                  <a:cs typeface="Times New Roman" panose="02020603050405020304" pitchFamily="18" charset="0"/>
                </a:rPr>
                <a:t>ресурсами</a:t>
              </a:r>
              <a:endParaRPr lang="ru-RU" sz="2000" b="1" spc="-150" dirty="0">
                <a:solidFill>
                  <a:srgbClr val="4C1913"/>
                </a:solidFill>
                <a:latin typeface="Trebuchet MS" panose="020B0603020202020204" pitchFamily="34" charset="0"/>
                <a:cs typeface="Times New Roman" panose="02020603050405020304" pitchFamily="18" charset="0"/>
              </a:endParaRPr>
            </a:p>
            <a:p>
              <a:pPr marR="7261" lvl="0" defTabSz="1307043">
                <a:defRPr/>
              </a:pPr>
              <a:r>
                <a:rPr lang="ru-RU" sz="2000" b="1" spc="-150" dirty="0">
                  <a:solidFill>
                    <a:srgbClr val="4C1913"/>
                  </a:solidFill>
                  <a:latin typeface="Trebuchet MS" panose="020B0603020202020204" pitchFamily="34" charset="0"/>
                  <a:cs typeface="Times New Roman" panose="02020603050405020304" pitchFamily="18" charset="0"/>
                </a:rPr>
                <a:t>∙ с ограничением поставок материалов и </a:t>
              </a:r>
              <a:r>
                <a:rPr lang="ru-RU" sz="2000" b="1" spc="-150" dirty="0" smtClean="0">
                  <a:solidFill>
                    <a:srgbClr val="4C1913"/>
                  </a:solidFill>
                  <a:latin typeface="Trebuchet MS" panose="020B0603020202020204" pitchFamily="34" charset="0"/>
                  <a:cs typeface="Times New Roman" panose="02020603050405020304" pitchFamily="18" charset="0"/>
                </a:rPr>
                <a:t>оборудования</a:t>
              </a:r>
              <a:endParaRPr lang="ru-RU" sz="2000" b="1" spc="-150" dirty="0">
                <a:solidFill>
                  <a:srgbClr val="4C1913"/>
                </a:solidFill>
                <a:latin typeface="Trebuchet MS" panose="020B0603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object 22"/>
            <p:cNvSpPr txBox="1">
              <a:spLocks/>
            </p:cNvSpPr>
            <p:nvPr/>
          </p:nvSpPr>
          <p:spPr>
            <a:xfrm>
              <a:off x="7082375" y="3588442"/>
              <a:ext cx="9476791" cy="380873"/>
            </a:xfrm>
            <a:prstGeom prst="rect">
              <a:avLst/>
            </a:prstGeom>
          </p:spPr>
          <p:txBody>
            <a:bodyPr vert="horz" wrap="square" lIns="0" tIns="11430" rIns="0" bIns="0" rtlCol="0">
              <a:spAutoFit/>
            </a:bodyPr>
            <a:lstStyle>
              <a:lvl1pPr>
                <a:defRPr sz="9850" b="1" i="0">
                  <a:solidFill>
                    <a:srgbClr val="4C1913"/>
                  </a:solidFill>
                  <a:latin typeface="Trebuchet MS"/>
                  <a:ea typeface="+mj-ea"/>
                  <a:cs typeface="Trebuchet MS"/>
                </a:defRPr>
              </a:lvl1pPr>
            </a:lstStyle>
            <a:p>
              <a:pPr marL="972000" lvl="0">
                <a:spcBef>
                  <a:spcPts val="90"/>
                </a:spcBef>
                <a:defRPr/>
              </a:pPr>
              <a:r>
                <a:rPr lang="ru-RU" sz="2400" kern="0" spc="-150" dirty="0">
                  <a:solidFill>
                    <a:srgbClr val="EF5237"/>
                  </a:solidFill>
                </a:rPr>
                <a:t>8 (8212) 255 467, </a:t>
              </a:r>
              <a:r>
                <a:rPr lang="en-US" sz="2400" kern="0" spc="-150" dirty="0">
                  <a:solidFill>
                    <a:srgbClr val="EF5237"/>
                  </a:solidFill>
                </a:rPr>
                <a:t>business@minek.rkomi.ru</a:t>
              </a:r>
              <a:endParaRPr kumimoji="0" lang="ru-RU" sz="2400" b="1" i="0" u="none" strike="noStrike" kern="0" cap="none" spc="-150" normalizeH="0" baseline="0" noProof="0" dirty="0">
                <a:ln>
                  <a:noFill/>
                </a:ln>
                <a:solidFill>
                  <a:srgbClr val="EF5237"/>
                </a:solidFill>
                <a:effectLst/>
                <a:uLnTx/>
                <a:uFillTx/>
              </a:endParaRPr>
            </a:p>
          </p:txBody>
        </p:sp>
      </p:grpSp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4700" y="8209749"/>
            <a:ext cx="737454" cy="74074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4"/>
          <a:srcRect l="2778" t="2825" r="2265" b="9222"/>
          <a:stretch/>
        </p:blipFill>
        <p:spPr>
          <a:xfrm>
            <a:off x="1672356" y="9115282"/>
            <a:ext cx="753035" cy="762000"/>
          </a:xfrm>
          <a:prstGeom prst="rect">
            <a:avLst/>
          </a:prstGeom>
        </p:spPr>
      </p:pic>
      <p:grpSp>
        <p:nvGrpSpPr>
          <p:cNvPr id="6" name="Группа 5"/>
          <p:cNvGrpSpPr/>
          <p:nvPr/>
        </p:nvGrpSpPr>
        <p:grpSpPr>
          <a:xfrm>
            <a:off x="7397586" y="5864945"/>
            <a:ext cx="9573845" cy="1864991"/>
            <a:chOff x="7088729" y="6447220"/>
            <a:chExt cx="9476791" cy="1864991"/>
          </a:xfrm>
        </p:grpSpPr>
        <p:sp>
          <p:nvSpPr>
            <p:cNvPr id="25" name="object 7"/>
            <p:cNvSpPr txBox="1"/>
            <p:nvPr/>
          </p:nvSpPr>
          <p:spPr>
            <a:xfrm>
              <a:off x="7180038" y="6447220"/>
              <a:ext cx="8856612" cy="1864991"/>
            </a:xfrm>
            <a:prstGeom prst="rect">
              <a:avLst/>
            </a:prstGeom>
          </p:spPr>
          <p:txBody>
            <a:bodyPr vert="horz" wrap="square" lIns="0" tIns="18154" rIns="0" bIns="0" rtlCol="0">
              <a:spAutoFit/>
            </a:bodyPr>
            <a:lstStyle/>
            <a:p>
              <a:pPr marR="7261" lvl="0" defTabSz="1307043">
                <a:lnSpc>
                  <a:spcPct val="150000"/>
                </a:lnSpc>
                <a:defRPr/>
              </a:pPr>
              <a:r>
                <a:rPr lang="ru-RU" sz="2800" b="1" dirty="0">
                  <a:solidFill>
                    <a:srgbClr val="4C1913"/>
                  </a:solidFill>
                  <a:latin typeface="Trebuchet MS" panose="020B0603020202020204" pitchFamily="34" charset="0"/>
                  <a:cs typeface="Times New Roman" panose="02020603050405020304" pitchFamily="18" charset="0"/>
                </a:rPr>
                <a:t>«Мой бизнес» Коми</a:t>
              </a:r>
            </a:p>
            <a:p>
              <a:pPr marR="7261" lvl="0" defTabSz="1307043">
                <a:defRPr/>
              </a:pPr>
              <a:endParaRPr lang="ru-RU" sz="2800" b="1" spc="-150" dirty="0">
                <a:solidFill>
                  <a:srgbClr val="4C1913"/>
                </a:solidFill>
                <a:latin typeface="Trebuchet MS" panose="020B0603020202020204" pitchFamily="34" charset="0"/>
                <a:cs typeface="Times New Roman" panose="02020603050405020304" pitchFamily="18" charset="0"/>
              </a:endParaRPr>
            </a:p>
            <a:p>
              <a:pPr marR="7261" lvl="0" defTabSz="1307043">
                <a:spcBef>
                  <a:spcPts val="1200"/>
                </a:spcBef>
                <a:defRPr/>
              </a:pPr>
              <a:r>
                <a:rPr lang="ru-RU" sz="2000" b="1" spc="-150" dirty="0">
                  <a:solidFill>
                    <a:srgbClr val="4C1913"/>
                  </a:solidFill>
                  <a:latin typeface="Trebuchet MS" panose="020B0603020202020204" pitchFamily="34" charset="0"/>
                  <a:cs typeface="Times New Roman" panose="02020603050405020304" pitchFamily="18" charset="0"/>
                </a:rPr>
                <a:t>Для субъектов малого и среднего предпринимательства </a:t>
              </a:r>
              <a:r>
                <a:rPr lang="ru-RU" sz="2000" b="1" spc="-150" dirty="0" smtClean="0">
                  <a:solidFill>
                    <a:srgbClr val="4C1913"/>
                  </a:solidFill>
                  <a:latin typeface="Trebuchet MS" panose="020B0603020202020204" pitchFamily="34" charset="0"/>
                  <a:cs typeface="Times New Roman" panose="02020603050405020304" pitchFamily="18" charset="0"/>
                </a:rPr>
                <a:t>по вопросам ведения деятельности в </a:t>
              </a:r>
              <a:r>
                <a:rPr lang="ru-RU" sz="2000" b="1" spc="-150" dirty="0">
                  <a:solidFill>
                    <a:srgbClr val="4C1913"/>
                  </a:solidFill>
                  <a:latin typeface="Trebuchet MS" panose="020B0603020202020204" pitchFamily="34" charset="0"/>
                  <a:cs typeface="Times New Roman" panose="02020603050405020304" pitchFamily="18" charset="0"/>
                </a:rPr>
                <a:t>условиях ухудшения экономической </a:t>
              </a:r>
              <a:r>
                <a:rPr lang="ru-RU" sz="2000" b="1" spc="-150" dirty="0" smtClean="0">
                  <a:solidFill>
                    <a:srgbClr val="4C1913"/>
                  </a:solidFill>
                  <a:latin typeface="Trebuchet MS" panose="020B0603020202020204" pitchFamily="34" charset="0"/>
                  <a:cs typeface="Times New Roman" panose="02020603050405020304" pitchFamily="18" charset="0"/>
                </a:rPr>
                <a:t>ситуации</a:t>
              </a:r>
              <a:endParaRPr lang="ru-RU" sz="2000" b="1" spc="-150" dirty="0">
                <a:solidFill>
                  <a:srgbClr val="231F20"/>
                </a:solidFill>
                <a:latin typeface="Trebuchet MS" panose="020B0603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object 22"/>
            <p:cNvSpPr txBox="1">
              <a:spLocks/>
            </p:cNvSpPr>
            <p:nvPr/>
          </p:nvSpPr>
          <p:spPr>
            <a:xfrm>
              <a:off x="7088729" y="7189278"/>
              <a:ext cx="9476791" cy="380873"/>
            </a:xfrm>
            <a:prstGeom prst="rect">
              <a:avLst/>
            </a:prstGeom>
          </p:spPr>
          <p:txBody>
            <a:bodyPr vert="horz" wrap="square" lIns="0" tIns="11430" rIns="0" bIns="0" rtlCol="0">
              <a:spAutoFit/>
            </a:bodyPr>
            <a:lstStyle>
              <a:lvl1pPr>
                <a:defRPr sz="9850" b="1" i="0">
                  <a:solidFill>
                    <a:srgbClr val="4C1913"/>
                  </a:solidFill>
                  <a:latin typeface="Trebuchet MS"/>
                  <a:ea typeface="+mj-ea"/>
                  <a:cs typeface="Trebuchet MS"/>
                </a:defRPr>
              </a:lvl1pPr>
            </a:lstStyle>
            <a:p>
              <a:pPr marL="972000" lvl="0">
                <a:spcBef>
                  <a:spcPts val="90"/>
                </a:spcBef>
                <a:defRPr/>
              </a:pPr>
              <a:r>
                <a:rPr lang="ru-RU" sz="2400" kern="0" spc="-150" dirty="0">
                  <a:solidFill>
                    <a:srgbClr val="EF5237"/>
                  </a:solidFill>
                </a:rPr>
                <a:t>8 (800) 301-59-59 (ежедневно с 9 до 18)</a:t>
              </a:r>
              <a:endParaRPr kumimoji="0" lang="ru-RU" sz="2400" b="1" i="0" u="none" strike="noStrike" kern="0" cap="none" spc="-150" normalizeH="0" baseline="0" noProof="0" dirty="0">
                <a:ln>
                  <a:noFill/>
                </a:ln>
                <a:solidFill>
                  <a:srgbClr val="EF5237"/>
                </a:solidFill>
                <a:effectLst/>
                <a:uLnTx/>
                <a:uFillTx/>
              </a:endParaRPr>
            </a:p>
          </p:txBody>
        </p:sp>
        <p:sp>
          <p:nvSpPr>
            <p:cNvPr id="27" name="object 25"/>
            <p:cNvSpPr/>
            <p:nvPr/>
          </p:nvSpPr>
          <p:spPr>
            <a:xfrm>
              <a:off x="7457035" y="7173926"/>
              <a:ext cx="422083" cy="411577"/>
            </a:xfrm>
            <a:custGeom>
              <a:avLst/>
              <a:gdLst/>
              <a:ahLst/>
              <a:cxnLst/>
              <a:rect l="l" t="t" r="r" b="b"/>
              <a:pathLst>
                <a:path w="1323339" h="1323339">
                  <a:moveTo>
                    <a:pt x="214138" y="0"/>
                  </a:moveTo>
                  <a:lnTo>
                    <a:pt x="77327" y="77097"/>
                  </a:lnTo>
                  <a:lnTo>
                    <a:pt x="37155" y="112513"/>
                  </a:lnTo>
                  <a:lnTo>
                    <a:pt x="13014" y="160320"/>
                  </a:lnTo>
                  <a:lnTo>
                    <a:pt x="4303" y="201461"/>
                  </a:lnTo>
                  <a:lnTo>
                    <a:pt x="0" y="251968"/>
                  </a:lnTo>
                  <a:lnTo>
                    <a:pt x="353" y="280764"/>
                  </a:lnTo>
                  <a:lnTo>
                    <a:pt x="7775" y="345506"/>
                  </a:lnTo>
                  <a:lnTo>
                    <a:pt x="26422" y="419862"/>
                  </a:lnTo>
                  <a:lnTo>
                    <a:pt x="40808" y="460676"/>
                  </a:lnTo>
                  <a:lnTo>
                    <a:pt x="59022" y="503932"/>
                  </a:lnTo>
                  <a:lnTo>
                    <a:pt x="81406" y="549641"/>
                  </a:lnTo>
                  <a:lnTo>
                    <a:pt x="108301" y="597816"/>
                  </a:lnTo>
                  <a:lnTo>
                    <a:pt x="140048" y="648470"/>
                  </a:lnTo>
                  <a:lnTo>
                    <a:pt x="176987" y="701614"/>
                  </a:lnTo>
                  <a:lnTo>
                    <a:pt x="219460" y="757262"/>
                  </a:lnTo>
                  <a:lnTo>
                    <a:pt x="267806" y="815426"/>
                  </a:lnTo>
                  <a:lnTo>
                    <a:pt x="322368" y="876118"/>
                  </a:lnTo>
                  <a:lnTo>
                    <a:pt x="383486" y="939351"/>
                  </a:lnTo>
                  <a:lnTo>
                    <a:pt x="446718" y="1000467"/>
                  </a:lnTo>
                  <a:lnTo>
                    <a:pt x="507410" y="1055026"/>
                  </a:lnTo>
                  <a:lnTo>
                    <a:pt x="565572" y="1103371"/>
                  </a:lnTo>
                  <a:lnTo>
                    <a:pt x="621219" y="1145841"/>
                  </a:lnTo>
                  <a:lnTo>
                    <a:pt x="674362" y="1182778"/>
                  </a:lnTo>
                  <a:lnTo>
                    <a:pt x="725014" y="1214523"/>
                  </a:lnTo>
                  <a:lnTo>
                    <a:pt x="773188" y="1241416"/>
                  </a:lnTo>
                  <a:lnTo>
                    <a:pt x="818895" y="1263798"/>
                  </a:lnTo>
                  <a:lnTo>
                    <a:pt x="862149" y="1282011"/>
                  </a:lnTo>
                  <a:lnTo>
                    <a:pt x="902961" y="1296394"/>
                  </a:lnTo>
                  <a:lnTo>
                    <a:pt x="941345" y="1307289"/>
                  </a:lnTo>
                  <a:lnTo>
                    <a:pt x="1010878" y="1319979"/>
                  </a:lnTo>
                  <a:lnTo>
                    <a:pt x="1070846" y="1322807"/>
                  </a:lnTo>
                  <a:lnTo>
                    <a:pt x="1097275" y="1321375"/>
                  </a:lnTo>
                  <a:lnTo>
                    <a:pt x="1143085" y="1314523"/>
                  </a:lnTo>
                  <a:lnTo>
                    <a:pt x="1187650" y="1299941"/>
                  </a:lnTo>
                  <a:lnTo>
                    <a:pt x="1229842" y="1267343"/>
                  </a:lnTo>
                  <a:lnTo>
                    <a:pt x="1315247" y="1129584"/>
                  </a:lnTo>
                  <a:lnTo>
                    <a:pt x="1322812" y="1108673"/>
                  </a:lnTo>
                  <a:lnTo>
                    <a:pt x="1322065" y="1087179"/>
                  </a:lnTo>
                  <a:lnTo>
                    <a:pt x="1313534" y="1067437"/>
                  </a:lnTo>
                  <a:lnTo>
                    <a:pt x="1297746" y="1051784"/>
                  </a:lnTo>
                  <a:lnTo>
                    <a:pt x="1227844" y="1005186"/>
                  </a:lnTo>
                  <a:lnTo>
                    <a:pt x="808396" y="1005186"/>
                  </a:lnTo>
                  <a:lnTo>
                    <a:pt x="788882" y="998596"/>
                  </a:lnTo>
                  <a:lnTo>
                    <a:pt x="737898" y="970208"/>
                  </a:lnTo>
                  <a:lnTo>
                    <a:pt x="672486" y="926433"/>
                  </a:lnTo>
                  <a:lnTo>
                    <a:pt x="631388" y="893696"/>
                  </a:lnTo>
                  <a:lnTo>
                    <a:pt x="583107" y="851016"/>
                  </a:lnTo>
                  <a:lnTo>
                    <a:pt x="526450" y="796362"/>
                  </a:lnTo>
                  <a:lnTo>
                    <a:pt x="471851" y="739647"/>
                  </a:lnTo>
                  <a:lnTo>
                    <a:pt x="429193" y="691343"/>
                  </a:lnTo>
                  <a:lnTo>
                    <a:pt x="396453" y="650247"/>
                  </a:lnTo>
                  <a:lnTo>
                    <a:pt x="371608" y="615158"/>
                  </a:lnTo>
                  <a:lnTo>
                    <a:pt x="337511" y="558200"/>
                  </a:lnTo>
                  <a:lnTo>
                    <a:pt x="317620" y="514408"/>
                  </a:lnTo>
                  <a:lnTo>
                    <a:pt x="318222" y="494408"/>
                  </a:lnTo>
                  <a:lnTo>
                    <a:pt x="325627" y="475820"/>
                  </a:lnTo>
                  <a:lnTo>
                    <a:pt x="339442" y="460535"/>
                  </a:lnTo>
                  <a:lnTo>
                    <a:pt x="443201" y="379827"/>
                  </a:lnTo>
                  <a:lnTo>
                    <a:pt x="457587" y="363406"/>
                  </a:lnTo>
                  <a:lnTo>
                    <a:pt x="464726" y="343507"/>
                  </a:lnTo>
                  <a:lnTo>
                    <a:pt x="464252" y="322372"/>
                  </a:lnTo>
                  <a:lnTo>
                    <a:pt x="455799" y="302243"/>
                  </a:lnTo>
                  <a:lnTo>
                    <a:pt x="271027" y="25065"/>
                  </a:lnTo>
                  <a:lnTo>
                    <a:pt x="255374" y="9277"/>
                  </a:lnTo>
                  <a:lnTo>
                    <a:pt x="235632" y="746"/>
                  </a:lnTo>
                  <a:lnTo>
                    <a:pt x="214138" y="0"/>
                  </a:lnTo>
                  <a:close/>
                </a:path>
                <a:path w="1323339" h="1323339">
                  <a:moveTo>
                    <a:pt x="979305" y="858085"/>
                  </a:moveTo>
                  <a:lnTo>
                    <a:pt x="959405" y="865224"/>
                  </a:lnTo>
                  <a:lnTo>
                    <a:pt x="942984" y="879610"/>
                  </a:lnTo>
                  <a:lnTo>
                    <a:pt x="862263" y="983369"/>
                  </a:lnTo>
                  <a:lnTo>
                    <a:pt x="846979" y="997182"/>
                  </a:lnTo>
                  <a:lnTo>
                    <a:pt x="828392" y="1004584"/>
                  </a:lnTo>
                  <a:lnTo>
                    <a:pt x="808396" y="1005186"/>
                  </a:lnTo>
                  <a:lnTo>
                    <a:pt x="1227844" y="1005186"/>
                  </a:lnTo>
                  <a:lnTo>
                    <a:pt x="1020568" y="867012"/>
                  </a:lnTo>
                  <a:lnTo>
                    <a:pt x="1000440" y="858559"/>
                  </a:lnTo>
                  <a:lnTo>
                    <a:pt x="979305" y="858085"/>
                  </a:lnTo>
                  <a:close/>
                </a:path>
              </a:pathLst>
            </a:custGeom>
            <a:solidFill>
              <a:srgbClr val="EF5237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7470280" y="7919814"/>
            <a:ext cx="8757357" cy="2357433"/>
            <a:chOff x="7180036" y="6447220"/>
            <a:chExt cx="10701880" cy="2357433"/>
          </a:xfrm>
        </p:grpSpPr>
        <p:sp>
          <p:nvSpPr>
            <p:cNvPr id="29" name="object 7"/>
            <p:cNvSpPr txBox="1"/>
            <p:nvPr/>
          </p:nvSpPr>
          <p:spPr>
            <a:xfrm>
              <a:off x="7180036" y="6447220"/>
              <a:ext cx="10701880" cy="2357433"/>
            </a:xfrm>
            <a:prstGeom prst="rect">
              <a:avLst/>
            </a:prstGeom>
          </p:spPr>
          <p:txBody>
            <a:bodyPr vert="horz" wrap="square" lIns="0" tIns="18154" rIns="0" bIns="0" rtlCol="0">
              <a:spAutoFit/>
            </a:bodyPr>
            <a:lstStyle/>
            <a:p>
              <a:pPr marL="18153" marR="7261" lvl="0" defTabSz="1307043">
                <a:lnSpc>
                  <a:spcPct val="150000"/>
                </a:lnSpc>
                <a:spcBef>
                  <a:spcPts val="1658"/>
                </a:spcBef>
                <a:defRPr/>
              </a:pPr>
              <a:r>
                <a:rPr lang="ru-RU" sz="2800" b="1" dirty="0" smtClean="0">
                  <a:solidFill>
                    <a:srgbClr val="4C1913"/>
                  </a:solidFill>
                  <a:latin typeface="Trebuchet MS" panose="020B0603020202020204" pitchFamily="34" charset="0"/>
                  <a:cs typeface="Times New Roman" panose="02020603050405020304" pitchFamily="18" charset="0"/>
                </a:rPr>
                <a:t>Минтранс </a:t>
              </a:r>
              <a:r>
                <a:rPr lang="ru-RU" sz="2800" b="1" dirty="0">
                  <a:solidFill>
                    <a:srgbClr val="4C1913"/>
                  </a:solidFill>
                  <a:latin typeface="Trebuchet MS" panose="020B0603020202020204" pitchFamily="34" charset="0"/>
                  <a:cs typeface="Times New Roman" panose="02020603050405020304" pitchFamily="18" charset="0"/>
                </a:rPr>
                <a:t>России</a:t>
              </a:r>
              <a:endParaRPr lang="ru-RU" sz="2800" b="1" dirty="0">
                <a:solidFill>
                  <a:srgbClr val="EF5237"/>
                </a:solidFill>
                <a:latin typeface="Trebuchet MS" panose="020B0603020202020204" pitchFamily="34" charset="0"/>
                <a:cs typeface="Times New Roman" panose="02020603050405020304" pitchFamily="18" charset="0"/>
              </a:endParaRPr>
            </a:p>
            <a:p>
              <a:pPr marR="7261" lvl="0" defTabSz="1307043">
                <a:defRPr/>
              </a:pPr>
              <a:endParaRPr lang="ru-RU" sz="2000" b="1" spc="-150" dirty="0">
                <a:solidFill>
                  <a:srgbClr val="4C1913"/>
                </a:solidFill>
                <a:latin typeface="Trebuchet MS" panose="020B0603020202020204" pitchFamily="34" charset="0"/>
                <a:cs typeface="Times New Roman" panose="02020603050405020304" pitchFamily="18" charset="0"/>
              </a:endParaRPr>
            </a:p>
            <a:p>
              <a:pPr marR="7261" lvl="0" defTabSz="1307043">
                <a:spcBef>
                  <a:spcPts val="1200"/>
                </a:spcBef>
                <a:defRPr/>
              </a:pPr>
              <a:r>
                <a:rPr lang="ru-RU" sz="2000" b="1" spc="-150" dirty="0">
                  <a:solidFill>
                    <a:srgbClr val="4C1913"/>
                  </a:solidFill>
                  <a:latin typeface="Trebuchet MS" panose="020B0603020202020204" pitchFamily="34" charset="0"/>
                  <a:cs typeface="Times New Roman" panose="02020603050405020304" pitchFamily="18" charset="0"/>
                </a:rPr>
                <a:t>Для заказчиков грузоперевозок, а также логистических компаний в случае возникновения проблемных вопросов, связанных с осуществлением международных грузовых перевозок между Россией и зарубежными государствами</a:t>
              </a:r>
              <a:endParaRPr lang="ru-RU" sz="2000" b="1" spc="-150" dirty="0">
                <a:solidFill>
                  <a:srgbClr val="231F20"/>
                </a:solidFill>
                <a:latin typeface="Trebuchet MS" panose="020B0603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object 22"/>
            <p:cNvSpPr txBox="1">
              <a:spLocks/>
            </p:cNvSpPr>
            <p:nvPr/>
          </p:nvSpPr>
          <p:spPr>
            <a:xfrm>
              <a:off x="7252785" y="7113737"/>
              <a:ext cx="9476791" cy="380873"/>
            </a:xfrm>
            <a:prstGeom prst="rect">
              <a:avLst/>
            </a:prstGeom>
          </p:spPr>
          <p:txBody>
            <a:bodyPr vert="horz" wrap="square" lIns="0" tIns="11430" rIns="0" bIns="0" rtlCol="0">
              <a:spAutoFit/>
            </a:bodyPr>
            <a:lstStyle>
              <a:lvl1pPr>
                <a:defRPr sz="9850" b="1" i="0">
                  <a:solidFill>
                    <a:srgbClr val="4C1913"/>
                  </a:solidFill>
                  <a:latin typeface="Trebuchet MS"/>
                  <a:ea typeface="+mj-ea"/>
                  <a:cs typeface="Trebuchet MS"/>
                </a:defRPr>
              </a:lvl1pPr>
            </a:lstStyle>
            <a:p>
              <a:pPr marL="972000" lvl="0">
                <a:spcBef>
                  <a:spcPts val="90"/>
                </a:spcBef>
                <a:defRPr/>
              </a:pPr>
              <a:r>
                <a:rPr lang="ru-RU" sz="2400" kern="0" spc="-150" dirty="0">
                  <a:solidFill>
                    <a:srgbClr val="EF5237"/>
                  </a:solidFill>
                </a:rPr>
                <a:t> 8 (499) 495-00-11 (с 8 до 20), </a:t>
              </a:r>
              <a:r>
                <a:rPr lang="en-US" sz="2400" kern="0" spc="-150" dirty="0">
                  <a:solidFill>
                    <a:srgbClr val="EF5237"/>
                  </a:solidFill>
                </a:rPr>
                <a:t>gruz@sicmt.ru</a:t>
              </a:r>
              <a:endParaRPr kumimoji="0" lang="ru-RU" sz="2400" b="1" i="0" u="none" strike="noStrike" kern="0" cap="none" spc="-150" normalizeH="0" baseline="0" noProof="0" dirty="0">
                <a:ln>
                  <a:noFill/>
                </a:ln>
                <a:solidFill>
                  <a:srgbClr val="EF5237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32" name="object 25"/>
          <p:cNvSpPr/>
          <p:nvPr/>
        </p:nvSpPr>
        <p:spPr>
          <a:xfrm>
            <a:off x="7698955" y="3561776"/>
            <a:ext cx="426406" cy="411577"/>
          </a:xfrm>
          <a:custGeom>
            <a:avLst/>
            <a:gdLst/>
            <a:ahLst/>
            <a:cxnLst/>
            <a:rect l="l" t="t" r="r" b="b"/>
            <a:pathLst>
              <a:path w="1323339" h="1323339">
                <a:moveTo>
                  <a:pt x="214138" y="0"/>
                </a:moveTo>
                <a:lnTo>
                  <a:pt x="77327" y="77097"/>
                </a:lnTo>
                <a:lnTo>
                  <a:pt x="37155" y="112513"/>
                </a:lnTo>
                <a:lnTo>
                  <a:pt x="13014" y="160320"/>
                </a:lnTo>
                <a:lnTo>
                  <a:pt x="4303" y="201461"/>
                </a:lnTo>
                <a:lnTo>
                  <a:pt x="0" y="251968"/>
                </a:lnTo>
                <a:lnTo>
                  <a:pt x="353" y="280764"/>
                </a:lnTo>
                <a:lnTo>
                  <a:pt x="7775" y="345506"/>
                </a:lnTo>
                <a:lnTo>
                  <a:pt x="26422" y="419862"/>
                </a:lnTo>
                <a:lnTo>
                  <a:pt x="40808" y="460676"/>
                </a:lnTo>
                <a:lnTo>
                  <a:pt x="59022" y="503932"/>
                </a:lnTo>
                <a:lnTo>
                  <a:pt x="81406" y="549641"/>
                </a:lnTo>
                <a:lnTo>
                  <a:pt x="108301" y="597816"/>
                </a:lnTo>
                <a:lnTo>
                  <a:pt x="140048" y="648470"/>
                </a:lnTo>
                <a:lnTo>
                  <a:pt x="176987" y="701614"/>
                </a:lnTo>
                <a:lnTo>
                  <a:pt x="219460" y="757262"/>
                </a:lnTo>
                <a:lnTo>
                  <a:pt x="267806" y="815426"/>
                </a:lnTo>
                <a:lnTo>
                  <a:pt x="322368" y="876118"/>
                </a:lnTo>
                <a:lnTo>
                  <a:pt x="383486" y="939351"/>
                </a:lnTo>
                <a:lnTo>
                  <a:pt x="446718" y="1000467"/>
                </a:lnTo>
                <a:lnTo>
                  <a:pt x="507410" y="1055026"/>
                </a:lnTo>
                <a:lnTo>
                  <a:pt x="565572" y="1103371"/>
                </a:lnTo>
                <a:lnTo>
                  <a:pt x="621219" y="1145841"/>
                </a:lnTo>
                <a:lnTo>
                  <a:pt x="674362" y="1182778"/>
                </a:lnTo>
                <a:lnTo>
                  <a:pt x="725014" y="1214523"/>
                </a:lnTo>
                <a:lnTo>
                  <a:pt x="773188" y="1241416"/>
                </a:lnTo>
                <a:lnTo>
                  <a:pt x="818895" y="1263798"/>
                </a:lnTo>
                <a:lnTo>
                  <a:pt x="862149" y="1282011"/>
                </a:lnTo>
                <a:lnTo>
                  <a:pt x="902961" y="1296394"/>
                </a:lnTo>
                <a:lnTo>
                  <a:pt x="941345" y="1307289"/>
                </a:lnTo>
                <a:lnTo>
                  <a:pt x="1010878" y="1319979"/>
                </a:lnTo>
                <a:lnTo>
                  <a:pt x="1070846" y="1322807"/>
                </a:lnTo>
                <a:lnTo>
                  <a:pt x="1097275" y="1321375"/>
                </a:lnTo>
                <a:lnTo>
                  <a:pt x="1143085" y="1314523"/>
                </a:lnTo>
                <a:lnTo>
                  <a:pt x="1187650" y="1299941"/>
                </a:lnTo>
                <a:lnTo>
                  <a:pt x="1229842" y="1267343"/>
                </a:lnTo>
                <a:lnTo>
                  <a:pt x="1315247" y="1129584"/>
                </a:lnTo>
                <a:lnTo>
                  <a:pt x="1322812" y="1108673"/>
                </a:lnTo>
                <a:lnTo>
                  <a:pt x="1322065" y="1087179"/>
                </a:lnTo>
                <a:lnTo>
                  <a:pt x="1313534" y="1067437"/>
                </a:lnTo>
                <a:lnTo>
                  <a:pt x="1297746" y="1051784"/>
                </a:lnTo>
                <a:lnTo>
                  <a:pt x="1227844" y="1005186"/>
                </a:lnTo>
                <a:lnTo>
                  <a:pt x="808396" y="1005186"/>
                </a:lnTo>
                <a:lnTo>
                  <a:pt x="788882" y="998596"/>
                </a:lnTo>
                <a:lnTo>
                  <a:pt x="737898" y="970208"/>
                </a:lnTo>
                <a:lnTo>
                  <a:pt x="672486" y="926433"/>
                </a:lnTo>
                <a:lnTo>
                  <a:pt x="631388" y="893696"/>
                </a:lnTo>
                <a:lnTo>
                  <a:pt x="583107" y="851016"/>
                </a:lnTo>
                <a:lnTo>
                  <a:pt x="526450" y="796362"/>
                </a:lnTo>
                <a:lnTo>
                  <a:pt x="471851" y="739647"/>
                </a:lnTo>
                <a:lnTo>
                  <a:pt x="429193" y="691343"/>
                </a:lnTo>
                <a:lnTo>
                  <a:pt x="396453" y="650247"/>
                </a:lnTo>
                <a:lnTo>
                  <a:pt x="371608" y="615158"/>
                </a:lnTo>
                <a:lnTo>
                  <a:pt x="337511" y="558200"/>
                </a:lnTo>
                <a:lnTo>
                  <a:pt x="317620" y="514408"/>
                </a:lnTo>
                <a:lnTo>
                  <a:pt x="318222" y="494408"/>
                </a:lnTo>
                <a:lnTo>
                  <a:pt x="325627" y="475820"/>
                </a:lnTo>
                <a:lnTo>
                  <a:pt x="339442" y="460535"/>
                </a:lnTo>
                <a:lnTo>
                  <a:pt x="443201" y="379827"/>
                </a:lnTo>
                <a:lnTo>
                  <a:pt x="457587" y="363406"/>
                </a:lnTo>
                <a:lnTo>
                  <a:pt x="464726" y="343507"/>
                </a:lnTo>
                <a:lnTo>
                  <a:pt x="464252" y="322372"/>
                </a:lnTo>
                <a:lnTo>
                  <a:pt x="455799" y="302243"/>
                </a:lnTo>
                <a:lnTo>
                  <a:pt x="271027" y="25065"/>
                </a:lnTo>
                <a:lnTo>
                  <a:pt x="255374" y="9277"/>
                </a:lnTo>
                <a:lnTo>
                  <a:pt x="235632" y="746"/>
                </a:lnTo>
                <a:lnTo>
                  <a:pt x="214138" y="0"/>
                </a:lnTo>
                <a:close/>
              </a:path>
              <a:path w="1323339" h="1323339">
                <a:moveTo>
                  <a:pt x="979305" y="858085"/>
                </a:moveTo>
                <a:lnTo>
                  <a:pt x="959405" y="865224"/>
                </a:lnTo>
                <a:lnTo>
                  <a:pt x="942984" y="879610"/>
                </a:lnTo>
                <a:lnTo>
                  <a:pt x="862263" y="983369"/>
                </a:lnTo>
                <a:lnTo>
                  <a:pt x="846979" y="997182"/>
                </a:lnTo>
                <a:lnTo>
                  <a:pt x="828392" y="1004584"/>
                </a:lnTo>
                <a:lnTo>
                  <a:pt x="808396" y="1005186"/>
                </a:lnTo>
                <a:lnTo>
                  <a:pt x="1227844" y="1005186"/>
                </a:lnTo>
                <a:lnTo>
                  <a:pt x="1020568" y="867012"/>
                </a:lnTo>
                <a:lnTo>
                  <a:pt x="1000440" y="858559"/>
                </a:lnTo>
                <a:lnTo>
                  <a:pt x="979305" y="858085"/>
                </a:lnTo>
                <a:close/>
              </a:path>
            </a:pathLst>
          </a:custGeom>
          <a:solidFill>
            <a:srgbClr val="EF5237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object 25"/>
          <p:cNvSpPr/>
          <p:nvPr/>
        </p:nvSpPr>
        <p:spPr>
          <a:xfrm>
            <a:off x="7756986" y="8566462"/>
            <a:ext cx="426406" cy="411577"/>
          </a:xfrm>
          <a:custGeom>
            <a:avLst/>
            <a:gdLst/>
            <a:ahLst/>
            <a:cxnLst/>
            <a:rect l="l" t="t" r="r" b="b"/>
            <a:pathLst>
              <a:path w="1323339" h="1323339">
                <a:moveTo>
                  <a:pt x="214138" y="0"/>
                </a:moveTo>
                <a:lnTo>
                  <a:pt x="77327" y="77097"/>
                </a:lnTo>
                <a:lnTo>
                  <a:pt x="37155" y="112513"/>
                </a:lnTo>
                <a:lnTo>
                  <a:pt x="13014" y="160320"/>
                </a:lnTo>
                <a:lnTo>
                  <a:pt x="4303" y="201461"/>
                </a:lnTo>
                <a:lnTo>
                  <a:pt x="0" y="251968"/>
                </a:lnTo>
                <a:lnTo>
                  <a:pt x="353" y="280764"/>
                </a:lnTo>
                <a:lnTo>
                  <a:pt x="7775" y="345506"/>
                </a:lnTo>
                <a:lnTo>
                  <a:pt x="26422" y="419862"/>
                </a:lnTo>
                <a:lnTo>
                  <a:pt x="40808" y="460676"/>
                </a:lnTo>
                <a:lnTo>
                  <a:pt x="59022" y="503932"/>
                </a:lnTo>
                <a:lnTo>
                  <a:pt x="81406" y="549641"/>
                </a:lnTo>
                <a:lnTo>
                  <a:pt x="108301" y="597816"/>
                </a:lnTo>
                <a:lnTo>
                  <a:pt x="140048" y="648470"/>
                </a:lnTo>
                <a:lnTo>
                  <a:pt x="176987" y="701614"/>
                </a:lnTo>
                <a:lnTo>
                  <a:pt x="219460" y="757262"/>
                </a:lnTo>
                <a:lnTo>
                  <a:pt x="267806" y="815426"/>
                </a:lnTo>
                <a:lnTo>
                  <a:pt x="322368" y="876118"/>
                </a:lnTo>
                <a:lnTo>
                  <a:pt x="383486" y="939351"/>
                </a:lnTo>
                <a:lnTo>
                  <a:pt x="446718" y="1000467"/>
                </a:lnTo>
                <a:lnTo>
                  <a:pt x="507410" y="1055026"/>
                </a:lnTo>
                <a:lnTo>
                  <a:pt x="565572" y="1103371"/>
                </a:lnTo>
                <a:lnTo>
                  <a:pt x="621219" y="1145841"/>
                </a:lnTo>
                <a:lnTo>
                  <a:pt x="674362" y="1182778"/>
                </a:lnTo>
                <a:lnTo>
                  <a:pt x="725014" y="1214523"/>
                </a:lnTo>
                <a:lnTo>
                  <a:pt x="773188" y="1241416"/>
                </a:lnTo>
                <a:lnTo>
                  <a:pt x="818895" y="1263798"/>
                </a:lnTo>
                <a:lnTo>
                  <a:pt x="862149" y="1282011"/>
                </a:lnTo>
                <a:lnTo>
                  <a:pt x="902961" y="1296394"/>
                </a:lnTo>
                <a:lnTo>
                  <a:pt x="941345" y="1307289"/>
                </a:lnTo>
                <a:lnTo>
                  <a:pt x="1010878" y="1319979"/>
                </a:lnTo>
                <a:lnTo>
                  <a:pt x="1070846" y="1322807"/>
                </a:lnTo>
                <a:lnTo>
                  <a:pt x="1097275" y="1321375"/>
                </a:lnTo>
                <a:lnTo>
                  <a:pt x="1143085" y="1314523"/>
                </a:lnTo>
                <a:lnTo>
                  <a:pt x="1187650" y="1299941"/>
                </a:lnTo>
                <a:lnTo>
                  <a:pt x="1229842" y="1267343"/>
                </a:lnTo>
                <a:lnTo>
                  <a:pt x="1315247" y="1129584"/>
                </a:lnTo>
                <a:lnTo>
                  <a:pt x="1322812" y="1108673"/>
                </a:lnTo>
                <a:lnTo>
                  <a:pt x="1322065" y="1087179"/>
                </a:lnTo>
                <a:lnTo>
                  <a:pt x="1313534" y="1067437"/>
                </a:lnTo>
                <a:lnTo>
                  <a:pt x="1297746" y="1051784"/>
                </a:lnTo>
                <a:lnTo>
                  <a:pt x="1227844" y="1005186"/>
                </a:lnTo>
                <a:lnTo>
                  <a:pt x="808396" y="1005186"/>
                </a:lnTo>
                <a:lnTo>
                  <a:pt x="788882" y="998596"/>
                </a:lnTo>
                <a:lnTo>
                  <a:pt x="737898" y="970208"/>
                </a:lnTo>
                <a:lnTo>
                  <a:pt x="672486" y="926433"/>
                </a:lnTo>
                <a:lnTo>
                  <a:pt x="631388" y="893696"/>
                </a:lnTo>
                <a:lnTo>
                  <a:pt x="583107" y="851016"/>
                </a:lnTo>
                <a:lnTo>
                  <a:pt x="526450" y="796362"/>
                </a:lnTo>
                <a:lnTo>
                  <a:pt x="471851" y="739647"/>
                </a:lnTo>
                <a:lnTo>
                  <a:pt x="429193" y="691343"/>
                </a:lnTo>
                <a:lnTo>
                  <a:pt x="396453" y="650247"/>
                </a:lnTo>
                <a:lnTo>
                  <a:pt x="371608" y="615158"/>
                </a:lnTo>
                <a:lnTo>
                  <a:pt x="337511" y="558200"/>
                </a:lnTo>
                <a:lnTo>
                  <a:pt x="317620" y="514408"/>
                </a:lnTo>
                <a:lnTo>
                  <a:pt x="318222" y="494408"/>
                </a:lnTo>
                <a:lnTo>
                  <a:pt x="325627" y="475820"/>
                </a:lnTo>
                <a:lnTo>
                  <a:pt x="339442" y="460535"/>
                </a:lnTo>
                <a:lnTo>
                  <a:pt x="443201" y="379827"/>
                </a:lnTo>
                <a:lnTo>
                  <a:pt x="457587" y="363406"/>
                </a:lnTo>
                <a:lnTo>
                  <a:pt x="464726" y="343507"/>
                </a:lnTo>
                <a:lnTo>
                  <a:pt x="464252" y="322372"/>
                </a:lnTo>
                <a:lnTo>
                  <a:pt x="455799" y="302243"/>
                </a:lnTo>
                <a:lnTo>
                  <a:pt x="271027" y="25065"/>
                </a:lnTo>
                <a:lnTo>
                  <a:pt x="255374" y="9277"/>
                </a:lnTo>
                <a:lnTo>
                  <a:pt x="235632" y="746"/>
                </a:lnTo>
                <a:lnTo>
                  <a:pt x="214138" y="0"/>
                </a:lnTo>
                <a:close/>
              </a:path>
              <a:path w="1323339" h="1323339">
                <a:moveTo>
                  <a:pt x="979305" y="858085"/>
                </a:moveTo>
                <a:lnTo>
                  <a:pt x="959405" y="865224"/>
                </a:lnTo>
                <a:lnTo>
                  <a:pt x="942984" y="879610"/>
                </a:lnTo>
                <a:lnTo>
                  <a:pt x="862263" y="983369"/>
                </a:lnTo>
                <a:lnTo>
                  <a:pt x="846979" y="997182"/>
                </a:lnTo>
                <a:lnTo>
                  <a:pt x="828392" y="1004584"/>
                </a:lnTo>
                <a:lnTo>
                  <a:pt x="808396" y="1005186"/>
                </a:lnTo>
                <a:lnTo>
                  <a:pt x="1227844" y="1005186"/>
                </a:lnTo>
                <a:lnTo>
                  <a:pt x="1020568" y="867012"/>
                </a:lnTo>
                <a:lnTo>
                  <a:pt x="1000440" y="858559"/>
                </a:lnTo>
                <a:lnTo>
                  <a:pt x="979305" y="858085"/>
                </a:lnTo>
                <a:close/>
              </a:path>
            </a:pathLst>
          </a:custGeom>
          <a:solidFill>
            <a:srgbClr val="EF5237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4225" y="161990"/>
            <a:ext cx="2423849" cy="1143000"/>
          </a:xfrm>
          <a:prstGeom prst="rect">
            <a:avLst/>
          </a:prstGeom>
        </p:spPr>
      </p:pic>
      <p:sp>
        <p:nvSpPr>
          <p:cNvPr id="42" name="object 2"/>
          <p:cNvSpPr txBox="1"/>
          <p:nvPr/>
        </p:nvSpPr>
        <p:spPr>
          <a:xfrm>
            <a:off x="2773361" y="9254837"/>
            <a:ext cx="8534399" cy="482889"/>
          </a:xfrm>
          <a:prstGeom prst="rect">
            <a:avLst/>
          </a:prstGeom>
        </p:spPr>
        <p:txBody>
          <a:bodyPr vert="horz" wrap="square" lIns="0" tIns="15431" rIns="0" bIns="0" rtlCol="0">
            <a:spAutoFit/>
          </a:bodyPr>
          <a:lstStyle/>
          <a:p>
            <a:pPr marL="18153" marR="229640" lvl="0" indent="0" algn="l" defTabSz="1307043" rtl="0" eaLnBrk="1" fontAlgn="auto" latinLnBrk="0" hangingPunct="1">
              <a:lnSpc>
                <a:spcPct val="100699"/>
              </a:lnSpc>
              <a:spcBef>
                <a:spcPts val="12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-175" normalizeH="0" baseline="0" noProof="0" dirty="0">
                <a:ln>
                  <a:noFill/>
                </a:ln>
                <a:solidFill>
                  <a:srgbClr val="4C1913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rebuchet MS"/>
                <a:hlinkClick r:id="rId6"/>
              </a:rPr>
              <a:t>Мойбизнес11.рф</a:t>
            </a:r>
            <a:endParaRPr kumimoji="0" sz="3200" b="1" i="0" u="none" strike="noStrike" kern="1200" cap="none" spc="-175" normalizeH="0" baseline="0" noProof="0" dirty="0">
              <a:ln>
                <a:noFill/>
              </a:ln>
              <a:solidFill>
                <a:srgbClr val="4C1913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Trebuchet MS"/>
            </a:endParaRPr>
          </a:p>
        </p:txBody>
      </p:sp>
      <p:sp>
        <p:nvSpPr>
          <p:cNvPr id="43" name="object 2"/>
          <p:cNvSpPr txBox="1"/>
          <p:nvPr/>
        </p:nvSpPr>
        <p:spPr>
          <a:xfrm>
            <a:off x="2823989" y="8338677"/>
            <a:ext cx="8534399" cy="482889"/>
          </a:xfrm>
          <a:prstGeom prst="rect">
            <a:avLst/>
          </a:prstGeom>
        </p:spPr>
        <p:txBody>
          <a:bodyPr vert="horz" wrap="square" lIns="0" tIns="15431" rIns="0" bIns="0" rtlCol="0">
            <a:spAutoFit/>
          </a:bodyPr>
          <a:lstStyle/>
          <a:p>
            <a:pPr marL="18153" marR="229640" lvl="0" defTabSz="1307043">
              <a:lnSpc>
                <a:spcPct val="100699"/>
              </a:lnSpc>
              <a:spcBef>
                <a:spcPts val="121"/>
              </a:spcBef>
              <a:defRPr/>
            </a:pPr>
            <a:r>
              <a:rPr lang="en-US" sz="3200" b="1" spc="-175" dirty="0">
                <a:solidFill>
                  <a:srgbClr val="4C1913"/>
                </a:solidFill>
                <a:latin typeface="Trebuchet MS" panose="020B0603020202020204" pitchFamily="34" charset="0"/>
                <a:cs typeface="Trebuchet MS"/>
                <a:hlinkClick r:id="rId7"/>
              </a:rPr>
              <a:t>vk.com/</a:t>
            </a:r>
            <a:r>
              <a:rPr lang="en-US" sz="3200" b="1" spc="-175" dirty="0" err="1">
                <a:solidFill>
                  <a:srgbClr val="4C1913"/>
                </a:solidFill>
                <a:latin typeface="Trebuchet MS" panose="020B0603020202020204" pitchFamily="34" charset="0"/>
                <a:cs typeface="Trebuchet MS"/>
                <a:hlinkClick r:id="rId7"/>
              </a:rPr>
              <a:t>mbrkomi</a:t>
            </a:r>
            <a:endParaRPr kumimoji="0" sz="3200" b="1" i="0" u="none" strike="noStrike" kern="1200" cap="none" spc="-175" normalizeH="0" baseline="0" noProof="0" dirty="0">
              <a:ln>
                <a:noFill/>
              </a:ln>
              <a:solidFill>
                <a:srgbClr val="4C1913"/>
              </a:solidFill>
              <a:effectLst/>
              <a:uLnTx/>
              <a:uFillTx/>
              <a:latin typeface="Trebuchet MS" panose="020B0603020202020204" pitchFamily="34" charset="0"/>
              <a:cs typeface="Trebuchet MS"/>
            </a:endParaRPr>
          </a:p>
        </p:txBody>
      </p:sp>
      <p:grpSp>
        <p:nvGrpSpPr>
          <p:cNvPr id="24" name="Группа 23"/>
          <p:cNvGrpSpPr/>
          <p:nvPr/>
        </p:nvGrpSpPr>
        <p:grpSpPr>
          <a:xfrm>
            <a:off x="8186971" y="334972"/>
            <a:ext cx="4713385" cy="1048441"/>
            <a:chOff x="2431969" y="1655914"/>
            <a:chExt cx="4713385" cy="1048441"/>
          </a:xfrm>
        </p:grpSpPr>
        <p:pic>
          <p:nvPicPr>
            <p:cNvPr id="31" name="Picture 3" descr="C:\Users\User\Desktop\0.jp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431969" y="1655914"/>
              <a:ext cx="777604" cy="900117"/>
            </a:xfrm>
            <a:prstGeom prst="rect">
              <a:avLst/>
            </a:prstGeom>
            <a:noFill/>
          </p:spPr>
        </p:pic>
        <p:sp>
          <p:nvSpPr>
            <p:cNvPr id="34" name="TextBox 33"/>
            <p:cNvSpPr txBox="1"/>
            <p:nvPr/>
          </p:nvSpPr>
          <p:spPr>
            <a:xfrm>
              <a:off x="3412760" y="1725626"/>
              <a:ext cx="3732594" cy="9787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31287">
                <a:lnSpc>
                  <a:spcPct val="120000"/>
                </a:lnSpc>
                <a:defRPr/>
              </a:pPr>
              <a:r>
                <a:rPr lang="ru-RU" sz="16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Trebuchet MS" panose="020B0603020202020204" pitchFamily="34" charset="0"/>
                  <a:ea typeface="Roboto Medium" panose="02000000000000000000" pitchFamily="2" charset="0"/>
                  <a:cs typeface="Times New Roman" panose="02020603050405020304" pitchFamily="18" charset="0"/>
                </a:rPr>
                <a:t>МИНИСТЕРСТВО </a:t>
              </a:r>
              <a:r>
                <a:rPr lang="ru-RU" sz="16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Trebuchet MS" panose="020B0603020202020204" pitchFamily="34" charset="0"/>
                  <a:ea typeface="Roboto Medium" panose="02000000000000000000" pitchFamily="2" charset="0"/>
                  <a:cs typeface="Times New Roman" panose="02020603050405020304" pitchFamily="18" charset="0"/>
                </a:rPr>
                <a:t>ЭКОНОМИЧЕСКОГО РАЗВИТИЯ И ПРОМЫШЛЕННОСТИ</a:t>
              </a:r>
              <a:endParaRPr lang="ru-RU" sz="1600" dirty="0">
                <a:solidFill>
                  <a:prstClr val="black">
                    <a:lumMod val="85000"/>
                    <a:lumOff val="15000"/>
                  </a:prstClr>
                </a:solidFill>
                <a:latin typeface="Trebuchet MS" panose="020B0603020202020204" pitchFamily="34" charset="0"/>
                <a:ea typeface="Roboto Medium" panose="02000000000000000000" pitchFamily="2" charset="0"/>
                <a:cs typeface="Times New Roman" panose="02020603050405020304" pitchFamily="18" charset="0"/>
              </a:endParaRPr>
            </a:p>
            <a:p>
              <a:pPr defTabSz="631287">
                <a:lnSpc>
                  <a:spcPct val="120000"/>
                </a:lnSpc>
                <a:defRPr/>
              </a:pPr>
              <a:r>
                <a:rPr lang="ru-RU" sz="16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Trebuchet MS" panose="020B0603020202020204" pitchFamily="34" charset="0"/>
                  <a:ea typeface="Roboto Medium" panose="02000000000000000000" pitchFamily="2" charset="0"/>
                  <a:cs typeface="Times New Roman" panose="02020603050405020304" pitchFamily="18" charset="0"/>
                </a:rPr>
                <a:t>РЕСПУБЛИКИ КОМИ</a:t>
              </a:r>
            </a:p>
          </p:txBody>
        </p:sp>
      </p:grpSp>
      <p:pic>
        <p:nvPicPr>
          <p:cNvPr id="35" name="Рисунок 3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1200" y="255456"/>
            <a:ext cx="2606566" cy="1063696"/>
          </a:xfrm>
          <a:prstGeom prst="rect">
            <a:avLst/>
          </a:prstGeom>
        </p:spPr>
      </p:pic>
      <p:sp>
        <p:nvSpPr>
          <p:cNvPr id="11" name="Номер слайда 10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90129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3"/>
          <p:cNvSpPr/>
          <p:nvPr/>
        </p:nvSpPr>
        <p:spPr>
          <a:xfrm>
            <a:off x="15821236" y="7286242"/>
            <a:ext cx="3441065" cy="3624579"/>
          </a:xfrm>
          <a:custGeom>
            <a:avLst/>
            <a:gdLst/>
            <a:ahLst/>
            <a:cxnLst/>
            <a:rect l="l" t="t" r="r" b="b"/>
            <a:pathLst>
              <a:path w="3441065" h="3624579">
                <a:moveTo>
                  <a:pt x="2760967" y="0"/>
                </a:moveTo>
                <a:lnTo>
                  <a:pt x="2712401" y="418"/>
                </a:lnTo>
                <a:lnTo>
                  <a:pt x="2664039" y="1669"/>
                </a:lnTo>
                <a:lnTo>
                  <a:pt x="2615886" y="3746"/>
                </a:lnTo>
                <a:lnTo>
                  <a:pt x="2567949" y="6642"/>
                </a:lnTo>
                <a:lnTo>
                  <a:pt x="2520237" y="10349"/>
                </a:lnTo>
                <a:lnTo>
                  <a:pt x="2472754" y="14862"/>
                </a:lnTo>
                <a:lnTo>
                  <a:pt x="2425508" y="20173"/>
                </a:lnTo>
                <a:lnTo>
                  <a:pt x="2378507" y="26276"/>
                </a:lnTo>
                <a:lnTo>
                  <a:pt x="2331756" y="33163"/>
                </a:lnTo>
                <a:lnTo>
                  <a:pt x="2285262" y="40828"/>
                </a:lnTo>
                <a:lnTo>
                  <a:pt x="2239034" y="49264"/>
                </a:lnTo>
                <a:lnTo>
                  <a:pt x="2193076" y="58464"/>
                </a:lnTo>
                <a:lnTo>
                  <a:pt x="2147397" y="68421"/>
                </a:lnTo>
                <a:lnTo>
                  <a:pt x="2102003" y="79129"/>
                </a:lnTo>
                <a:lnTo>
                  <a:pt x="2056900" y="90580"/>
                </a:lnTo>
                <a:lnTo>
                  <a:pt x="2012096" y="102768"/>
                </a:lnTo>
                <a:lnTo>
                  <a:pt x="1967598" y="115686"/>
                </a:lnTo>
                <a:lnTo>
                  <a:pt x="1923412" y="129327"/>
                </a:lnTo>
                <a:lnTo>
                  <a:pt x="1879546" y="143684"/>
                </a:lnTo>
                <a:lnTo>
                  <a:pt x="1836005" y="158751"/>
                </a:lnTo>
                <a:lnTo>
                  <a:pt x="1792798" y="174520"/>
                </a:lnTo>
                <a:lnTo>
                  <a:pt x="1749930" y="190984"/>
                </a:lnTo>
                <a:lnTo>
                  <a:pt x="1707408" y="208138"/>
                </a:lnTo>
                <a:lnTo>
                  <a:pt x="1665241" y="225973"/>
                </a:lnTo>
                <a:lnTo>
                  <a:pt x="1623433" y="244484"/>
                </a:lnTo>
                <a:lnTo>
                  <a:pt x="1581993" y="263662"/>
                </a:lnTo>
                <a:lnTo>
                  <a:pt x="1540926" y="283503"/>
                </a:lnTo>
                <a:lnTo>
                  <a:pt x="1500241" y="303997"/>
                </a:lnTo>
                <a:lnTo>
                  <a:pt x="1459943" y="325140"/>
                </a:lnTo>
                <a:lnTo>
                  <a:pt x="1420039" y="346924"/>
                </a:lnTo>
                <a:lnTo>
                  <a:pt x="1380537" y="369341"/>
                </a:lnTo>
                <a:lnTo>
                  <a:pt x="1341443" y="392386"/>
                </a:lnTo>
                <a:lnTo>
                  <a:pt x="1302765" y="416051"/>
                </a:lnTo>
                <a:lnTo>
                  <a:pt x="1264508" y="440330"/>
                </a:lnTo>
                <a:lnTo>
                  <a:pt x="1226679" y="465215"/>
                </a:lnTo>
                <a:lnTo>
                  <a:pt x="1189287" y="490700"/>
                </a:lnTo>
                <a:lnTo>
                  <a:pt x="1152337" y="516779"/>
                </a:lnTo>
                <a:lnTo>
                  <a:pt x="1115836" y="543443"/>
                </a:lnTo>
                <a:lnTo>
                  <a:pt x="1079791" y="570687"/>
                </a:lnTo>
                <a:lnTo>
                  <a:pt x="1044209" y="598503"/>
                </a:lnTo>
                <a:lnTo>
                  <a:pt x="1009097" y="626885"/>
                </a:lnTo>
                <a:lnTo>
                  <a:pt x="974462" y="655825"/>
                </a:lnTo>
                <a:lnTo>
                  <a:pt x="940310" y="685318"/>
                </a:lnTo>
                <a:lnTo>
                  <a:pt x="906648" y="715355"/>
                </a:lnTo>
                <a:lnTo>
                  <a:pt x="873484" y="745931"/>
                </a:lnTo>
                <a:lnTo>
                  <a:pt x="840823" y="777039"/>
                </a:lnTo>
                <a:lnTo>
                  <a:pt x="808674" y="808670"/>
                </a:lnTo>
                <a:lnTo>
                  <a:pt x="777042" y="840820"/>
                </a:lnTo>
                <a:lnTo>
                  <a:pt x="745934" y="873480"/>
                </a:lnTo>
                <a:lnTo>
                  <a:pt x="715359" y="906645"/>
                </a:lnTo>
                <a:lnTo>
                  <a:pt x="685321" y="940306"/>
                </a:lnTo>
                <a:lnTo>
                  <a:pt x="655828" y="974458"/>
                </a:lnTo>
                <a:lnTo>
                  <a:pt x="626888" y="1009094"/>
                </a:lnTo>
                <a:lnTo>
                  <a:pt x="598506" y="1044206"/>
                </a:lnTo>
                <a:lnTo>
                  <a:pt x="570690" y="1079788"/>
                </a:lnTo>
                <a:lnTo>
                  <a:pt x="543446" y="1115833"/>
                </a:lnTo>
                <a:lnTo>
                  <a:pt x="516781" y="1152334"/>
                </a:lnTo>
                <a:lnTo>
                  <a:pt x="490703" y="1189284"/>
                </a:lnTo>
                <a:lnTo>
                  <a:pt x="465218" y="1226677"/>
                </a:lnTo>
                <a:lnTo>
                  <a:pt x="440332" y="1264505"/>
                </a:lnTo>
                <a:lnTo>
                  <a:pt x="416054" y="1302762"/>
                </a:lnTo>
                <a:lnTo>
                  <a:pt x="392388" y="1341441"/>
                </a:lnTo>
                <a:lnTo>
                  <a:pt x="369343" y="1380535"/>
                </a:lnTo>
                <a:lnTo>
                  <a:pt x="346926" y="1420038"/>
                </a:lnTo>
                <a:lnTo>
                  <a:pt x="325142" y="1459941"/>
                </a:lnTo>
                <a:lnTo>
                  <a:pt x="303999" y="1500239"/>
                </a:lnTo>
                <a:lnTo>
                  <a:pt x="283505" y="1540925"/>
                </a:lnTo>
                <a:lnTo>
                  <a:pt x="263664" y="1581992"/>
                </a:lnTo>
                <a:lnTo>
                  <a:pt x="244485" y="1623433"/>
                </a:lnTo>
                <a:lnTo>
                  <a:pt x="225975" y="1665240"/>
                </a:lnTo>
                <a:lnTo>
                  <a:pt x="208139" y="1707409"/>
                </a:lnTo>
                <a:lnTo>
                  <a:pt x="190986" y="1749930"/>
                </a:lnTo>
                <a:lnTo>
                  <a:pt x="174521" y="1792798"/>
                </a:lnTo>
                <a:lnTo>
                  <a:pt x="158752" y="1836006"/>
                </a:lnTo>
                <a:lnTo>
                  <a:pt x="143685" y="1879547"/>
                </a:lnTo>
                <a:lnTo>
                  <a:pt x="129328" y="1923414"/>
                </a:lnTo>
                <a:lnTo>
                  <a:pt x="115687" y="1967601"/>
                </a:lnTo>
                <a:lnTo>
                  <a:pt x="102769" y="2012099"/>
                </a:lnTo>
                <a:lnTo>
                  <a:pt x="90581" y="2056903"/>
                </a:lnTo>
                <a:lnTo>
                  <a:pt x="79130" y="2102006"/>
                </a:lnTo>
                <a:lnTo>
                  <a:pt x="68422" y="2147401"/>
                </a:lnTo>
                <a:lnTo>
                  <a:pt x="58464" y="2193081"/>
                </a:lnTo>
                <a:lnTo>
                  <a:pt x="49264" y="2239039"/>
                </a:lnTo>
                <a:lnTo>
                  <a:pt x="40828" y="2285268"/>
                </a:lnTo>
                <a:lnTo>
                  <a:pt x="33163" y="2331762"/>
                </a:lnTo>
                <a:lnTo>
                  <a:pt x="26276" y="2378514"/>
                </a:lnTo>
                <a:lnTo>
                  <a:pt x="20173" y="2425516"/>
                </a:lnTo>
                <a:lnTo>
                  <a:pt x="14862" y="2472762"/>
                </a:lnTo>
                <a:lnTo>
                  <a:pt x="10349" y="2520245"/>
                </a:lnTo>
                <a:lnTo>
                  <a:pt x="6605" y="2568572"/>
                </a:lnTo>
                <a:lnTo>
                  <a:pt x="3739" y="2616062"/>
                </a:lnTo>
                <a:lnTo>
                  <a:pt x="1669" y="2664050"/>
                </a:lnTo>
                <a:lnTo>
                  <a:pt x="418" y="2712413"/>
                </a:lnTo>
                <a:lnTo>
                  <a:pt x="0" y="2760980"/>
                </a:lnTo>
                <a:lnTo>
                  <a:pt x="501" y="2814130"/>
                </a:lnTo>
                <a:lnTo>
                  <a:pt x="1994" y="2866926"/>
                </a:lnTo>
                <a:lnTo>
                  <a:pt x="4474" y="2919524"/>
                </a:lnTo>
                <a:lnTo>
                  <a:pt x="7931" y="2971860"/>
                </a:lnTo>
                <a:lnTo>
                  <a:pt x="12355" y="3023925"/>
                </a:lnTo>
                <a:lnTo>
                  <a:pt x="17738" y="3075711"/>
                </a:lnTo>
                <a:lnTo>
                  <a:pt x="24070" y="3127208"/>
                </a:lnTo>
                <a:lnTo>
                  <a:pt x="31344" y="3178408"/>
                </a:lnTo>
                <a:lnTo>
                  <a:pt x="39550" y="3229302"/>
                </a:lnTo>
                <a:lnTo>
                  <a:pt x="48679" y="3279881"/>
                </a:lnTo>
                <a:lnTo>
                  <a:pt x="58722" y="3330136"/>
                </a:lnTo>
                <a:lnTo>
                  <a:pt x="69670" y="3380059"/>
                </a:lnTo>
                <a:lnTo>
                  <a:pt x="81515" y="3429640"/>
                </a:lnTo>
                <a:lnTo>
                  <a:pt x="94247" y="3478872"/>
                </a:lnTo>
                <a:lnTo>
                  <a:pt x="107858" y="3527744"/>
                </a:lnTo>
                <a:lnTo>
                  <a:pt x="122339" y="3576249"/>
                </a:lnTo>
                <a:lnTo>
                  <a:pt x="137680" y="3624376"/>
                </a:lnTo>
                <a:lnTo>
                  <a:pt x="1492986" y="3624376"/>
                </a:lnTo>
                <a:lnTo>
                  <a:pt x="1465669" y="3582915"/>
                </a:lnTo>
                <a:lnTo>
                  <a:pt x="1439672" y="3540533"/>
                </a:lnTo>
                <a:lnTo>
                  <a:pt x="1415025" y="3497259"/>
                </a:lnTo>
                <a:lnTo>
                  <a:pt x="1391757" y="3453122"/>
                </a:lnTo>
                <a:lnTo>
                  <a:pt x="1369896" y="3408153"/>
                </a:lnTo>
                <a:lnTo>
                  <a:pt x="1349472" y="3362379"/>
                </a:lnTo>
                <a:lnTo>
                  <a:pt x="1330515" y="3315830"/>
                </a:lnTo>
                <a:lnTo>
                  <a:pt x="1313053" y="3268536"/>
                </a:lnTo>
                <a:lnTo>
                  <a:pt x="1297116" y="3220524"/>
                </a:lnTo>
                <a:lnTo>
                  <a:pt x="1282732" y="3171825"/>
                </a:lnTo>
                <a:lnTo>
                  <a:pt x="1269931" y="3122468"/>
                </a:lnTo>
                <a:lnTo>
                  <a:pt x="1258743" y="3072481"/>
                </a:lnTo>
                <a:lnTo>
                  <a:pt x="1249195" y="3021895"/>
                </a:lnTo>
                <a:lnTo>
                  <a:pt x="1241318" y="2970737"/>
                </a:lnTo>
                <a:lnTo>
                  <a:pt x="1235141" y="2919037"/>
                </a:lnTo>
                <a:lnTo>
                  <a:pt x="1230693" y="2866825"/>
                </a:lnTo>
                <a:lnTo>
                  <a:pt x="1228001" y="2814075"/>
                </a:lnTo>
                <a:lnTo>
                  <a:pt x="1227099" y="2760980"/>
                </a:lnTo>
                <a:lnTo>
                  <a:pt x="1227857" y="2712288"/>
                </a:lnTo>
                <a:lnTo>
                  <a:pt x="1230117" y="2663974"/>
                </a:lnTo>
                <a:lnTo>
                  <a:pt x="1233873" y="2615896"/>
                </a:lnTo>
                <a:lnTo>
                  <a:pt x="1239050" y="2568572"/>
                </a:lnTo>
                <a:lnTo>
                  <a:pt x="1245679" y="2521529"/>
                </a:lnTo>
                <a:lnTo>
                  <a:pt x="1253719" y="2474954"/>
                </a:lnTo>
                <a:lnTo>
                  <a:pt x="1263149" y="2428869"/>
                </a:lnTo>
                <a:lnTo>
                  <a:pt x="1273945" y="2383297"/>
                </a:lnTo>
                <a:lnTo>
                  <a:pt x="1286085" y="2338262"/>
                </a:lnTo>
                <a:lnTo>
                  <a:pt x="1299547" y="2293784"/>
                </a:lnTo>
                <a:lnTo>
                  <a:pt x="1314308" y="2249886"/>
                </a:lnTo>
                <a:lnTo>
                  <a:pt x="1330346" y="2206592"/>
                </a:lnTo>
                <a:lnTo>
                  <a:pt x="1347638" y="2163923"/>
                </a:lnTo>
                <a:lnTo>
                  <a:pt x="1366162" y="2121902"/>
                </a:lnTo>
                <a:lnTo>
                  <a:pt x="1385896" y="2080551"/>
                </a:lnTo>
                <a:lnTo>
                  <a:pt x="1406816" y="2039894"/>
                </a:lnTo>
                <a:lnTo>
                  <a:pt x="1428901" y="1999951"/>
                </a:lnTo>
                <a:lnTo>
                  <a:pt x="1452128" y="1960746"/>
                </a:lnTo>
                <a:lnTo>
                  <a:pt x="1476474" y="1922302"/>
                </a:lnTo>
                <a:lnTo>
                  <a:pt x="1501918" y="1884640"/>
                </a:lnTo>
                <a:lnTo>
                  <a:pt x="1528436" y="1847783"/>
                </a:lnTo>
                <a:lnTo>
                  <a:pt x="1556006" y="1811754"/>
                </a:lnTo>
                <a:lnTo>
                  <a:pt x="1584606" y="1776574"/>
                </a:lnTo>
                <a:lnTo>
                  <a:pt x="1614213" y="1742268"/>
                </a:lnTo>
                <a:lnTo>
                  <a:pt x="1644805" y="1708856"/>
                </a:lnTo>
                <a:lnTo>
                  <a:pt x="1676360" y="1676361"/>
                </a:lnTo>
                <a:lnTo>
                  <a:pt x="1708854" y="1644807"/>
                </a:lnTo>
                <a:lnTo>
                  <a:pt x="1742266" y="1614215"/>
                </a:lnTo>
                <a:lnTo>
                  <a:pt x="1776572" y="1584607"/>
                </a:lnTo>
                <a:lnTo>
                  <a:pt x="1811751" y="1556007"/>
                </a:lnTo>
                <a:lnTo>
                  <a:pt x="1847780" y="1528437"/>
                </a:lnTo>
                <a:lnTo>
                  <a:pt x="1884637" y="1501919"/>
                </a:lnTo>
                <a:lnTo>
                  <a:pt x="1922298" y="1476475"/>
                </a:lnTo>
                <a:lnTo>
                  <a:pt x="1960743" y="1452129"/>
                </a:lnTo>
                <a:lnTo>
                  <a:pt x="1999947" y="1428902"/>
                </a:lnTo>
                <a:lnTo>
                  <a:pt x="2039889" y="1406817"/>
                </a:lnTo>
                <a:lnTo>
                  <a:pt x="2080547" y="1385896"/>
                </a:lnTo>
                <a:lnTo>
                  <a:pt x="2121897" y="1366163"/>
                </a:lnTo>
                <a:lnTo>
                  <a:pt x="2163918" y="1347639"/>
                </a:lnTo>
                <a:lnTo>
                  <a:pt x="2206586" y="1330346"/>
                </a:lnTo>
                <a:lnTo>
                  <a:pt x="2249880" y="1314308"/>
                </a:lnTo>
                <a:lnTo>
                  <a:pt x="2293777" y="1299547"/>
                </a:lnTo>
                <a:lnTo>
                  <a:pt x="2338254" y="1286085"/>
                </a:lnTo>
                <a:lnTo>
                  <a:pt x="2383290" y="1273945"/>
                </a:lnTo>
                <a:lnTo>
                  <a:pt x="2428861" y="1263149"/>
                </a:lnTo>
                <a:lnTo>
                  <a:pt x="2474945" y="1253719"/>
                </a:lnTo>
                <a:lnTo>
                  <a:pt x="2521519" y="1245679"/>
                </a:lnTo>
                <a:lnTo>
                  <a:pt x="2568562" y="1239050"/>
                </a:lnTo>
                <a:lnTo>
                  <a:pt x="2616051" y="1233855"/>
                </a:lnTo>
                <a:lnTo>
                  <a:pt x="2663963" y="1230117"/>
                </a:lnTo>
                <a:lnTo>
                  <a:pt x="2712276" y="1227857"/>
                </a:lnTo>
                <a:lnTo>
                  <a:pt x="2760967" y="1227099"/>
                </a:lnTo>
                <a:lnTo>
                  <a:pt x="3440798" y="1227099"/>
                </a:lnTo>
                <a:lnTo>
                  <a:pt x="3440798" y="84328"/>
                </a:lnTo>
                <a:lnTo>
                  <a:pt x="3394033" y="72919"/>
                </a:lnTo>
                <a:lnTo>
                  <a:pt x="3346965" y="62309"/>
                </a:lnTo>
                <a:lnTo>
                  <a:pt x="3299598" y="52506"/>
                </a:lnTo>
                <a:lnTo>
                  <a:pt x="3251942" y="43516"/>
                </a:lnTo>
                <a:lnTo>
                  <a:pt x="3204003" y="35348"/>
                </a:lnTo>
                <a:lnTo>
                  <a:pt x="3155787" y="28008"/>
                </a:lnTo>
                <a:lnTo>
                  <a:pt x="3107302" y="21504"/>
                </a:lnTo>
                <a:lnTo>
                  <a:pt x="3058555" y="15843"/>
                </a:lnTo>
                <a:lnTo>
                  <a:pt x="3009554" y="11033"/>
                </a:lnTo>
                <a:lnTo>
                  <a:pt x="2960304" y="7080"/>
                </a:lnTo>
                <a:lnTo>
                  <a:pt x="2910813" y="3994"/>
                </a:lnTo>
                <a:lnTo>
                  <a:pt x="2861089" y="1780"/>
                </a:lnTo>
                <a:lnTo>
                  <a:pt x="2811138" y="446"/>
                </a:lnTo>
                <a:lnTo>
                  <a:pt x="2760967" y="0"/>
                </a:lnTo>
                <a:close/>
              </a:path>
              <a:path w="3441065" h="3624579">
                <a:moveTo>
                  <a:pt x="3440798" y="1227099"/>
                </a:moveTo>
                <a:lnTo>
                  <a:pt x="2760967" y="1227099"/>
                </a:lnTo>
                <a:lnTo>
                  <a:pt x="2813077" y="1227967"/>
                </a:lnTo>
                <a:lnTo>
                  <a:pt x="2864749" y="1230553"/>
                </a:lnTo>
                <a:lnTo>
                  <a:pt x="2915957" y="1234829"/>
                </a:lnTo>
                <a:lnTo>
                  <a:pt x="2966673" y="1240768"/>
                </a:lnTo>
                <a:lnTo>
                  <a:pt x="3016870" y="1248343"/>
                </a:lnTo>
                <a:lnTo>
                  <a:pt x="3066521" y="1257526"/>
                </a:lnTo>
                <a:lnTo>
                  <a:pt x="3115598" y="1268290"/>
                </a:lnTo>
                <a:lnTo>
                  <a:pt x="3164075" y="1280607"/>
                </a:lnTo>
                <a:lnTo>
                  <a:pt x="3211924" y="1294450"/>
                </a:lnTo>
                <a:lnTo>
                  <a:pt x="3259118" y="1309791"/>
                </a:lnTo>
                <a:lnTo>
                  <a:pt x="3305629" y="1326604"/>
                </a:lnTo>
                <a:lnTo>
                  <a:pt x="3351431" y="1344861"/>
                </a:lnTo>
                <a:lnTo>
                  <a:pt x="3396497" y="1364533"/>
                </a:lnTo>
                <a:lnTo>
                  <a:pt x="3440798" y="1385595"/>
                </a:lnTo>
                <a:lnTo>
                  <a:pt x="3440798" y="1227099"/>
                </a:lnTo>
                <a:close/>
              </a:path>
            </a:pathLst>
          </a:custGeom>
          <a:solidFill>
            <a:srgbClr val="EDDFD2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bject 22"/>
          <p:cNvSpPr/>
          <p:nvPr/>
        </p:nvSpPr>
        <p:spPr>
          <a:xfrm>
            <a:off x="2023427" y="574806"/>
            <a:ext cx="1499870" cy="153035"/>
          </a:xfrm>
          <a:custGeom>
            <a:avLst/>
            <a:gdLst/>
            <a:ahLst/>
            <a:cxnLst/>
            <a:rect l="l" t="t" r="r" b="b"/>
            <a:pathLst>
              <a:path w="1499870" h="153034">
                <a:moveTo>
                  <a:pt x="0" y="152946"/>
                </a:moveTo>
                <a:lnTo>
                  <a:pt x="1499501" y="152946"/>
                </a:lnTo>
                <a:lnTo>
                  <a:pt x="1499501" y="0"/>
                </a:lnTo>
                <a:lnTo>
                  <a:pt x="0" y="0"/>
                </a:lnTo>
                <a:lnTo>
                  <a:pt x="0" y="152946"/>
                </a:lnTo>
                <a:close/>
              </a:path>
            </a:pathLst>
          </a:custGeom>
          <a:solidFill>
            <a:srgbClr val="EF5237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object 23"/>
          <p:cNvSpPr txBox="1">
            <a:spLocks/>
          </p:cNvSpPr>
          <p:nvPr/>
        </p:nvSpPr>
        <p:spPr>
          <a:xfrm>
            <a:off x="2023427" y="1133475"/>
            <a:ext cx="15731173" cy="607475"/>
          </a:xfrm>
          <a:prstGeom prst="rect">
            <a:avLst/>
          </a:prstGeom>
        </p:spPr>
        <p:txBody>
          <a:bodyPr vert="horz" wrap="square" lIns="0" tIns="5716" rIns="0" bIns="0" rtlCol="0">
            <a:spAutoFit/>
          </a:bodyPr>
          <a:lstStyle>
            <a:lvl1pPr>
              <a:defRPr sz="9850" b="1" i="0">
                <a:solidFill>
                  <a:srgbClr val="4C1913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marL="12701" marR="4169170" defTabSz="914371">
              <a:lnSpc>
                <a:spcPct val="101499"/>
              </a:lnSpc>
              <a:spcBef>
                <a:spcPts val="46"/>
              </a:spcBef>
            </a:pPr>
            <a:r>
              <a:rPr lang="ru-RU" sz="4000" spc="-175" dirty="0">
                <a:solidFill>
                  <a:srgbClr val="EF5237"/>
                </a:solidFill>
                <a:latin typeface="+mn-lt"/>
              </a:rPr>
              <a:t>АО «Микрокредитная компания Республики Коми»</a:t>
            </a:r>
          </a:p>
        </p:txBody>
      </p:sp>
      <p:sp>
        <p:nvSpPr>
          <p:cNvPr id="19" name="object 24"/>
          <p:cNvSpPr txBox="1"/>
          <p:nvPr/>
        </p:nvSpPr>
        <p:spPr>
          <a:xfrm>
            <a:off x="2023428" y="1895475"/>
            <a:ext cx="16205981" cy="633884"/>
          </a:xfrm>
          <a:prstGeom prst="rect">
            <a:avLst/>
          </a:prstGeom>
        </p:spPr>
        <p:txBody>
          <a:bodyPr vert="horz" wrap="square" lIns="0" tIns="18154" rIns="0" bIns="0" rtlCol="0">
            <a:spAutoFit/>
          </a:bodyPr>
          <a:lstStyle>
            <a:defPPr>
              <a:defRPr lang="ru-RU"/>
            </a:defPPr>
            <a:lvl1pPr marL="18153" marR="7261" algn="just" defTabSz="1307043">
              <a:spcBef>
                <a:spcPts val="143"/>
              </a:spcBef>
              <a:defRPr sz="4800" b="1" spc="-175">
                <a:solidFill>
                  <a:srgbClr val="4C1913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r>
              <a:rPr lang="ru-RU" sz="4000" dirty="0" smtClean="0">
                <a:latin typeface="+mn-lt"/>
              </a:rPr>
              <a:t>МИКРОЗАЙМ ПО ПРОГРАММЕ «АНТИКРИЗИС»</a:t>
            </a:r>
            <a:endParaRPr lang="ru-RU" sz="4000" dirty="0">
              <a:latin typeface="+mn-lt"/>
            </a:endParaRPr>
          </a:p>
        </p:txBody>
      </p:sp>
      <p:sp>
        <p:nvSpPr>
          <p:cNvPr id="21" name="object 24"/>
          <p:cNvSpPr txBox="1"/>
          <p:nvPr/>
        </p:nvSpPr>
        <p:spPr>
          <a:xfrm>
            <a:off x="2026056" y="2886075"/>
            <a:ext cx="16205981" cy="5891355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>
              <a:spcBef>
                <a:spcPts val="1200"/>
              </a:spcBef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Получатели поддержки 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-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субъекты 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МСП</a:t>
            </a:r>
            <a:endParaRPr lang="ru-RU" sz="2400" i="1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spcBef>
                <a:spcPts val="1200"/>
              </a:spcBef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Условия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получения поддержки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–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регистрация и осуществление деятельности на территории Республики Коми, с даты регистрации которых до даты обращения за получением </a:t>
            </a:r>
            <a:r>
              <a:rPr lang="ru-RU" sz="2400" i="1" dirty="0" err="1">
                <a:solidFill>
                  <a:schemeClr val="accent2">
                    <a:lumMod val="50000"/>
                  </a:schemeClr>
                </a:solidFill>
              </a:rPr>
              <a:t>микрозайма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 прошло не менее 1 месяца, </a:t>
            </a:r>
            <a:r>
              <a:rPr lang="ru-RU" sz="2400" i="1" dirty="0">
                <a:solidFill>
                  <a:srgbClr val="C0504D">
                    <a:lumMod val="50000"/>
                  </a:srgbClr>
                </a:solidFill>
              </a:rPr>
              <a:t> неприменение процедуры несостоятельности (банкротства</a:t>
            </a:r>
            <a:r>
              <a:rPr lang="ru-RU" sz="2400" i="1" dirty="0" smtClean="0">
                <a:solidFill>
                  <a:srgbClr val="C0504D">
                    <a:lumMod val="50000"/>
                  </a:srgbClr>
                </a:solidFill>
              </a:rPr>
              <a:t>)</a:t>
            </a:r>
          </a:p>
          <a:p>
            <a:pPr>
              <a:spcBef>
                <a:spcPts val="1200"/>
              </a:spcBef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Целевое использование </a:t>
            </a:r>
            <a:r>
              <a:rPr lang="ru-RU" sz="2400" i="1" dirty="0" smtClean="0">
                <a:solidFill>
                  <a:srgbClr val="C0504D">
                    <a:lumMod val="50000"/>
                  </a:srgbClr>
                </a:solidFill>
              </a:rPr>
              <a:t>- </a:t>
            </a:r>
            <a:r>
              <a:rPr lang="ru-RU" sz="2400" i="1" dirty="0">
                <a:solidFill>
                  <a:srgbClr val="C0504D">
                    <a:lumMod val="50000"/>
                  </a:srgbClr>
                </a:solidFill>
              </a:rPr>
              <a:t>п</a:t>
            </a:r>
            <a:r>
              <a:rPr lang="ru-RU" sz="2400" i="1" dirty="0" smtClean="0">
                <a:solidFill>
                  <a:srgbClr val="C0504D">
                    <a:lumMod val="50000"/>
                  </a:srgbClr>
                </a:solidFill>
              </a:rPr>
              <a:t>ополнение </a:t>
            </a:r>
            <a:r>
              <a:rPr lang="ru-RU" sz="2400" i="1" dirty="0">
                <a:solidFill>
                  <a:srgbClr val="C0504D">
                    <a:lumMod val="50000"/>
                  </a:srgbClr>
                </a:solidFill>
              </a:rPr>
              <a:t>оборотных средств, проведение текущих расходов, в том числе проведение расчетов по заработной плате, по налогам и иным обязательным платежам</a:t>
            </a:r>
          </a:p>
          <a:p>
            <a:pPr>
              <a:spcBef>
                <a:spcPts val="1200"/>
              </a:spcBef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Размер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поддержки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– </a:t>
            </a:r>
            <a:r>
              <a:rPr lang="ru-RU" sz="2400" i="1" dirty="0" err="1">
                <a:solidFill>
                  <a:schemeClr val="accent2">
                    <a:lumMod val="50000"/>
                  </a:schemeClr>
                </a:solidFill>
              </a:rPr>
              <a:t>микрозаймы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 в размере </a:t>
            </a: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</a:rPr>
              <a:t>от 50 000 рублей до 1 000 000 рублей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на срок до </a:t>
            </a: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</a:rPr>
              <a:t>24 </a:t>
            </a: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</a:rPr>
              <a:t>месяцев</a:t>
            </a:r>
          </a:p>
          <a:p>
            <a:pPr>
              <a:spcBef>
                <a:spcPts val="1200"/>
              </a:spcBef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Процентная ставка 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– </a:t>
            </a:r>
            <a:r>
              <a:rPr lang="ru-RU" sz="2400" i="1" dirty="0">
                <a:solidFill>
                  <a:srgbClr val="C0504D">
                    <a:lumMod val="50000"/>
                  </a:srgbClr>
                </a:solidFill>
              </a:rPr>
              <a:t>1 % годовых в первый год и 9,5 % годовых во второй год (4,75% </a:t>
            </a:r>
            <a:r>
              <a:rPr lang="ru-RU" sz="2400" i="1" dirty="0" smtClean="0">
                <a:solidFill>
                  <a:srgbClr val="C0504D">
                    <a:lumMod val="50000"/>
                  </a:srgbClr>
                </a:solidFill>
              </a:rPr>
              <a:t>для </a:t>
            </a:r>
            <a:r>
              <a:rPr lang="ru-RU" sz="2400" i="1" dirty="0">
                <a:solidFill>
                  <a:srgbClr val="C0504D">
                    <a:lumMod val="50000"/>
                  </a:srgbClr>
                </a:solidFill>
              </a:rPr>
              <a:t>субъектов МСП, зарегистрированных и осуществляющих деятельность </a:t>
            </a:r>
            <a:r>
              <a:rPr lang="ru-RU" sz="2400" i="1" dirty="0" smtClean="0">
                <a:solidFill>
                  <a:srgbClr val="C0504D">
                    <a:lumMod val="50000"/>
                  </a:srgbClr>
                </a:solidFill>
              </a:rPr>
              <a:t>в моногородах, а также для социальных предприятий)</a:t>
            </a:r>
            <a:endParaRPr lang="ru-RU" sz="2400" i="1" dirty="0">
              <a:solidFill>
                <a:srgbClr val="C0504D">
                  <a:lumMod val="50000"/>
                </a:srgbClr>
              </a:solidFill>
            </a:endParaRPr>
          </a:p>
          <a:p>
            <a:pPr>
              <a:spcBef>
                <a:spcPts val="1200"/>
              </a:spcBef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Срок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рассмотрения заявки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–1 рабочий день с даты ее регистрации</a:t>
            </a:r>
          </a:p>
          <a:p>
            <a:pPr>
              <a:spcBef>
                <a:spcPts val="1200"/>
              </a:spcBef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Контакты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ответственного лица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– </a:t>
            </a:r>
            <a:r>
              <a:rPr lang="ru-RU" sz="2400" i="1" dirty="0" err="1">
                <a:solidFill>
                  <a:schemeClr val="accent2">
                    <a:lumMod val="50000"/>
                  </a:schemeClr>
                </a:solidFill>
              </a:rPr>
              <a:t>Клецун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 Евгения Валерьевна, начальник отдела по работе с 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клиентами, </a:t>
            </a:r>
            <a:r>
              <a:rPr lang="en-US" sz="2400" i="1" dirty="0" smtClean="0">
                <a:solidFill>
                  <a:schemeClr val="accent2">
                    <a:lumMod val="50000"/>
                  </a:schemeClr>
                </a:solidFill>
              </a:rPr>
              <a:t>e.v.kletsun@mbrk.rkomi.ru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, (8-212) 401-200 (доб. 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203)</a:t>
            </a:r>
          </a:p>
          <a:p>
            <a:pPr>
              <a:spcBef>
                <a:spcPts val="1200"/>
              </a:spcBef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Информация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о поддержке -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сайт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  <a:hlinkClick r:id="rId2"/>
              </a:rPr>
              <a:t>мойбизнес11.рф</a:t>
            </a:r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58721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3"/>
          <p:cNvSpPr/>
          <p:nvPr/>
        </p:nvSpPr>
        <p:spPr>
          <a:xfrm>
            <a:off x="15821236" y="7286242"/>
            <a:ext cx="3441065" cy="3624579"/>
          </a:xfrm>
          <a:custGeom>
            <a:avLst/>
            <a:gdLst/>
            <a:ahLst/>
            <a:cxnLst/>
            <a:rect l="l" t="t" r="r" b="b"/>
            <a:pathLst>
              <a:path w="3441065" h="3624579">
                <a:moveTo>
                  <a:pt x="2760967" y="0"/>
                </a:moveTo>
                <a:lnTo>
                  <a:pt x="2712401" y="418"/>
                </a:lnTo>
                <a:lnTo>
                  <a:pt x="2664039" y="1669"/>
                </a:lnTo>
                <a:lnTo>
                  <a:pt x="2615886" y="3746"/>
                </a:lnTo>
                <a:lnTo>
                  <a:pt x="2567949" y="6642"/>
                </a:lnTo>
                <a:lnTo>
                  <a:pt x="2520237" y="10349"/>
                </a:lnTo>
                <a:lnTo>
                  <a:pt x="2472754" y="14862"/>
                </a:lnTo>
                <a:lnTo>
                  <a:pt x="2425508" y="20173"/>
                </a:lnTo>
                <a:lnTo>
                  <a:pt x="2378507" y="26276"/>
                </a:lnTo>
                <a:lnTo>
                  <a:pt x="2331756" y="33163"/>
                </a:lnTo>
                <a:lnTo>
                  <a:pt x="2285262" y="40828"/>
                </a:lnTo>
                <a:lnTo>
                  <a:pt x="2239034" y="49264"/>
                </a:lnTo>
                <a:lnTo>
                  <a:pt x="2193076" y="58464"/>
                </a:lnTo>
                <a:lnTo>
                  <a:pt x="2147397" y="68421"/>
                </a:lnTo>
                <a:lnTo>
                  <a:pt x="2102003" y="79129"/>
                </a:lnTo>
                <a:lnTo>
                  <a:pt x="2056900" y="90580"/>
                </a:lnTo>
                <a:lnTo>
                  <a:pt x="2012096" y="102768"/>
                </a:lnTo>
                <a:lnTo>
                  <a:pt x="1967598" y="115686"/>
                </a:lnTo>
                <a:lnTo>
                  <a:pt x="1923412" y="129327"/>
                </a:lnTo>
                <a:lnTo>
                  <a:pt x="1879546" y="143684"/>
                </a:lnTo>
                <a:lnTo>
                  <a:pt x="1836005" y="158751"/>
                </a:lnTo>
                <a:lnTo>
                  <a:pt x="1792798" y="174520"/>
                </a:lnTo>
                <a:lnTo>
                  <a:pt x="1749930" y="190984"/>
                </a:lnTo>
                <a:lnTo>
                  <a:pt x="1707408" y="208138"/>
                </a:lnTo>
                <a:lnTo>
                  <a:pt x="1665241" y="225973"/>
                </a:lnTo>
                <a:lnTo>
                  <a:pt x="1623433" y="244484"/>
                </a:lnTo>
                <a:lnTo>
                  <a:pt x="1581993" y="263662"/>
                </a:lnTo>
                <a:lnTo>
                  <a:pt x="1540926" y="283503"/>
                </a:lnTo>
                <a:lnTo>
                  <a:pt x="1500241" y="303997"/>
                </a:lnTo>
                <a:lnTo>
                  <a:pt x="1459943" y="325140"/>
                </a:lnTo>
                <a:lnTo>
                  <a:pt x="1420039" y="346924"/>
                </a:lnTo>
                <a:lnTo>
                  <a:pt x="1380537" y="369341"/>
                </a:lnTo>
                <a:lnTo>
                  <a:pt x="1341443" y="392386"/>
                </a:lnTo>
                <a:lnTo>
                  <a:pt x="1302765" y="416051"/>
                </a:lnTo>
                <a:lnTo>
                  <a:pt x="1264508" y="440330"/>
                </a:lnTo>
                <a:lnTo>
                  <a:pt x="1226679" y="465215"/>
                </a:lnTo>
                <a:lnTo>
                  <a:pt x="1189287" y="490700"/>
                </a:lnTo>
                <a:lnTo>
                  <a:pt x="1152337" y="516779"/>
                </a:lnTo>
                <a:lnTo>
                  <a:pt x="1115836" y="543443"/>
                </a:lnTo>
                <a:lnTo>
                  <a:pt x="1079791" y="570687"/>
                </a:lnTo>
                <a:lnTo>
                  <a:pt x="1044209" y="598503"/>
                </a:lnTo>
                <a:lnTo>
                  <a:pt x="1009097" y="626885"/>
                </a:lnTo>
                <a:lnTo>
                  <a:pt x="974462" y="655825"/>
                </a:lnTo>
                <a:lnTo>
                  <a:pt x="940310" y="685318"/>
                </a:lnTo>
                <a:lnTo>
                  <a:pt x="906648" y="715355"/>
                </a:lnTo>
                <a:lnTo>
                  <a:pt x="873484" y="745931"/>
                </a:lnTo>
                <a:lnTo>
                  <a:pt x="840823" y="777039"/>
                </a:lnTo>
                <a:lnTo>
                  <a:pt x="808674" y="808670"/>
                </a:lnTo>
                <a:lnTo>
                  <a:pt x="777042" y="840820"/>
                </a:lnTo>
                <a:lnTo>
                  <a:pt x="745934" y="873480"/>
                </a:lnTo>
                <a:lnTo>
                  <a:pt x="715359" y="906645"/>
                </a:lnTo>
                <a:lnTo>
                  <a:pt x="685321" y="940306"/>
                </a:lnTo>
                <a:lnTo>
                  <a:pt x="655828" y="974458"/>
                </a:lnTo>
                <a:lnTo>
                  <a:pt x="626888" y="1009094"/>
                </a:lnTo>
                <a:lnTo>
                  <a:pt x="598506" y="1044206"/>
                </a:lnTo>
                <a:lnTo>
                  <a:pt x="570690" y="1079788"/>
                </a:lnTo>
                <a:lnTo>
                  <a:pt x="543446" y="1115833"/>
                </a:lnTo>
                <a:lnTo>
                  <a:pt x="516781" y="1152334"/>
                </a:lnTo>
                <a:lnTo>
                  <a:pt x="490703" y="1189284"/>
                </a:lnTo>
                <a:lnTo>
                  <a:pt x="465218" y="1226677"/>
                </a:lnTo>
                <a:lnTo>
                  <a:pt x="440332" y="1264505"/>
                </a:lnTo>
                <a:lnTo>
                  <a:pt x="416054" y="1302762"/>
                </a:lnTo>
                <a:lnTo>
                  <a:pt x="392388" y="1341441"/>
                </a:lnTo>
                <a:lnTo>
                  <a:pt x="369343" y="1380535"/>
                </a:lnTo>
                <a:lnTo>
                  <a:pt x="346926" y="1420038"/>
                </a:lnTo>
                <a:lnTo>
                  <a:pt x="325142" y="1459941"/>
                </a:lnTo>
                <a:lnTo>
                  <a:pt x="303999" y="1500239"/>
                </a:lnTo>
                <a:lnTo>
                  <a:pt x="283505" y="1540925"/>
                </a:lnTo>
                <a:lnTo>
                  <a:pt x="263664" y="1581992"/>
                </a:lnTo>
                <a:lnTo>
                  <a:pt x="244485" y="1623433"/>
                </a:lnTo>
                <a:lnTo>
                  <a:pt x="225975" y="1665240"/>
                </a:lnTo>
                <a:lnTo>
                  <a:pt x="208139" y="1707409"/>
                </a:lnTo>
                <a:lnTo>
                  <a:pt x="190986" y="1749930"/>
                </a:lnTo>
                <a:lnTo>
                  <a:pt x="174521" y="1792798"/>
                </a:lnTo>
                <a:lnTo>
                  <a:pt x="158752" y="1836006"/>
                </a:lnTo>
                <a:lnTo>
                  <a:pt x="143685" y="1879547"/>
                </a:lnTo>
                <a:lnTo>
                  <a:pt x="129328" y="1923414"/>
                </a:lnTo>
                <a:lnTo>
                  <a:pt x="115687" y="1967601"/>
                </a:lnTo>
                <a:lnTo>
                  <a:pt x="102769" y="2012099"/>
                </a:lnTo>
                <a:lnTo>
                  <a:pt x="90581" y="2056903"/>
                </a:lnTo>
                <a:lnTo>
                  <a:pt x="79130" y="2102006"/>
                </a:lnTo>
                <a:lnTo>
                  <a:pt x="68422" y="2147401"/>
                </a:lnTo>
                <a:lnTo>
                  <a:pt x="58464" y="2193081"/>
                </a:lnTo>
                <a:lnTo>
                  <a:pt x="49264" y="2239039"/>
                </a:lnTo>
                <a:lnTo>
                  <a:pt x="40828" y="2285268"/>
                </a:lnTo>
                <a:lnTo>
                  <a:pt x="33163" y="2331762"/>
                </a:lnTo>
                <a:lnTo>
                  <a:pt x="26276" y="2378514"/>
                </a:lnTo>
                <a:lnTo>
                  <a:pt x="20173" y="2425516"/>
                </a:lnTo>
                <a:lnTo>
                  <a:pt x="14862" y="2472762"/>
                </a:lnTo>
                <a:lnTo>
                  <a:pt x="10349" y="2520245"/>
                </a:lnTo>
                <a:lnTo>
                  <a:pt x="6605" y="2568572"/>
                </a:lnTo>
                <a:lnTo>
                  <a:pt x="3739" y="2616062"/>
                </a:lnTo>
                <a:lnTo>
                  <a:pt x="1669" y="2664050"/>
                </a:lnTo>
                <a:lnTo>
                  <a:pt x="418" y="2712413"/>
                </a:lnTo>
                <a:lnTo>
                  <a:pt x="0" y="2760980"/>
                </a:lnTo>
                <a:lnTo>
                  <a:pt x="501" y="2814130"/>
                </a:lnTo>
                <a:lnTo>
                  <a:pt x="1994" y="2866926"/>
                </a:lnTo>
                <a:lnTo>
                  <a:pt x="4474" y="2919524"/>
                </a:lnTo>
                <a:lnTo>
                  <a:pt x="7931" y="2971860"/>
                </a:lnTo>
                <a:lnTo>
                  <a:pt x="12355" y="3023925"/>
                </a:lnTo>
                <a:lnTo>
                  <a:pt x="17738" y="3075711"/>
                </a:lnTo>
                <a:lnTo>
                  <a:pt x="24070" y="3127208"/>
                </a:lnTo>
                <a:lnTo>
                  <a:pt x="31344" y="3178408"/>
                </a:lnTo>
                <a:lnTo>
                  <a:pt x="39550" y="3229302"/>
                </a:lnTo>
                <a:lnTo>
                  <a:pt x="48679" y="3279881"/>
                </a:lnTo>
                <a:lnTo>
                  <a:pt x="58722" y="3330136"/>
                </a:lnTo>
                <a:lnTo>
                  <a:pt x="69670" y="3380059"/>
                </a:lnTo>
                <a:lnTo>
                  <a:pt x="81515" y="3429640"/>
                </a:lnTo>
                <a:lnTo>
                  <a:pt x="94247" y="3478872"/>
                </a:lnTo>
                <a:lnTo>
                  <a:pt x="107858" y="3527744"/>
                </a:lnTo>
                <a:lnTo>
                  <a:pt x="122339" y="3576249"/>
                </a:lnTo>
                <a:lnTo>
                  <a:pt x="137680" y="3624376"/>
                </a:lnTo>
                <a:lnTo>
                  <a:pt x="1492986" y="3624376"/>
                </a:lnTo>
                <a:lnTo>
                  <a:pt x="1465669" y="3582915"/>
                </a:lnTo>
                <a:lnTo>
                  <a:pt x="1439672" y="3540533"/>
                </a:lnTo>
                <a:lnTo>
                  <a:pt x="1415025" y="3497259"/>
                </a:lnTo>
                <a:lnTo>
                  <a:pt x="1391757" y="3453122"/>
                </a:lnTo>
                <a:lnTo>
                  <a:pt x="1369896" y="3408153"/>
                </a:lnTo>
                <a:lnTo>
                  <a:pt x="1349472" y="3362379"/>
                </a:lnTo>
                <a:lnTo>
                  <a:pt x="1330515" y="3315830"/>
                </a:lnTo>
                <a:lnTo>
                  <a:pt x="1313053" y="3268536"/>
                </a:lnTo>
                <a:lnTo>
                  <a:pt x="1297116" y="3220524"/>
                </a:lnTo>
                <a:lnTo>
                  <a:pt x="1282732" y="3171825"/>
                </a:lnTo>
                <a:lnTo>
                  <a:pt x="1269931" y="3122468"/>
                </a:lnTo>
                <a:lnTo>
                  <a:pt x="1258743" y="3072481"/>
                </a:lnTo>
                <a:lnTo>
                  <a:pt x="1249195" y="3021895"/>
                </a:lnTo>
                <a:lnTo>
                  <a:pt x="1241318" y="2970737"/>
                </a:lnTo>
                <a:lnTo>
                  <a:pt x="1235141" y="2919037"/>
                </a:lnTo>
                <a:lnTo>
                  <a:pt x="1230693" y="2866825"/>
                </a:lnTo>
                <a:lnTo>
                  <a:pt x="1228001" y="2814075"/>
                </a:lnTo>
                <a:lnTo>
                  <a:pt x="1227099" y="2760980"/>
                </a:lnTo>
                <a:lnTo>
                  <a:pt x="1227857" y="2712288"/>
                </a:lnTo>
                <a:lnTo>
                  <a:pt x="1230117" y="2663974"/>
                </a:lnTo>
                <a:lnTo>
                  <a:pt x="1233873" y="2615896"/>
                </a:lnTo>
                <a:lnTo>
                  <a:pt x="1239050" y="2568572"/>
                </a:lnTo>
                <a:lnTo>
                  <a:pt x="1245679" y="2521529"/>
                </a:lnTo>
                <a:lnTo>
                  <a:pt x="1253719" y="2474954"/>
                </a:lnTo>
                <a:lnTo>
                  <a:pt x="1263149" y="2428869"/>
                </a:lnTo>
                <a:lnTo>
                  <a:pt x="1273945" y="2383297"/>
                </a:lnTo>
                <a:lnTo>
                  <a:pt x="1286085" y="2338262"/>
                </a:lnTo>
                <a:lnTo>
                  <a:pt x="1299547" y="2293784"/>
                </a:lnTo>
                <a:lnTo>
                  <a:pt x="1314308" y="2249886"/>
                </a:lnTo>
                <a:lnTo>
                  <a:pt x="1330346" y="2206592"/>
                </a:lnTo>
                <a:lnTo>
                  <a:pt x="1347638" y="2163923"/>
                </a:lnTo>
                <a:lnTo>
                  <a:pt x="1366162" y="2121902"/>
                </a:lnTo>
                <a:lnTo>
                  <a:pt x="1385896" y="2080551"/>
                </a:lnTo>
                <a:lnTo>
                  <a:pt x="1406816" y="2039894"/>
                </a:lnTo>
                <a:lnTo>
                  <a:pt x="1428901" y="1999951"/>
                </a:lnTo>
                <a:lnTo>
                  <a:pt x="1452128" y="1960746"/>
                </a:lnTo>
                <a:lnTo>
                  <a:pt x="1476474" y="1922302"/>
                </a:lnTo>
                <a:lnTo>
                  <a:pt x="1501918" y="1884640"/>
                </a:lnTo>
                <a:lnTo>
                  <a:pt x="1528436" y="1847783"/>
                </a:lnTo>
                <a:lnTo>
                  <a:pt x="1556006" y="1811754"/>
                </a:lnTo>
                <a:lnTo>
                  <a:pt x="1584606" y="1776574"/>
                </a:lnTo>
                <a:lnTo>
                  <a:pt x="1614213" y="1742268"/>
                </a:lnTo>
                <a:lnTo>
                  <a:pt x="1644805" y="1708856"/>
                </a:lnTo>
                <a:lnTo>
                  <a:pt x="1676360" y="1676361"/>
                </a:lnTo>
                <a:lnTo>
                  <a:pt x="1708854" y="1644807"/>
                </a:lnTo>
                <a:lnTo>
                  <a:pt x="1742266" y="1614215"/>
                </a:lnTo>
                <a:lnTo>
                  <a:pt x="1776572" y="1584607"/>
                </a:lnTo>
                <a:lnTo>
                  <a:pt x="1811751" y="1556007"/>
                </a:lnTo>
                <a:lnTo>
                  <a:pt x="1847780" y="1528437"/>
                </a:lnTo>
                <a:lnTo>
                  <a:pt x="1884637" y="1501919"/>
                </a:lnTo>
                <a:lnTo>
                  <a:pt x="1922298" y="1476475"/>
                </a:lnTo>
                <a:lnTo>
                  <a:pt x="1960743" y="1452129"/>
                </a:lnTo>
                <a:lnTo>
                  <a:pt x="1999947" y="1428902"/>
                </a:lnTo>
                <a:lnTo>
                  <a:pt x="2039889" y="1406817"/>
                </a:lnTo>
                <a:lnTo>
                  <a:pt x="2080547" y="1385896"/>
                </a:lnTo>
                <a:lnTo>
                  <a:pt x="2121897" y="1366163"/>
                </a:lnTo>
                <a:lnTo>
                  <a:pt x="2163918" y="1347639"/>
                </a:lnTo>
                <a:lnTo>
                  <a:pt x="2206586" y="1330346"/>
                </a:lnTo>
                <a:lnTo>
                  <a:pt x="2249880" y="1314308"/>
                </a:lnTo>
                <a:lnTo>
                  <a:pt x="2293777" y="1299547"/>
                </a:lnTo>
                <a:lnTo>
                  <a:pt x="2338254" y="1286085"/>
                </a:lnTo>
                <a:lnTo>
                  <a:pt x="2383290" y="1273945"/>
                </a:lnTo>
                <a:lnTo>
                  <a:pt x="2428861" y="1263149"/>
                </a:lnTo>
                <a:lnTo>
                  <a:pt x="2474945" y="1253719"/>
                </a:lnTo>
                <a:lnTo>
                  <a:pt x="2521519" y="1245679"/>
                </a:lnTo>
                <a:lnTo>
                  <a:pt x="2568562" y="1239050"/>
                </a:lnTo>
                <a:lnTo>
                  <a:pt x="2616051" y="1233855"/>
                </a:lnTo>
                <a:lnTo>
                  <a:pt x="2663963" y="1230117"/>
                </a:lnTo>
                <a:lnTo>
                  <a:pt x="2712276" y="1227857"/>
                </a:lnTo>
                <a:lnTo>
                  <a:pt x="2760967" y="1227099"/>
                </a:lnTo>
                <a:lnTo>
                  <a:pt x="3440798" y="1227099"/>
                </a:lnTo>
                <a:lnTo>
                  <a:pt x="3440798" y="84328"/>
                </a:lnTo>
                <a:lnTo>
                  <a:pt x="3394033" y="72919"/>
                </a:lnTo>
                <a:lnTo>
                  <a:pt x="3346965" y="62309"/>
                </a:lnTo>
                <a:lnTo>
                  <a:pt x="3299598" y="52506"/>
                </a:lnTo>
                <a:lnTo>
                  <a:pt x="3251942" y="43516"/>
                </a:lnTo>
                <a:lnTo>
                  <a:pt x="3204003" y="35348"/>
                </a:lnTo>
                <a:lnTo>
                  <a:pt x="3155787" y="28008"/>
                </a:lnTo>
                <a:lnTo>
                  <a:pt x="3107302" y="21504"/>
                </a:lnTo>
                <a:lnTo>
                  <a:pt x="3058555" y="15843"/>
                </a:lnTo>
                <a:lnTo>
                  <a:pt x="3009554" y="11033"/>
                </a:lnTo>
                <a:lnTo>
                  <a:pt x="2960304" y="7080"/>
                </a:lnTo>
                <a:lnTo>
                  <a:pt x="2910813" y="3994"/>
                </a:lnTo>
                <a:lnTo>
                  <a:pt x="2861089" y="1780"/>
                </a:lnTo>
                <a:lnTo>
                  <a:pt x="2811138" y="446"/>
                </a:lnTo>
                <a:lnTo>
                  <a:pt x="2760967" y="0"/>
                </a:lnTo>
                <a:close/>
              </a:path>
              <a:path w="3441065" h="3624579">
                <a:moveTo>
                  <a:pt x="3440798" y="1227099"/>
                </a:moveTo>
                <a:lnTo>
                  <a:pt x="2760967" y="1227099"/>
                </a:lnTo>
                <a:lnTo>
                  <a:pt x="2813077" y="1227967"/>
                </a:lnTo>
                <a:lnTo>
                  <a:pt x="2864749" y="1230553"/>
                </a:lnTo>
                <a:lnTo>
                  <a:pt x="2915957" y="1234829"/>
                </a:lnTo>
                <a:lnTo>
                  <a:pt x="2966673" y="1240768"/>
                </a:lnTo>
                <a:lnTo>
                  <a:pt x="3016870" y="1248343"/>
                </a:lnTo>
                <a:lnTo>
                  <a:pt x="3066521" y="1257526"/>
                </a:lnTo>
                <a:lnTo>
                  <a:pt x="3115598" y="1268290"/>
                </a:lnTo>
                <a:lnTo>
                  <a:pt x="3164075" y="1280607"/>
                </a:lnTo>
                <a:lnTo>
                  <a:pt x="3211924" y="1294450"/>
                </a:lnTo>
                <a:lnTo>
                  <a:pt x="3259118" y="1309791"/>
                </a:lnTo>
                <a:lnTo>
                  <a:pt x="3305629" y="1326604"/>
                </a:lnTo>
                <a:lnTo>
                  <a:pt x="3351431" y="1344861"/>
                </a:lnTo>
                <a:lnTo>
                  <a:pt x="3396497" y="1364533"/>
                </a:lnTo>
                <a:lnTo>
                  <a:pt x="3440798" y="1385595"/>
                </a:lnTo>
                <a:lnTo>
                  <a:pt x="3440798" y="1227099"/>
                </a:lnTo>
                <a:close/>
              </a:path>
            </a:pathLst>
          </a:custGeom>
          <a:solidFill>
            <a:srgbClr val="EDDFD2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bject 22"/>
          <p:cNvSpPr/>
          <p:nvPr/>
        </p:nvSpPr>
        <p:spPr>
          <a:xfrm>
            <a:off x="2023427" y="574806"/>
            <a:ext cx="1499870" cy="153035"/>
          </a:xfrm>
          <a:custGeom>
            <a:avLst/>
            <a:gdLst/>
            <a:ahLst/>
            <a:cxnLst/>
            <a:rect l="l" t="t" r="r" b="b"/>
            <a:pathLst>
              <a:path w="1499870" h="153034">
                <a:moveTo>
                  <a:pt x="0" y="152946"/>
                </a:moveTo>
                <a:lnTo>
                  <a:pt x="1499501" y="152946"/>
                </a:lnTo>
                <a:lnTo>
                  <a:pt x="1499501" y="0"/>
                </a:lnTo>
                <a:lnTo>
                  <a:pt x="0" y="0"/>
                </a:lnTo>
                <a:lnTo>
                  <a:pt x="0" y="152946"/>
                </a:lnTo>
                <a:close/>
              </a:path>
            </a:pathLst>
          </a:custGeom>
          <a:solidFill>
            <a:srgbClr val="EF5237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object 23"/>
          <p:cNvSpPr txBox="1">
            <a:spLocks/>
          </p:cNvSpPr>
          <p:nvPr/>
        </p:nvSpPr>
        <p:spPr>
          <a:xfrm>
            <a:off x="2023426" y="1166184"/>
            <a:ext cx="15731173" cy="607475"/>
          </a:xfrm>
          <a:prstGeom prst="rect">
            <a:avLst/>
          </a:prstGeom>
        </p:spPr>
        <p:txBody>
          <a:bodyPr vert="horz" wrap="square" lIns="0" tIns="5716" rIns="0" bIns="0" rtlCol="0">
            <a:spAutoFit/>
          </a:bodyPr>
          <a:lstStyle>
            <a:lvl1pPr>
              <a:defRPr sz="9850" b="1" i="0">
                <a:solidFill>
                  <a:srgbClr val="4C1913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marL="12701" marR="4169170" defTabSz="914371">
              <a:lnSpc>
                <a:spcPct val="101499"/>
              </a:lnSpc>
              <a:spcBef>
                <a:spcPts val="46"/>
              </a:spcBef>
            </a:pPr>
            <a:r>
              <a:rPr lang="ru-RU" sz="4000" spc="-175" dirty="0">
                <a:solidFill>
                  <a:srgbClr val="EF5237"/>
                </a:solidFill>
                <a:latin typeface="+mn-lt"/>
              </a:rPr>
              <a:t>АО «Микрокредитная компания Республики Коми»</a:t>
            </a:r>
          </a:p>
        </p:txBody>
      </p:sp>
      <p:sp>
        <p:nvSpPr>
          <p:cNvPr id="19" name="object 24"/>
          <p:cNvSpPr txBox="1"/>
          <p:nvPr/>
        </p:nvSpPr>
        <p:spPr>
          <a:xfrm>
            <a:off x="2023426" y="1974197"/>
            <a:ext cx="16205981" cy="628376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>
            <a:defPPr>
              <a:defRPr lang="ru-RU"/>
            </a:defPPr>
            <a:lvl1pPr marL="18153" marR="7261" defTabSz="1307043">
              <a:spcBef>
                <a:spcPts val="143"/>
              </a:spcBef>
              <a:buClr>
                <a:srgbClr val="EF5237"/>
              </a:buClr>
              <a:tabLst>
                <a:tab pos="347969" algn="l"/>
                <a:tab pos="349239" algn="l"/>
              </a:tabLst>
              <a:defRPr sz="4000" b="1" spc="-175">
                <a:solidFill>
                  <a:srgbClr val="4C1913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r>
              <a:rPr lang="ru-RU" dirty="0" smtClean="0">
                <a:latin typeface="+mn-lt"/>
              </a:rPr>
              <a:t>МИКРОЗАЙМ ПО ПРОГРАММЕ «ФОТ 0,1»</a:t>
            </a:r>
            <a:endParaRPr lang="ru-RU" dirty="0">
              <a:latin typeface="+mn-lt"/>
            </a:endParaRPr>
          </a:p>
        </p:txBody>
      </p:sp>
      <p:sp>
        <p:nvSpPr>
          <p:cNvPr id="21" name="object 24"/>
          <p:cNvSpPr txBox="1"/>
          <p:nvPr/>
        </p:nvSpPr>
        <p:spPr>
          <a:xfrm>
            <a:off x="2023426" y="3038475"/>
            <a:ext cx="16566745" cy="626068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>
              <a:spcBef>
                <a:spcPts val="1200"/>
              </a:spcBef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Получатели поддержки 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-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субъекты 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МСП, деятельность которых входит в перечень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отраслей экономики, требующих поддержки </a:t>
            </a:r>
            <a:endParaRPr lang="ru-RU" sz="2400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spcBef>
                <a:spcPts val="1200"/>
              </a:spcBef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Условия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получения поддержки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–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регистрация и осуществление деятельности на территории Республики Коми, с даты регистрации которых до даты обращения за получением </a:t>
            </a:r>
            <a:r>
              <a:rPr lang="ru-RU" sz="2400" i="1" dirty="0" err="1">
                <a:solidFill>
                  <a:schemeClr val="accent2">
                    <a:lumMod val="50000"/>
                  </a:schemeClr>
                </a:solidFill>
              </a:rPr>
              <a:t>микрозайма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 прошло не менее 1 месяца, неприменение процедуры несостоятельности (банкротства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)</a:t>
            </a:r>
          </a:p>
          <a:p>
            <a:pPr>
              <a:spcBef>
                <a:spcPts val="1200"/>
              </a:spcBef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Целевое использование </a:t>
            </a:r>
            <a:r>
              <a:rPr lang="ru-RU" sz="2400" i="1" dirty="0">
                <a:solidFill>
                  <a:srgbClr val="C0504D">
                    <a:lumMod val="50000"/>
                  </a:srgbClr>
                </a:solidFill>
              </a:rPr>
              <a:t>-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на выплату заработной платы (не менее 50% от суммы </a:t>
            </a:r>
            <a:r>
              <a:rPr lang="ru-RU" sz="2400" i="1" dirty="0" err="1">
                <a:solidFill>
                  <a:schemeClr val="accent2">
                    <a:lumMod val="50000"/>
                  </a:schemeClr>
                </a:solidFill>
              </a:rPr>
              <a:t>микрозайма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), на уплату налогов, страховых взносов, арендных платежей, коммунальных расходов, текущих платежей по банковским кредитам и лизингу, приобретение сырья, материалов, приобретение других оборотных средств</a:t>
            </a:r>
          </a:p>
          <a:p>
            <a:pPr>
              <a:spcBef>
                <a:spcPts val="1200"/>
              </a:spcBef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Размер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поддержки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– 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от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50 000 рублей до 1 000 000 рублей на срок до 24 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месяцев</a:t>
            </a:r>
          </a:p>
          <a:p>
            <a:pPr>
              <a:spcBef>
                <a:spcPts val="1200"/>
              </a:spcBef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Процентная ставка 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– 0,1 % годовых</a:t>
            </a:r>
            <a:endParaRPr lang="ru-RU" sz="2400" i="1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spcBef>
                <a:spcPts val="1200"/>
              </a:spcBef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Срок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рассмотрения заявки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–1 рабочий день с даты ее регистрации</a:t>
            </a:r>
          </a:p>
          <a:p>
            <a:pPr>
              <a:spcBef>
                <a:spcPts val="1200"/>
              </a:spcBef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Контакты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ответственного лица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– </a:t>
            </a:r>
            <a:r>
              <a:rPr lang="ru-RU" sz="2400" i="1" dirty="0" err="1">
                <a:solidFill>
                  <a:schemeClr val="accent2">
                    <a:lumMod val="50000"/>
                  </a:schemeClr>
                </a:solidFill>
              </a:rPr>
              <a:t>Клецун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 Евгения Валерьевна, начальник отдела по работе с 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клиентами, </a:t>
            </a:r>
            <a:r>
              <a:rPr lang="en-US" sz="2400" i="1" dirty="0">
                <a:solidFill>
                  <a:schemeClr val="accent2">
                    <a:lumMod val="50000"/>
                  </a:schemeClr>
                </a:solidFill>
              </a:rPr>
              <a:t>e.v.kletsun@mbrk.rkomi.ru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, (8-212) 401-200 (доб. 203)</a:t>
            </a:r>
          </a:p>
          <a:p>
            <a:pPr>
              <a:spcBef>
                <a:spcPts val="1200"/>
              </a:spcBef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Информация о поддержке -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сайт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  <a:hlinkClick r:id="rId3"/>
              </a:rPr>
              <a:t>мойбизнес11.рф</a:t>
            </a:r>
            <a:endParaRPr lang="ru-RU" sz="24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12787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3"/>
          <p:cNvSpPr/>
          <p:nvPr/>
        </p:nvSpPr>
        <p:spPr>
          <a:xfrm>
            <a:off x="15821236" y="7286242"/>
            <a:ext cx="3441065" cy="3624579"/>
          </a:xfrm>
          <a:custGeom>
            <a:avLst/>
            <a:gdLst/>
            <a:ahLst/>
            <a:cxnLst/>
            <a:rect l="l" t="t" r="r" b="b"/>
            <a:pathLst>
              <a:path w="3441065" h="3624579">
                <a:moveTo>
                  <a:pt x="2760967" y="0"/>
                </a:moveTo>
                <a:lnTo>
                  <a:pt x="2712401" y="418"/>
                </a:lnTo>
                <a:lnTo>
                  <a:pt x="2664039" y="1669"/>
                </a:lnTo>
                <a:lnTo>
                  <a:pt x="2615886" y="3746"/>
                </a:lnTo>
                <a:lnTo>
                  <a:pt x="2567949" y="6642"/>
                </a:lnTo>
                <a:lnTo>
                  <a:pt x="2520237" y="10349"/>
                </a:lnTo>
                <a:lnTo>
                  <a:pt x="2472754" y="14862"/>
                </a:lnTo>
                <a:lnTo>
                  <a:pt x="2425508" y="20173"/>
                </a:lnTo>
                <a:lnTo>
                  <a:pt x="2378507" y="26276"/>
                </a:lnTo>
                <a:lnTo>
                  <a:pt x="2331756" y="33163"/>
                </a:lnTo>
                <a:lnTo>
                  <a:pt x="2285262" y="40828"/>
                </a:lnTo>
                <a:lnTo>
                  <a:pt x="2239034" y="49264"/>
                </a:lnTo>
                <a:lnTo>
                  <a:pt x="2193076" y="58464"/>
                </a:lnTo>
                <a:lnTo>
                  <a:pt x="2147397" y="68421"/>
                </a:lnTo>
                <a:lnTo>
                  <a:pt x="2102003" y="79129"/>
                </a:lnTo>
                <a:lnTo>
                  <a:pt x="2056900" y="90580"/>
                </a:lnTo>
                <a:lnTo>
                  <a:pt x="2012096" y="102768"/>
                </a:lnTo>
                <a:lnTo>
                  <a:pt x="1967598" y="115686"/>
                </a:lnTo>
                <a:lnTo>
                  <a:pt x="1923412" y="129327"/>
                </a:lnTo>
                <a:lnTo>
                  <a:pt x="1879546" y="143684"/>
                </a:lnTo>
                <a:lnTo>
                  <a:pt x="1836005" y="158751"/>
                </a:lnTo>
                <a:lnTo>
                  <a:pt x="1792798" y="174520"/>
                </a:lnTo>
                <a:lnTo>
                  <a:pt x="1749930" y="190984"/>
                </a:lnTo>
                <a:lnTo>
                  <a:pt x="1707408" y="208138"/>
                </a:lnTo>
                <a:lnTo>
                  <a:pt x="1665241" y="225973"/>
                </a:lnTo>
                <a:lnTo>
                  <a:pt x="1623433" y="244484"/>
                </a:lnTo>
                <a:lnTo>
                  <a:pt x="1581993" y="263662"/>
                </a:lnTo>
                <a:lnTo>
                  <a:pt x="1540926" y="283503"/>
                </a:lnTo>
                <a:lnTo>
                  <a:pt x="1500241" y="303997"/>
                </a:lnTo>
                <a:lnTo>
                  <a:pt x="1459943" y="325140"/>
                </a:lnTo>
                <a:lnTo>
                  <a:pt x="1420039" y="346924"/>
                </a:lnTo>
                <a:lnTo>
                  <a:pt x="1380537" y="369341"/>
                </a:lnTo>
                <a:lnTo>
                  <a:pt x="1341443" y="392386"/>
                </a:lnTo>
                <a:lnTo>
                  <a:pt x="1302765" y="416051"/>
                </a:lnTo>
                <a:lnTo>
                  <a:pt x="1264508" y="440330"/>
                </a:lnTo>
                <a:lnTo>
                  <a:pt x="1226679" y="465215"/>
                </a:lnTo>
                <a:lnTo>
                  <a:pt x="1189287" y="490700"/>
                </a:lnTo>
                <a:lnTo>
                  <a:pt x="1152337" y="516779"/>
                </a:lnTo>
                <a:lnTo>
                  <a:pt x="1115836" y="543443"/>
                </a:lnTo>
                <a:lnTo>
                  <a:pt x="1079791" y="570687"/>
                </a:lnTo>
                <a:lnTo>
                  <a:pt x="1044209" y="598503"/>
                </a:lnTo>
                <a:lnTo>
                  <a:pt x="1009097" y="626885"/>
                </a:lnTo>
                <a:lnTo>
                  <a:pt x="974462" y="655825"/>
                </a:lnTo>
                <a:lnTo>
                  <a:pt x="940310" y="685318"/>
                </a:lnTo>
                <a:lnTo>
                  <a:pt x="906648" y="715355"/>
                </a:lnTo>
                <a:lnTo>
                  <a:pt x="873484" y="745931"/>
                </a:lnTo>
                <a:lnTo>
                  <a:pt x="840823" y="777039"/>
                </a:lnTo>
                <a:lnTo>
                  <a:pt x="808674" y="808670"/>
                </a:lnTo>
                <a:lnTo>
                  <a:pt x="777042" y="840820"/>
                </a:lnTo>
                <a:lnTo>
                  <a:pt x="745934" y="873480"/>
                </a:lnTo>
                <a:lnTo>
                  <a:pt x="715359" y="906645"/>
                </a:lnTo>
                <a:lnTo>
                  <a:pt x="685321" y="940306"/>
                </a:lnTo>
                <a:lnTo>
                  <a:pt x="655828" y="974458"/>
                </a:lnTo>
                <a:lnTo>
                  <a:pt x="626888" y="1009094"/>
                </a:lnTo>
                <a:lnTo>
                  <a:pt x="598506" y="1044206"/>
                </a:lnTo>
                <a:lnTo>
                  <a:pt x="570690" y="1079788"/>
                </a:lnTo>
                <a:lnTo>
                  <a:pt x="543446" y="1115833"/>
                </a:lnTo>
                <a:lnTo>
                  <a:pt x="516781" y="1152334"/>
                </a:lnTo>
                <a:lnTo>
                  <a:pt x="490703" y="1189284"/>
                </a:lnTo>
                <a:lnTo>
                  <a:pt x="465218" y="1226677"/>
                </a:lnTo>
                <a:lnTo>
                  <a:pt x="440332" y="1264505"/>
                </a:lnTo>
                <a:lnTo>
                  <a:pt x="416054" y="1302762"/>
                </a:lnTo>
                <a:lnTo>
                  <a:pt x="392388" y="1341441"/>
                </a:lnTo>
                <a:lnTo>
                  <a:pt x="369343" y="1380535"/>
                </a:lnTo>
                <a:lnTo>
                  <a:pt x="346926" y="1420038"/>
                </a:lnTo>
                <a:lnTo>
                  <a:pt x="325142" y="1459941"/>
                </a:lnTo>
                <a:lnTo>
                  <a:pt x="303999" y="1500239"/>
                </a:lnTo>
                <a:lnTo>
                  <a:pt x="283505" y="1540925"/>
                </a:lnTo>
                <a:lnTo>
                  <a:pt x="263664" y="1581992"/>
                </a:lnTo>
                <a:lnTo>
                  <a:pt x="244485" y="1623433"/>
                </a:lnTo>
                <a:lnTo>
                  <a:pt x="225975" y="1665240"/>
                </a:lnTo>
                <a:lnTo>
                  <a:pt x="208139" y="1707409"/>
                </a:lnTo>
                <a:lnTo>
                  <a:pt x="190986" y="1749930"/>
                </a:lnTo>
                <a:lnTo>
                  <a:pt x="174521" y="1792798"/>
                </a:lnTo>
                <a:lnTo>
                  <a:pt x="158752" y="1836006"/>
                </a:lnTo>
                <a:lnTo>
                  <a:pt x="143685" y="1879547"/>
                </a:lnTo>
                <a:lnTo>
                  <a:pt x="129328" y="1923414"/>
                </a:lnTo>
                <a:lnTo>
                  <a:pt x="115687" y="1967601"/>
                </a:lnTo>
                <a:lnTo>
                  <a:pt x="102769" y="2012099"/>
                </a:lnTo>
                <a:lnTo>
                  <a:pt x="90581" y="2056903"/>
                </a:lnTo>
                <a:lnTo>
                  <a:pt x="79130" y="2102006"/>
                </a:lnTo>
                <a:lnTo>
                  <a:pt x="68422" y="2147401"/>
                </a:lnTo>
                <a:lnTo>
                  <a:pt x="58464" y="2193081"/>
                </a:lnTo>
                <a:lnTo>
                  <a:pt x="49264" y="2239039"/>
                </a:lnTo>
                <a:lnTo>
                  <a:pt x="40828" y="2285268"/>
                </a:lnTo>
                <a:lnTo>
                  <a:pt x="33163" y="2331762"/>
                </a:lnTo>
                <a:lnTo>
                  <a:pt x="26276" y="2378514"/>
                </a:lnTo>
                <a:lnTo>
                  <a:pt x="20173" y="2425516"/>
                </a:lnTo>
                <a:lnTo>
                  <a:pt x="14862" y="2472762"/>
                </a:lnTo>
                <a:lnTo>
                  <a:pt x="10349" y="2520245"/>
                </a:lnTo>
                <a:lnTo>
                  <a:pt x="6605" y="2568572"/>
                </a:lnTo>
                <a:lnTo>
                  <a:pt x="3739" y="2616062"/>
                </a:lnTo>
                <a:lnTo>
                  <a:pt x="1669" y="2664050"/>
                </a:lnTo>
                <a:lnTo>
                  <a:pt x="418" y="2712413"/>
                </a:lnTo>
                <a:lnTo>
                  <a:pt x="0" y="2760980"/>
                </a:lnTo>
                <a:lnTo>
                  <a:pt x="501" y="2814130"/>
                </a:lnTo>
                <a:lnTo>
                  <a:pt x="1994" y="2866926"/>
                </a:lnTo>
                <a:lnTo>
                  <a:pt x="4474" y="2919524"/>
                </a:lnTo>
                <a:lnTo>
                  <a:pt x="7931" y="2971860"/>
                </a:lnTo>
                <a:lnTo>
                  <a:pt x="12355" y="3023925"/>
                </a:lnTo>
                <a:lnTo>
                  <a:pt x="17738" y="3075711"/>
                </a:lnTo>
                <a:lnTo>
                  <a:pt x="24070" y="3127208"/>
                </a:lnTo>
                <a:lnTo>
                  <a:pt x="31344" y="3178408"/>
                </a:lnTo>
                <a:lnTo>
                  <a:pt x="39550" y="3229302"/>
                </a:lnTo>
                <a:lnTo>
                  <a:pt x="48679" y="3279881"/>
                </a:lnTo>
                <a:lnTo>
                  <a:pt x="58722" y="3330136"/>
                </a:lnTo>
                <a:lnTo>
                  <a:pt x="69670" y="3380059"/>
                </a:lnTo>
                <a:lnTo>
                  <a:pt x="81515" y="3429640"/>
                </a:lnTo>
                <a:lnTo>
                  <a:pt x="94247" y="3478872"/>
                </a:lnTo>
                <a:lnTo>
                  <a:pt x="107858" y="3527744"/>
                </a:lnTo>
                <a:lnTo>
                  <a:pt x="122339" y="3576249"/>
                </a:lnTo>
                <a:lnTo>
                  <a:pt x="137680" y="3624376"/>
                </a:lnTo>
                <a:lnTo>
                  <a:pt x="1492986" y="3624376"/>
                </a:lnTo>
                <a:lnTo>
                  <a:pt x="1465669" y="3582915"/>
                </a:lnTo>
                <a:lnTo>
                  <a:pt x="1439672" y="3540533"/>
                </a:lnTo>
                <a:lnTo>
                  <a:pt x="1415025" y="3497259"/>
                </a:lnTo>
                <a:lnTo>
                  <a:pt x="1391757" y="3453122"/>
                </a:lnTo>
                <a:lnTo>
                  <a:pt x="1369896" y="3408153"/>
                </a:lnTo>
                <a:lnTo>
                  <a:pt x="1349472" y="3362379"/>
                </a:lnTo>
                <a:lnTo>
                  <a:pt x="1330515" y="3315830"/>
                </a:lnTo>
                <a:lnTo>
                  <a:pt x="1313053" y="3268536"/>
                </a:lnTo>
                <a:lnTo>
                  <a:pt x="1297116" y="3220524"/>
                </a:lnTo>
                <a:lnTo>
                  <a:pt x="1282732" y="3171825"/>
                </a:lnTo>
                <a:lnTo>
                  <a:pt x="1269931" y="3122468"/>
                </a:lnTo>
                <a:lnTo>
                  <a:pt x="1258743" y="3072481"/>
                </a:lnTo>
                <a:lnTo>
                  <a:pt x="1249195" y="3021895"/>
                </a:lnTo>
                <a:lnTo>
                  <a:pt x="1241318" y="2970737"/>
                </a:lnTo>
                <a:lnTo>
                  <a:pt x="1235141" y="2919037"/>
                </a:lnTo>
                <a:lnTo>
                  <a:pt x="1230693" y="2866825"/>
                </a:lnTo>
                <a:lnTo>
                  <a:pt x="1228001" y="2814075"/>
                </a:lnTo>
                <a:lnTo>
                  <a:pt x="1227099" y="2760980"/>
                </a:lnTo>
                <a:lnTo>
                  <a:pt x="1227857" y="2712288"/>
                </a:lnTo>
                <a:lnTo>
                  <a:pt x="1230117" y="2663974"/>
                </a:lnTo>
                <a:lnTo>
                  <a:pt x="1233873" y="2615896"/>
                </a:lnTo>
                <a:lnTo>
                  <a:pt x="1239050" y="2568572"/>
                </a:lnTo>
                <a:lnTo>
                  <a:pt x="1245679" y="2521529"/>
                </a:lnTo>
                <a:lnTo>
                  <a:pt x="1253719" y="2474954"/>
                </a:lnTo>
                <a:lnTo>
                  <a:pt x="1263149" y="2428869"/>
                </a:lnTo>
                <a:lnTo>
                  <a:pt x="1273945" y="2383297"/>
                </a:lnTo>
                <a:lnTo>
                  <a:pt x="1286085" y="2338262"/>
                </a:lnTo>
                <a:lnTo>
                  <a:pt x="1299547" y="2293784"/>
                </a:lnTo>
                <a:lnTo>
                  <a:pt x="1314308" y="2249886"/>
                </a:lnTo>
                <a:lnTo>
                  <a:pt x="1330346" y="2206592"/>
                </a:lnTo>
                <a:lnTo>
                  <a:pt x="1347638" y="2163923"/>
                </a:lnTo>
                <a:lnTo>
                  <a:pt x="1366162" y="2121902"/>
                </a:lnTo>
                <a:lnTo>
                  <a:pt x="1385896" y="2080551"/>
                </a:lnTo>
                <a:lnTo>
                  <a:pt x="1406816" y="2039894"/>
                </a:lnTo>
                <a:lnTo>
                  <a:pt x="1428901" y="1999951"/>
                </a:lnTo>
                <a:lnTo>
                  <a:pt x="1452128" y="1960746"/>
                </a:lnTo>
                <a:lnTo>
                  <a:pt x="1476474" y="1922302"/>
                </a:lnTo>
                <a:lnTo>
                  <a:pt x="1501918" y="1884640"/>
                </a:lnTo>
                <a:lnTo>
                  <a:pt x="1528436" y="1847783"/>
                </a:lnTo>
                <a:lnTo>
                  <a:pt x="1556006" y="1811754"/>
                </a:lnTo>
                <a:lnTo>
                  <a:pt x="1584606" y="1776574"/>
                </a:lnTo>
                <a:lnTo>
                  <a:pt x="1614213" y="1742268"/>
                </a:lnTo>
                <a:lnTo>
                  <a:pt x="1644805" y="1708856"/>
                </a:lnTo>
                <a:lnTo>
                  <a:pt x="1676360" y="1676361"/>
                </a:lnTo>
                <a:lnTo>
                  <a:pt x="1708854" y="1644807"/>
                </a:lnTo>
                <a:lnTo>
                  <a:pt x="1742266" y="1614215"/>
                </a:lnTo>
                <a:lnTo>
                  <a:pt x="1776572" y="1584607"/>
                </a:lnTo>
                <a:lnTo>
                  <a:pt x="1811751" y="1556007"/>
                </a:lnTo>
                <a:lnTo>
                  <a:pt x="1847780" y="1528437"/>
                </a:lnTo>
                <a:lnTo>
                  <a:pt x="1884637" y="1501919"/>
                </a:lnTo>
                <a:lnTo>
                  <a:pt x="1922298" y="1476475"/>
                </a:lnTo>
                <a:lnTo>
                  <a:pt x="1960743" y="1452129"/>
                </a:lnTo>
                <a:lnTo>
                  <a:pt x="1999947" y="1428902"/>
                </a:lnTo>
                <a:lnTo>
                  <a:pt x="2039889" y="1406817"/>
                </a:lnTo>
                <a:lnTo>
                  <a:pt x="2080547" y="1385896"/>
                </a:lnTo>
                <a:lnTo>
                  <a:pt x="2121897" y="1366163"/>
                </a:lnTo>
                <a:lnTo>
                  <a:pt x="2163918" y="1347639"/>
                </a:lnTo>
                <a:lnTo>
                  <a:pt x="2206586" y="1330346"/>
                </a:lnTo>
                <a:lnTo>
                  <a:pt x="2249880" y="1314308"/>
                </a:lnTo>
                <a:lnTo>
                  <a:pt x="2293777" y="1299547"/>
                </a:lnTo>
                <a:lnTo>
                  <a:pt x="2338254" y="1286085"/>
                </a:lnTo>
                <a:lnTo>
                  <a:pt x="2383290" y="1273945"/>
                </a:lnTo>
                <a:lnTo>
                  <a:pt x="2428861" y="1263149"/>
                </a:lnTo>
                <a:lnTo>
                  <a:pt x="2474945" y="1253719"/>
                </a:lnTo>
                <a:lnTo>
                  <a:pt x="2521519" y="1245679"/>
                </a:lnTo>
                <a:lnTo>
                  <a:pt x="2568562" y="1239050"/>
                </a:lnTo>
                <a:lnTo>
                  <a:pt x="2616051" y="1233855"/>
                </a:lnTo>
                <a:lnTo>
                  <a:pt x="2663963" y="1230117"/>
                </a:lnTo>
                <a:lnTo>
                  <a:pt x="2712276" y="1227857"/>
                </a:lnTo>
                <a:lnTo>
                  <a:pt x="2760967" y="1227099"/>
                </a:lnTo>
                <a:lnTo>
                  <a:pt x="3440798" y="1227099"/>
                </a:lnTo>
                <a:lnTo>
                  <a:pt x="3440798" y="84328"/>
                </a:lnTo>
                <a:lnTo>
                  <a:pt x="3394033" y="72919"/>
                </a:lnTo>
                <a:lnTo>
                  <a:pt x="3346965" y="62309"/>
                </a:lnTo>
                <a:lnTo>
                  <a:pt x="3299598" y="52506"/>
                </a:lnTo>
                <a:lnTo>
                  <a:pt x="3251942" y="43516"/>
                </a:lnTo>
                <a:lnTo>
                  <a:pt x="3204003" y="35348"/>
                </a:lnTo>
                <a:lnTo>
                  <a:pt x="3155787" y="28008"/>
                </a:lnTo>
                <a:lnTo>
                  <a:pt x="3107302" y="21504"/>
                </a:lnTo>
                <a:lnTo>
                  <a:pt x="3058555" y="15843"/>
                </a:lnTo>
                <a:lnTo>
                  <a:pt x="3009554" y="11033"/>
                </a:lnTo>
                <a:lnTo>
                  <a:pt x="2960304" y="7080"/>
                </a:lnTo>
                <a:lnTo>
                  <a:pt x="2910813" y="3994"/>
                </a:lnTo>
                <a:lnTo>
                  <a:pt x="2861089" y="1780"/>
                </a:lnTo>
                <a:lnTo>
                  <a:pt x="2811138" y="446"/>
                </a:lnTo>
                <a:lnTo>
                  <a:pt x="2760967" y="0"/>
                </a:lnTo>
                <a:close/>
              </a:path>
              <a:path w="3441065" h="3624579">
                <a:moveTo>
                  <a:pt x="3440798" y="1227099"/>
                </a:moveTo>
                <a:lnTo>
                  <a:pt x="2760967" y="1227099"/>
                </a:lnTo>
                <a:lnTo>
                  <a:pt x="2813077" y="1227967"/>
                </a:lnTo>
                <a:lnTo>
                  <a:pt x="2864749" y="1230553"/>
                </a:lnTo>
                <a:lnTo>
                  <a:pt x="2915957" y="1234829"/>
                </a:lnTo>
                <a:lnTo>
                  <a:pt x="2966673" y="1240768"/>
                </a:lnTo>
                <a:lnTo>
                  <a:pt x="3016870" y="1248343"/>
                </a:lnTo>
                <a:lnTo>
                  <a:pt x="3066521" y="1257526"/>
                </a:lnTo>
                <a:lnTo>
                  <a:pt x="3115598" y="1268290"/>
                </a:lnTo>
                <a:lnTo>
                  <a:pt x="3164075" y="1280607"/>
                </a:lnTo>
                <a:lnTo>
                  <a:pt x="3211924" y="1294450"/>
                </a:lnTo>
                <a:lnTo>
                  <a:pt x="3259118" y="1309791"/>
                </a:lnTo>
                <a:lnTo>
                  <a:pt x="3305629" y="1326604"/>
                </a:lnTo>
                <a:lnTo>
                  <a:pt x="3351431" y="1344861"/>
                </a:lnTo>
                <a:lnTo>
                  <a:pt x="3396497" y="1364533"/>
                </a:lnTo>
                <a:lnTo>
                  <a:pt x="3440798" y="1385595"/>
                </a:lnTo>
                <a:lnTo>
                  <a:pt x="3440798" y="1227099"/>
                </a:lnTo>
                <a:close/>
              </a:path>
            </a:pathLst>
          </a:custGeom>
          <a:solidFill>
            <a:srgbClr val="EDDFD2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bject 22"/>
          <p:cNvSpPr/>
          <p:nvPr/>
        </p:nvSpPr>
        <p:spPr>
          <a:xfrm>
            <a:off x="2023427" y="574806"/>
            <a:ext cx="1499870" cy="153035"/>
          </a:xfrm>
          <a:custGeom>
            <a:avLst/>
            <a:gdLst/>
            <a:ahLst/>
            <a:cxnLst/>
            <a:rect l="l" t="t" r="r" b="b"/>
            <a:pathLst>
              <a:path w="1499870" h="153034">
                <a:moveTo>
                  <a:pt x="0" y="152946"/>
                </a:moveTo>
                <a:lnTo>
                  <a:pt x="1499501" y="152946"/>
                </a:lnTo>
                <a:lnTo>
                  <a:pt x="1499501" y="0"/>
                </a:lnTo>
                <a:lnTo>
                  <a:pt x="0" y="0"/>
                </a:lnTo>
                <a:lnTo>
                  <a:pt x="0" y="152946"/>
                </a:lnTo>
                <a:close/>
              </a:path>
            </a:pathLst>
          </a:custGeom>
          <a:solidFill>
            <a:srgbClr val="EF5237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object 23"/>
          <p:cNvSpPr txBox="1">
            <a:spLocks/>
          </p:cNvSpPr>
          <p:nvPr/>
        </p:nvSpPr>
        <p:spPr>
          <a:xfrm>
            <a:off x="2023426" y="1241674"/>
            <a:ext cx="15731173" cy="627480"/>
          </a:xfrm>
          <a:prstGeom prst="rect">
            <a:avLst/>
          </a:prstGeom>
        </p:spPr>
        <p:txBody>
          <a:bodyPr vert="horz" wrap="square" lIns="0" tIns="5716" rIns="0" bIns="0" rtlCol="0">
            <a:spAutoFit/>
          </a:bodyPr>
          <a:lstStyle>
            <a:lvl1pPr>
              <a:defRPr sz="9850" b="1" i="0">
                <a:solidFill>
                  <a:srgbClr val="4C1913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marL="12701" marR="4169170" defTabSz="914371">
              <a:lnSpc>
                <a:spcPct val="101499"/>
              </a:lnSpc>
              <a:spcBef>
                <a:spcPts val="46"/>
              </a:spcBef>
            </a:pPr>
            <a:r>
              <a:rPr lang="ru-RU" sz="3600" spc="-175" dirty="0">
                <a:solidFill>
                  <a:srgbClr val="EF5237"/>
                </a:solidFill>
                <a:latin typeface="Trebuchet MS" panose="020B0603020202020204" pitchFamily="34" charset="0"/>
              </a:rPr>
              <a:t>АО «</a:t>
            </a:r>
            <a:r>
              <a:rPr lang="ru-RU" sz="4000" spc="-175" dirty="0">
                <a:solidFill>
                  <a:srgbClr val="EF5237"/>
                </a:solidFill>
                <a:latin typeface="+mn-lt"/>
              </a:rPr>
              <a:t>Микрокредитная</a:t>
            </a:r>
            <a:r>
              <a:rPr lang="ru-RU" sz="3600" spc="-175" dirty="0">
                <a:solidFill>
                  <a:srgbClr val="EF5237"/>
                </a:solidFill>
                <a:latin typeface="Trebuchet MS" panose="020B0603020202020204" pitchFamily="34" charset="0"/>
              </a:rPr>
              <a:t> компания Республики Коми»</a:t>
            </a:r>
          </a:p>
        </p:txBody>
      </p:sp>
      <p:sp>
        <p:nvSpPr>
          <p:cNvPr id="19" name="object 24"/>
          <p:cNvSpPr txBox="1"/>
          <p:nvPr/>
        </p:nvSpPr>
        <p:spPr>
          <a:xfrm>
            <a:off x="2023426" y="2227561"/>
            <a:ext cx="16205981" cy="628376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065" marR="7261" defTabSz="914371">
              <a:spcBef>
                <a:spcPts val="1501"/>
              </a:spcBef>
              <a:buClr>
                <a:srgbClr val="EF5237"/>
              </a:buClr>
              <a:tabLst>
                <a:tab pos="347969" algn="l"/>
                <a:tab pos="349239" algn="l"/>
              </a:tabLst>
            </a:pPr>
            <a:r>
              <a:rPr lang="ru-RU" sz="4000" b="1" spc="-175" dirty="0" smtClean="0">
                <a:solidFill>
                  <a:srgbClr val="4C1913"/>
                </a:solidFill>
                <a:ea typeface="+mj-ea"/>
                <a:cs typeface="Trebuchet MS"/>
              </a:rPr>
              <a:t>МИКРОЗАЙМ</a:t>
            </a: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4000" b="1" spc="-175" dirty="0">
                <a:solidFill>
                  <a:srgbClr val="4C1913"/>
                </a:solidFill>
                <a:ea typeface="+mj-ea"/>
                <a:cs typeface="Trebuchet MS"/>
              </a:rPr>
              <a:t>ПО ПРОГРАММЕ «БИЗНЕС-ИНВЕСТ»</a:t>
            </a:r>
          </a:p>
        </p:txBody>
      </p:sp>
      <p:sp>
        <p:nvSpPr>
          <p:cNvPr id="21" name="object 24"/>
          <p:cNvSpPr txBox="1"/>
          <p:nvPr/>
        </p:nvSpPr>
        <p:spPr>
          <a:xfrm>
            <a:off x="2023426" y="3276540"/>
            <a:ext cx="16566745" cy="6999351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>
              <a:spcBef>
                <a:spcPts val="1200"/>
              </a:spcBef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Получатели поддержки 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-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субъекты 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МСП</a:t>
            </a:r>
          </a:p>
          <a:p>
            <a:pPr>
              <a:spcBef>
                <a:spcPts val="1200"/>
              </a:spcBef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Условия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получения поддержки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–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регистрация и осуществление деятельности на территории Республики Коми, с даты регистрации которых до даты обращения за получением </a:t>
            </a:r>
            <a:r>
              <a:rPr lang="ru-RU" sz="2400" i="1" dirty="0" err="1">
                <a:solidFill>
                  <a:schemeClr val="accent2">
                    <a:lumMod val="50000"/>
                  </a:schemeClr>
                </a:solidFill>
              </a:rPr>
              <a:t>микрозайма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 прошло не менее 12 месяцев; отсутствие просроченной задолженности по налогам, сборам и иным обязательным платежам, превышающей 50 000 рублей; отсутствие задолженности перед персоналом, срок невыплаты которой составляет более 3 месяцев; отсутствие просроченной задолженности по кредитным  договорам, договорам займа перед кредитными и </a:t>
            </a:r>
            <a:r>
              <a:rPr lang="ru-RU" sz="2400" i="1" dirty="0" err="1">
                <a:solidFill>
                  <a:schemeClr val="accent2">
                    <a:lumMod val="50000"/>
                  </a:schemeClr>
                </a:solidFill>
              </a:rPr>
              <a:t>некредитными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 финансовыми организациями; неприменение процедуры несостоятельности (банкротства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)</a:t>
            </a:r>
          </a:p>
          <a:p>
            <a:pPr>
              <a:spcBef>
                <a:spcPts val="1200"/>
              </a:spcBef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Целевое использование 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-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приобретение основных 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средств,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строительство, капитальный ремонт, реконструкция и/или модернизация нежилых помещений, зданий, сооружений и других объектов основных средств, используемых для предпринимательской 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деятельности,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либо приобретение оборудования</a:t>
            </a:r>
          </a:p>
          <a:p>
            <a:pPr>
              <a:spcBef>
                <a:spcPts val="1200"/>
              </a:spcBef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Размер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поддержки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– 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от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50 000 рублей до 5 000 000 рублей на срок до 36 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месяцев</a:t>
            </a:r>
          </a:p>
          <a:p>
            <a:pPr>
              <a:spcBef>
                <a:spcPts val="1200"/>
              </a:spcBef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Процентная ставка – 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6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% 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годовых</a:t>
            </a:r>
          </a:p>
          <a:p>
            <a:pPr>
              <a:spcBef>
                <a:spcPts val="1200"/>
              </a:spcBef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Срок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рассмотрения заявки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– </a:t>
            </a:r>
            <a:r>
              <a:rPr lang="ru-RU" sz="2400" i="1" dirty="0">
                <a:solidFill>
                  <a:srgbClr val="C0504D">
                    <a:lumMod val="50000"/>
                  </a:srgbClr>
                </a:solidFill>
              </a:rPr>
              <a:t>7 рабочих дней с даты ее </a:t>
            </a:r>
            <a:r>
              <a:rPr lang="ru-RU" sz="2400" i="1" dirty="0" smtClean="0">
                <a:solidFill>
                  <a:srgbClr val="C0504D">
                    <a:lumMod val="50000"/>
                  </a:srgbClr>
                </a:solidFill>
              </a:rPr>
              <a:t>регистрации</a:t>
            </a:r>
            <a:endParaRPr lang="ru-RU" sz="2400" i="1" dirty="0">
              <a:solidFill>
                <a:srgbClr val="C0504D">
                  <a:lumMod val="50000"/>
                </a:srgbClr>
              </a:solidFill>
            </a:endParaRPr>
          </a:p>
          <a:p>
            <a:pPr>
              <a:spcBef>
                <a:spcPts val="1200"/>
              </a:spcBef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Контакты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ответственного лица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– </a:t>
            </a:r>
            <a:r>
              <a:rPr lang="ru-RU" sz="2400" i="1" dirty="0" err="1">
                <a:solidFill>
                  <a:schemeClr val="accent2">
                    <a:lumMod val="50000"/>
                  </a:schemeClr>
                </a:solidFill>
              </a:rPr>
              <a:t>Клецун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 Евгения Валерьевна, начальник отдела по работе с 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клиентами, </a:t>
            </a:r>
            <a:r>
              <a:rPr lang="en-US" sz="2400" i="1" dirty="0" smtClean="0">
                <a:solidFill>
                  <a:schemeClr val="accent2">
                    <a:lumMod val="50000"/>
                  </a:schemeClr>
                </a:solidFill>
              </a:rPr>
              <a:t>e.v.kletsun@mbrk.rkomi.ru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, (8-212) 401-200 (доб. 203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)</a:t>
            </a:r>
          </a:p>
          <a:p>
            <a:pPr>
              <a:spcBef>
                <a:spcPts val="1200"/>
              </a:spcBef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Информация о поддержке -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сайт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  <a:hlinkClick r:id="rId2"/>
              </a:rPr>
              <a:t>мойбизнес11.рф</a:t>
            </a:r>
            <a:endParaRPr lang="ru-RU" sz="2400" i="1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33688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3"/>
          <p:cNvSpPr/>
          <p:nvPr/>
        </p:nvSpPr>
        <p:spPr>
          <a:xfrm>
            <a:off x="15821236" y="7286242"/>
            <a:ext cx="3441065" cy="3624579"/>
          </a:xfrm>
          <a:custGeom>
            <a:avLst/>
            <a:gdLst/>
            <a:ahLst/>
            <a:cxnLst/>
            <a:rect l="l" t="t" r="r" b="b"/>
            <a:pathLst>
              <a:path w="3441065" h="3624579">
                <a:moveTo>
                  <a:pt x="2760967" y="0"/>
                </a:moveTo>
                <a:lnTo>
                  <a:pt x="2712401" y="418"/>
                </a:lnTo>
                <a:lnTo>
                  <a:pt x="2664039" y="1669"/>
                </a:lnTo>
                <a:lnTo>
                  <a:pt x="2615886" y="3746"/>
                </a:lnTo>
                <a:lnTo>
                  <a:pt x="2567949" y="6642"/>
                </a:lnTo>
                <a:lnTo>
                  <a:pt x="2520237" y="10349"/>
                </a:lnTo>
                <a:lnTo>
                  <a:pt x="2472754" y="14862"/>
                </a:lnTo>
                <a:lnTo>
                  <a:pt x="2425508" y="20173"/>
                </a:lnTo>
                <a:lnTo>
                  <a:pt x="2378507" y="26276"/>
                </a:lnTo>
                <a:lnTo>
                  <a:pt x="2331756" y="33163"/>
                </a:lnTo>
                <a:lnTo>
                  <a:pt x="2285262" y="40828"/>
                </a:lnTo>
                <a:lnTo>
                  <a:pt x="2239034" y="49264"/>
                </a:lnTo>
                <a:lnTo>
                  <a:pt x="2193076" y="58464"/>
                </a:lnTo>
                <a:lnTo>
                  <a:pt x="2147397" y="68421"/>
                </a:lnTo>
                <a:lnTo>
                  <a:pt x="2102003" y="79129"/>
                </a:lnTo>
                <a:lnTo>
                  <a:pt x="2056900" y="90580"/>
                </a:lnTo>
                <a:lnTo>
                  <a:pt x="2012096" y="102768"/>
                </a:lnTo>
                <a:lnTo>
                  <a:pt x="1967598" y="115686"/>
                </a:lnTo>
                <a:lnTo>
                  <a:pt x="1923412" y="129327"/>
                </a:lnTo>
                <a:lnTo>
                  <a:pt x="1879546" y="143684"/>
                </a:lnTo>
                <a:lnTo>
                  <a:pt x="1836005" y="158751"/>
                </a:lnTo>
                <a:lnTo>
                  <a:pt x="1792798" y="174520"/>
                </a:lnTo>
                <a:lnTo>
                  <a:pt x="1749930" y="190984"/>
                </a:lnTo>
                <a:lnTo>
                  <a:pt x="1707408" y="208138"/>
                </a:lnTo>
                <a:lnTo>
                  <a:pt x="1665241" y="225973"/>
                </a:lnTo>
                <a:lnTo>
                  <a:pt x="1623433" y="244484"/>
                </a:lnTo>
                <a:lnTo>
                  <a:pt x="1581993" y="263662"/>
                </a:lnTo>
                <a:lnTo>
                  <a:pt x="1540926" y="283503"/>
                </a:lnTo>
                <a:lnTo>
                  <a:pt x="1500241" y="303997"/>
                </a:lnTo>
                <a:lnTo>
                  <a:pt x="1459943" y="325140"/>
                </a:lnTo>
                <a:lnTo>
                  <a:pt x="1420039" y="346924"/>
                </a:lnTo>
                <a:lnTo>
                  <a:pt x="1380537" y="369341"/>
                </a:lnTo>
                <a:lnTo>
                  <a:pt x="1341443" y="392386"/>
                </a:lnTo>
                <a:lnTo>
                  <a:pt x="1302765" y="416051"/>
                </a:lnTo>
                <a:lnTo>
                  <a:pt x="1264508" y="440330"/>
                </a:lnTo>
                <a:lnTo>
                  <a:pt x="1226679" y="465215"/>
                </a:lnTo>
                <a:lnTo>
                  <a:pt x="1189287" y="490700"/>
                </a:lnTo>
                <a:lnTo>
                  <a:pt x="1152337" y="516779"/>
                </a:lnTo>
                <a:lnTo>
                  <a:pt x="1115836" y="543443"/>
                </a:lnTo>
                <a:lnTo>
                  <a:pt x="1079791" y="570687"/>
                </a:lnTo>
                <a:lnTo>
                  <a:pt x="1044209" y="598503"/>
                </a:lnTo>
                <a:lnTo>
                  <a:pt x="1009097" y="626885"/>
                </a:lnTo>
                <a:lnTo>
                  <a:pt x="974462" y="655825"/>
                </a:lnTo>
                <a:lnTo>
                  <a:pt x="940310" y="685318"/>
                </a:lnTo>
                <a:lnTo>
                  <a:pt x="906648" y="715355"/>
                </a:lnTo>
                <a:lnTo>
                  <a:pt x="873484" y="745931"/>
                </a:lnTo>
                <a:lnTo>
                  <a:pt x="840823" y="777039"/>
                </a:lnTo>
                <a:lnTo>
                  <a:pt x="808674" y="808670"/>
                </a:lnTo>
                <a:lnTo>
                  <a:pt x="777042" y="840820"/>
                </a:lnTo>
                <a:lnTo>
                  <a:pt x="745934" y="873480"/>
                </a:lnTo>
                <a:lnTo>
                  <a:pt x="715359" y="906645"/>
                </a:lnTo>
                <a:lnTo>
                  <a:pt x="685321" y="940306"/>
                </a:lnTo>
                <a:lnTo>
                  <a:pt x="655828" y="974458"/>
                </a:lnTo>
                <a:lnTo>
                  <a:pt x="626888" y="1009094"/>
                </a:lnTo>
                <a:lnTo>
                  <a:pt x="598506" y="1044206"/>
                </a:lnTo>
                <a:lnTo>
                  <a:pt x="570690" y="1079788"/>
                </a:lnTo>
                <a:lnTo>
                  <a:pt x="543446" y="1115833"/>
                </a:lnTo>
                <a:lnTo>
                  <a:pt x="516781" y="1152334"/>
                </a:lnTo>
                <a:lnTo>
                  <a:pt x="490703" y="1189284"/>
                </a:lnTo>
                <a:lnTo>
                  <a:pt x="465218" y="1226677"/>
                </a:lnTo>
                <a:lnTo>
                  <a:pt x="440332" y="1264505"/>
                </a:lnTo>
                <a:lnTo>
                  <a:pt x="416054" y="1302762"/>
                </a:lnTo>
                <a:lnTo>
                  <a:pt x="392388" y="1341441"/>
                </a:lnTo>
                <a:lnTo>
                  <a:pt x="369343" y="1380535"/>
                </a:lnTo>
                <a:lnTo>
                  <a:pt x="346926" y="1420038"/>
                </a:lnTo>
                <a:lnTo>
                  <a:pt x="325142" y="1459941"/>
                </a:lnTo>
                <a:lnTo>
                  <a:pt x="303999" y="1500239"/>
                </a:lnTo>
                <a:lnTo>
                  <a:pt x="283505" y="1540925"/>
                </a:lnTo>
                <a:lnTo>
                  <a:pt x="263664" y="1581992"/>
                </a:lnTo>
                <a:lnTo>
                  <a:pt x="244485" y="1623433"/>
                </a:lnTo>
                <a:lnTo>
                  <a:pt x="225975" y="1665240"/>
                </a:lnTo>
                <a:lnTo>
                  <a:pt x="208139" y="1707409"/>
                </a:lnTo>
                <a:lnTo>
                  <a:pt x="190986" y="1749930"/>
                </a:lnTo>
                <a:lnTo>
                  <a:pt x="174521" y="1792798"/>
                </a:lnTo>
                <a:lnTo>
                  <a:pt x="158752" y="1836006"/>
                </a:lnTo>
                <a:lnTo>
                  <a:pt x="143685" y="1879547"/>
                </a:lnTo>
                <a:lnTo>
                  <a:pt x="129328" y="1923414"/>
                </a:lnTo>
                <a:lnTo>
                  <a:pt x="115687" y="1967601"/>
                </a:lnTo>
                <a:lnTo>
                  <a:pt x="102769" y="2012099"/>
                </a:lnTo>
                <a:lnTo>
                  <a:pt x="90581" y="2056903"/>
                </a:lnTo>
                <a:lnTo>
                  <a:pt x="79130" y="2102006"/>
                </a:lnTo>
                <a:lnTo>
                  <a:pt x="68422" y="2147401"/>
                </a:lnTo>
                <a:lnTo>
                  <a:pt x="58464" y="2193081"/>
                </a:lnTo>
                <a:lnTo>
                  <a:pt x="49264" y="2239039"/>
                </a:lnTo>
                <a:lnTo>
                  <a:pt x="40828" y="2285268"/>
                </a:lnTo>
                <a:lnTo>
                  <a:pt x="33163" y="2331762"/>
                </a:lnTo>
                <a:lnTo>
                  <a:pt x="26276" y="2378514"/>
                </a:lnTo>
                <a:lnTo>
                  <a:pt x="20173" y="2425516"/>
                </a:lnTo>
                <a:lnTo>
                  <a:pt x="14862" y="2472762"/>
                </a:lnTo>
                <a:lnTo>
                  <a:pt x="10349" y="2520245"/>
                </a:lnTo>
                <a:lnTo>
                  <a:pt x="6605" y="2568572"/>
                </a:lnTo>
                <a:lnTo>
                  <a:pt x="3739" y="2616062"/>
                </a:lnTo>
                <a:lnTo>
                  <a:pt x="1669" y="2664050"/>
                </a:lnTo>
                <a:lnTo>
                  <a:pt x="418" y="2712413"/>
                </a:lnTo>
                <a:lnTo>
                  <a:pt x="0" y="2760980"/>
                </a:lnTo>
                <a:lnTo>
                  <a:pt x="501" y="2814130"/>
                </a:lnTo>
                <a:lnTo>
                  <a:pt x="1994" y="2866926"/>
                </a:lnTo>
                <a:lnTo>
                  <a:pt x="4474" y="2919524"/>
                </a:lnTo>
                <a:lnTo>
                  <a:pt x="7931" y="2971860"/>
                </a:lnTo>
                <a:lnTo>
                  <a:pt x="12355" y="3023925"/>
                </a:lnTo>
                <a:lnTo>
                  <a:pt x="17738" y="3075711"/>
                </a:lnTo>
                <a:lnTo>
                  <a:pt x="24070" y="3127208"/>
                </a:lnTo>
                <a:lnTo>
                  <a:pt x="31344" y="3178408"/>
                </a:lnTo>
                <a:lnTo>
                  <a:pt x="39550" y="3229302"/>
                </a:lnTo>
                <a:lnTo>
                  <a:pt x="48679" y="3279881"/>
                </a:lnTo>
                <a:lnTo>
                  <a:pt x="58722" y="3330136"/>
                </a:lnTo>
                <a:lnTo>
                  <a:pt x="69670" y="3380059"/>
                </a:lnTo>
                <a:lnTo>
                  <a:pt x="81515" y="3429640"/>
                </a:lnTo>
                <a:lnTo>
                  <a:pt x="94247" y="3478872"/>
                </a:lnTo>
                <a:lnTo>
                  <a:pt x="107858" y="3527744"/>
                </a:lnTo>
                <a:lnTo>
                  <a:pt x="122339" y="3576249"/>
                </a:lnTo>
                <a:lnTo>
                  <a:pt x="137680" y="3624376"/>
                </a:lnTo>
                <a:lnTo>
                  <a:pt x="1492986" y="3624376"/>
                </a:lnTo>
                <a:lnTo>
                  <a:pt x="1465669" y="3582915"/>
                </a:lnTo>
                <a:lnTo>
                  <a:pt x="1439672" y="3540533"/>
                </a:lnTo>
                <a:lnTo>
                  <a:pt x="1415025" y="3497259"/>
                </a:lnTo>
                <a:lnTo>
                  <a:pt x="1391757" y="3453122"/>
                </a:lnTo>
                <a:lnTo>
                  <a:pt x="1369896" y="3408153"/>
                </a:lnTo>
                <a:lnTo>
                  <a:pt x="1349472" y="3362379"/>
                </a:lnTo>
                <a:lnTo>
                  <a:pt x="1330515" y="3315830"/>
                </a:lnTo>
                <a:lnTo>
                  <a:pt x="1313053" y="3268536"/>
                </a:lnTo>
                <a:lnTo>
                  <a:pt x="1297116" y="3220524"/>
                </a:lnTo>
                <a:lnTo>
                  <a:pt x="1282732" y="3171825"/>
                </a:lnTo>
                <a:lnTo>
                  <a:pt x="1269931" y="3122468"/>
                </a:lnTo>
                <a:lnTo>
                  <a:pt x="1258743" y="3072481"/>
                </a:lnTo>
                <a:lnTo>
                  <a:pt x="1249195" y="3021895"/>
                </a:lnTo>
                <a:lnTo>
                  <a:pt x="1241318" y="2970737"/>
                </a:lnTo>
                <a:lnTo>
                  <a:pt x="1235141" y="2919037"/>
                </a:lnTo>
                <a:lnTo>
                  <a:pt x="1230693" y="2866825"/>
                </a:lnTo>
                <a:lnTo>
                  <a:pt x="1228001" y="2814075"/>
                </a:lnTo>
                <a:lnTo>
                  <a:pt x="1227099" y="2760980"/>
                </a:lnTo>
                <a:lnTo>
                  <a:pt x="1227857" y="2712288"/>
                </a:lnTo>
                <a:lnTo>
                  <a:pt x="1230117" y="2663974"/>
                </a:lnTo>
                <a:lnTo>
                  <a:pt x="1233873" y="2615896"/>
                </a:lnTo>
                <a:lnTo>
                  <a:pt x="1239050" y="2568572"/>
                </a:lnTo>
                <a:lnTo>
                  <a:pt x="1245679" y="2521529"/>
                </a:lnTo>
                <a:lnTo>
                  <a:pt x="1253719" y="2474954"/>
                </a:lnTo>
                <a:lnTo>
                  <a:pt x="1263149" y="2428869"/>
                </a:lnTo>
                <a:lnTo>
                  <a:pt x="1273945" y="2383297"/>
                </a:lnTo>
                <a:lnTo>
                  <a:pt x="1286085" y="2338262"/>
                </a:lnTo>
                <a:lnTo>
                  <a:pt x="1299547" y="2293784"/>
                </a:lnTo>
                <a:lnTo>
                  <a:pt x="1314308" y="2249886"/>
                </a:lnTo>
                <a:lnTo>
                  <a:pt x="1330346" y="2206592"/>
                </a:lnTo>
                <a:lnTo>
                  <a:pt x="1347638" y="2163923"/>
                </a:lnTo>
                <a:lnTo>
                  <a:pt x="1366162" y="2121902"/>
                </a:lnTo>
                <a:lnTo>
                  <a:pt x="1385896" y="2080551"/>
                </a:lnTo>
                <a:lnTo>
                  <a:pt x="1406816" y="2039894"/>
                </a:lnTo>
                <a:lnTo>
                  <a:pt x="1428901" y="1999951"/>
                </a:lnTo>
                <a:lnTo>
                  <a:pt x="1452128" y="1960746"/>
                </a:lnTo>
                <a:lnTo>
                  <a:pt x="1476474" y="1922302"/>
                </a:lnTo>
                <a:lnTo>
                  <a:pt x="1501918" y="1884640"/>
                </a:lnTo>
                <a:lnTo>
                  <a:pt x="1528436" y="1847783"/>
                </a:lnTo>
                <a:lnTo>
                  <a:pt x="1556006" y="1811754"/>
                </a:lnTo>
                <a:lnTo>
                  <a:pt x="1584606" y="1776574"/>
                </a:lnTo>
                <a:lnTo>
                  <a:pt x="1614213" y="1742268"/>
                </a:lnTo>
                <a:lnTo>
                  <a:pt x="1644805" y="1708856"/>
                </a:lnTo>
                <a:lnTo>
                  <a:pt x="1676360" y="1676361"/>
                </a:lnTo>
                <a:lnTo>
                  <a:pt x="1708854" y="1644807"/>
                </a:lnTo>
                <a:lnTo>
                  <a:pt x="1742266" y="1614215"/>
                </a:lnTo>
                <a:lnTo>
                  <a:pt x="1776572" y="1584607"/>
                </a:lnTo>
                <a:lnTo>
                  <a:pt x="1811751" y="1556007"/>
                </a:lnTo>
                <a:lnTo>
                  <a:pt x="1847780" y="1528437"/>
                </a:lnTo>
                <a:lnTo>
                  <a:pt x="1884637" y="1501919"/>
                </a:lnTo>
                <a:lnTo>
                  <a:pt x="1922298" y="1476475"/>
                </a:lnTo>
                <a:lnTo>
                  <a:pt x="1960743" y="1452129"/>
                </a:lnTo>
                <a:lnTo>
                  <a:pt x="1999947" y="1428902"/>
                </a:lnTo>
                <a:lnTo>
                  <a:pt x="2039889" y="1406817"/>
                </a:lnTo>
                <a:lnTo>
                  <a:pt x="2080547" y="1385896"/>
                </a:lnTo>
                <a:lnTo>
                  <a:pt x="2121897" y="1366163"/>
                </a:lnTo>
                <a:lnTo>
                  <a:pt x="2163918" y="1347639"/>
                </a:lnTo>
                <a:lnTo>
                  <a:pt x="2206586" y="1330346"/>
                </a:lnTo>
                <a:lnTo>
                  <a:pt x="2249880" y="1314308"/>
                </a:lnTo>
                <a:lnTo>
                  <a:pt x="2293777" y="1299547"/>
                </a:lnTo>
                <a:lnTo>
                  <a:pt x="2338254" y="1286085"/>
                </a:lnTo>
                <a:lnTo>
                  <a:pt x="2383290" y="1273945"/>
                </a:lnTo>
                <a:lnTo>
                  <a:pt x="2428861" y="1263149"/>
                </a:lnTo>
                <a:lnTo>
                  <a:pt x="2474945" y="1253719"/>
                </a:lnTo>
                <a:lnTo>
                  <a:pt x="2521519" y="1245679"/>
                </a:lnTo>
                <a:lnTo>
                  <a:pt x="2568562" y="1239050"/>
                </a:lnTo>
                <a:lnTo>
                  <a:pt x="2616051" y="1233855"/>
                </a:lnTo>
                <a:lnTo>
                  <a:pt x="2663963" y="1230117"/>
                </a:lnTo>
                <a:lnTo>
                  <a:pt x="2712276" y="1227857"/>
                </a:lnTo>
                <a:lnTo>
                  <a:pt x="2760967" y="1227099"/>
                </a:lnTo>
                <a:lnTo>
                  <a:pt x="3440798" y="1227099"/>
                </a:lnTo>
                <a:lnTo>
                  <a:pt x="3440798" y="84328"/>
                </a:lnTo>
                <a:lnTo>
                  <a:pt x="3394033" y="72919"/>
                </a:lnTo>
                <a:lnTo>
                  <a:pt x="3346965" y="62309"/>
                </a:lnTo>
                <a:lnTo>
                  <a:pt x="3299598" y="52506"/>
                </a:lnTo>
                <a:lnTo>
                  <a:pt x="3251942" y="43516"/>
                </a:lnTo>
                <a:lnTo>
                  <a:pt x="3204003" y="35348"/>
                </a:lnTo>
                <a:lnTo>
                  <a:pt x="3155787" y="28008"/>
                </a:lnTo>
                <a:lnTo>
                  <a:pt x="3107302" y="21504"/>
                </a:lnTo>
                <a:lnTo>
                  <a:pt x="3058555" y="15843"/>
                </a:lnTo>
                <a:lnTo>
                  <a:pt x="3009554" y="11033"/>
                </a:lnTo>
                <a:lnTo>
                  <a:pt x="2960304" y="7080"/>
                </a:lnTo>
                <a:lnTo>
                  <a:pt x="2910813" y="3994"/>
                </a:lnTo>
                <a:lnTo>
                  <a:pt x="2861089" y="1780"/>
                </a:lnTo>
                <a:lnTo>
                  <a:pt x="2811138" y="446"/>
                </a:lnTo>
                <a:lnTo>
                  <a:pt x="2760967" y="0"/>
                </a:lnTo>
                <a:close/>
              </a:path>
              <a:path w="3441065" h="3624579">
                <a:moveTo>
                  <a:pt x="3440798" y="1227099"/>
                </a:moveTo>
                <a:lnTo>
                  <a:pt x="2760967" y="1227099"/>
                </a:lnTo>
                <a:lnTo>
                  <a:pt x="2813077" y="1227967"/>
                </a:lnTo>
                <a:lnTo>
                  <a:pt x="2864749" y="1230553"/>
                </a:lnTo>
                <a:lnTo>
                  <a:pt x="2915957" y="1234829"/>
                </a:lnTo>
                <a:lnTo>
                  <a:pt x="2966673" y="1240768"/>
                </a:lnTo>
                <a:lnTo>
                  <a:pt x="3016870" y="1248343"/>
                </a:lnTo>
                <a:lnTo>
                  <a:pt x="3066521" y="1257526"/>
                </a:lnTo>
                <a:lnTo>
                  <a:pt x="3115598" y="1268290"/>
                </a:lnTo>
                <a:lnTo>
                  <a:pt x="3164075" y="1280607"/>
                </a:lnTo>
                <a:lnTo>
                  <a:pt x="3211924" y="1294450"/>
                </a:lnTo>
                <a:lnTo>
                  <a:pt x="3259118" y="1309791"/>
                </a:lnTo>
                <a:lnTo>
                  <a:pt x="3305629" y="1326604"/>
                </a:lnTo>
                <a:lnTo>
                  <a:pt x="3351431" y="1344861"/>
                </a:lnTo>
                <a:lnTo>
                  <a:pt x="3396497" y="1364533"/>
                </a:lnTo>
                <a:lnTo>
                  <a:pt x="3440798" y="1385595"/>
                </a:lnTo>
                <a:lnTo>
                  <a:pt x="3440798" y="1227099"/>
                </a:lnTo>
                <a:close/>
              </a:path>
            </a:pathLst>
          </a:custGeom>
          <a:solidFill>
            <a:srgbClr val="EDDFD2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bject 22"/>
          <p:cNvSpPr/>
          <p:nvPr/>
        </p:nvSpPr>
        <p:spPr>
          <a:xfrm>
            <a:off x="2023427" y="574806"/>
            <a:ext cx="1499870" cy="153035"/>
          </a:xfrm>
          <a:custGeom>
            <a:avLst/>
            <a:gdLst/>
            <a:ahLst/>
            <a:cxnLst/>
            <a:rect l="l" t="t" r="r" b="b"/>
            <a:pathLst>
              <a:path w="1499870" h="153034">
                <a:moveTo>
                  <a:pt x="0" y="152946"/>
                </a:moveTo>
                <a:lnTo>
                  <a:pt x="1499501" y="152946"/>
                </a:lnTo>
                <a:lnTo>
                  <a:pt x="1499501" y="0"/>
                </a:lnTo>
                <a:lnTo>
                  <a:pt x="0" y="0"/>
                </a:lnTo>
                <a:lnTo>
                  <a:pt x="0" y="152946"/>
                </a:lnTo>
                <a:close/>
              </a:path>
            </a:pathLst>
          </a:custGeom>
          <a:solidFill>
            <a:srgbClr val="EF5237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object 23"/>
          <p:cNvSpPr txBox="1">
            <a:spLocks/>
          </p:cNvSpPr>
          <p:nvPr/>
        </p:nvSpPr>
        <p:spPr>
          <a:xfrm>
            <a:off x="2023426" y="1233398"/>
            <a:ext cx="15731173" cy="607475"/>
          </a:xfrm>
          <a:prstGeom prst="rect">
            <a:avLst/>
          </a:prstGeom>
        </p:spPr>
        <p:txBody>
          <a:bodyPr vert="horz" wrap="square" lIns="0" tIns="5716" rIns="0" bIns="0" rtlCol="0">
            <a:spAutoFit/>
          </a:bodyPr>
          <a:lstStyle>
            <a:lvl1pPr>
              <a:defRPr sz="9850" b="1" i="0">
                <a:solidFill>
                  <a:srgbClr val="4C1913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marL="12701" marR="4169170" defTabSz="914371">
              <a:lnSpc>
                <a:spcPct val="101499"/>
              </a:lnSpc>
              <a:spcBef>
                <a:spcPts val="46"/>
              </a:spcBef>
            </a:pPr>
            <a:r>
              <a:rPr lang="ru-RU" sz="4000" spc="-175" dirty="0">
                <a:solidFill>
                  <a:srgbClr val="EF5237"/>
                </a:solidFill>
                <a:latin typeface="+mn-lt"/>
              </a:rPr>
              <a:t>АО «Микрокредитная компания Республики Коми»</a:t>
            </a:r>
          </a:p>
        </p:txBody>
      </p:sp>
      <p:sp>
        <p:nvSpPr>
          <p:cNvPr id="19" name="object 24"/>
          <p:cNvSpPr txBox="1"/>
          <p:nvPr/>
        </p:nvSpPr>
        <p:spPr>
          <a:xfrm>
            <a:off x="2023426" y="2159972"/>
            <a:ext cx="16205981" cy="628376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8153" marR="7261" defTabSz="1307043">
              <a:spcBef>
                <a:spcPts val="143"/>
              </a:spcBef>
              <a:buClr>
                <a:srgbClr val="EF5237"/>
              </a:buClr>
              <a:tabLst>
                <a:tab pos="347969" algn="l"/>
                <a:tab pos="349239" algn="l"/>
              </a:tabLst>
            </a:pPr>
            <a:r>
              <a:rPr lang="ru-RU" sz="4000" b="1" spc="-175" dirty="0">
                <a:solidFill>
                  <a:srgbClr val="4C1913"/>
                </a:solidFill>
                <a:ea typeface="+mj-ea"/>
                <a:cs typeface="Trebuchet MS"/>
              </a:rPr>
              <a:t>МИКРОЗАЙМ</a:t>
            </a:r>
            <a:r>
              <a:rPr lang="ru-RU" sz="4000" b="1" spc="-175" dirty="0" smtClean="0">
                <a:solidFill>
                  <a:srgbClr val="4C1913"/>
                </a:solidFill>
                <a:ea typeface="+mj-ea"/>
                <a:cs typeface="Trebuchet MS"/>
              </a:rPr>
              <a:t> ПО ПРОГРАММЕ «САМОЗАНЯТЫЙ»</a:t>
            </a:r>
            <a:endParaRPr lang="ru-RU" sz="4000" b="1" spc="-175" dirty="0">
              <a:solidFill>
                <a:srgbClr val="4C1913"/>
              </a:solidFill>
              <a:ea typeface="+mj-ea"/>
              <a:cs typeface="Trebuchet MS"/>
            </a:endParaRPr>
          </a:p>
        </p:txBody>
      </p:sp>
      <p:sp>
        <p:nvSpPr>
          <p:cNvPr id="21" name="object 24"/>
          <p:cNvSpPr txBox="1"/>
          <p:nvPr/>
        </p:nvSpPr>
        <p:spPr>
          <a:xfrm>
            <a:off x="2023426" y="3243176"/>
            <a:ext cx="16566745" cy="6106799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>
              <a:spcBef>
                <a:spcPts val="1200"/>
              </a:spcBef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Получатели поддержки 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-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физические лица, не являющиеся 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ИП,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применяющие специальный налоговый 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режим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«Налог 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на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профессиональный доход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»</a:t>
            </a:r>
          </a:p>
          <a:p>
            <a:pPr>
              <a:spcBef>
                <a:spcPts val="1200"/>
              </a:spcBef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Условия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получения поддержки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–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регистрация и осуществление деятельности на территории Республики Коми, с даты регистрации которых до даты обращения за получением </a:t>
            </a:r>
            <a:r>
              <a:rPr lang="ru-RU" sz="2400" i="1" dirty="0" err="1">
                <a:solidFill>
                  <a:schemeClr val="accent2">
                    <a:lumMod val="50000"/>
                  </a:schemeClr>
                </a:solidFill>
              </a:rPr>
              <a:t>микрозайма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 прошло не менее 1 месяца; отсутствие просроченной задолженности по налогам, сборам и иным обязательным платежам, превышающей 50 000 рублей; отсутствие задолженности перед персоналом, срок невыплаты которой составляет более 3 месяцев; отсутствие просроченной задолженности по кредитным  договорам, договорам займа перед кредитными и </a:t>
            </a:r>
            <a:r>
              <a:rPr lang="ru-RU" sz="2400" i="1" dirty="0" err="1">
                <a:solidFill>
                  <a:schemeClr val="accent2">
                    <a:lumMod val="50000"/>
                  </a:schemeClr>
                </a:solidFill>
              </a:rPr>
              <a:t>некредитными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 финансовыми организациями; неприменение процедуры несостоятельности (банкротства).</a:t>
            </a:r>
          </a:p>
          <a:p>
            <a:pPr>
              <a:spcBef>
                <a:spcPts val="1200"/>
              </a:spcBef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Размер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поддержки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– 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от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50 000 рублей до 500 000 рублей на срок до 36 месяцев. </a:t>
            </a:r>
            <a:endParaRPr lang="ru-RU" sz="2400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spcBef>
                <a:spcPts val="1200"/>
              </a:spcBef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Процентная ставка – 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1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% годовых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  <a:p>
            <a:pPr>
              <a:spcBef>
                <a:spcPts val="1200"/>
              </a:spcBef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Срок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рассмотрения заявки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– </a:t>
            </a:r>
            <a:r>
              <a:rPr lang="ru-RU" sz="2400" i="1" dirty="0">
                <a:solidFill>
                  <a:srgbClr val="C0504D">
                    <a:lumMod val="50000"/>
                  </a:srgbClr>
                </a:solidFill>
              </a:rPr>
              <a:t>7 рабочих дней с даты ее регистрации.</a:t>
            </a:r>
          </a:p>
          <a:p>
            <a:pPr>
              <a:spcBef>
                <a:spcPts val="1200"/>
              </a:spcBef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Контакты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ответственного лица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– </a:t>
            </a:r>
            <a:r>
              <a:rPr lang="ru-RU" sz="2400" i="1" dirty="0" err="1">
                <a:solidFill>
                  <a:schemeClr val="accent2">
                    <a:lumMod val="50000"/>
                  </a:schemeClr>
                </a:solidFill>
              </a:rPr>
              <a:t>Клецун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 Евгения Валерьевна, начальник отдела по работе с 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клиентами, </a:t>
            </a:r>
            <a:r>
              <a:rPr lang="en-US" sz="2400" i="1" dirty="0">
                <a:solidFill>
                  <a:schemeClr val="accent2">
                    <a:lumMod val="50000"/>
                  </a:schemeClr>
                </a:solidFill>
              </a:rPr>
              <a:t>e.v.kletsun@mbrk.rkomi.ru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, (8-212) 401-200 (доб. 203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)</a:t>
            </a:r>
          </a:p>
          <a:p>
            <a:pPr>
              <a:spcBef>
                <a:spcPts val="1200"/>
              </a:spcBef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Информация о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поддержке -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сайт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  <a:hlinkClick r:id="rId2"/>
              </a:rPr>
              <a:t>мойбизнес11.рф</a:t>
            </a:r>
            <a:endParaRPr lang="ru-RU" sz="2400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45334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3"/>
          <p:cNvSpPr/>
          <p:nvPr/>
        </p:nvSpPr>
        <p:spPr>
          <a:xfrm>
            <a:off x="15821236" y="7286242"/>
            <a:ext cx="3441065" cy="3624579"/>
          </a:xfrm>
          <a:custGeom>
            <a:avLst/>
            <a:gdLst/>
            <a:ahLst/>
            <a:cxnLst/>
            <a:rect l="l" t="t" r="r" b="b"/>
            <a:pathLst>
              <a:path w="3441065" h="3624579">
                <a:moveTo>
                  <a:pt x="2760967" y="0"/>
                </a:moveTo>
                <a:lnTo>
                  <a:pt x="2712401" y="418"/>
                </a:lnTo>
                <a:lnTo>
                  <a:pt x="2664039" y="1669"/>
                </a:lnTo>
                <a:lnTo>
                  <a:pt x="2615886" y="3746"/>
                </a:lnTo>
                <a:lnTo>
                  <a:pt x="2567949" y="6642"/>
                </a:lnTo>
                <a:lnTo>
                  <a:pt x="2520237" y="10349"/>
                </a:lnTo>
                <a:lnTo>
                  <a:pt x="2472754" y="14862"/>
                </a:lnTo>
                <a:lnTo>
                  <a:pt x="2425508" y="20173"/>
                </a:lnTo>
                <a:lnTo>
                  <a:pt x="2378507" y="26276"/>
                </a:lnTo>
                <a:lnTo>
                  <a:pt x="2331756" y="33163"/>
                </a:lnTo>
                <a:lnTo>
                  <a:pt x="2285262" y="40828"/>
                </a:lnTo>
                <a:lnTo>
                  <a:pt x="2239034" y="49264"/>
                </a:lnTo>
                <a:lnTo>
                  <a:pt x="2193076" y="58464"/>
                </a:lnTo>
                <a:lnTo>
                  <a:pt x="2147397" y="68421"/>
                </a:lnTo>
                <a:lnTo>
                  <a:pt x="2102003" y="79129"/>
                </a:lnTo>
                <a:lnTo>
                  <a:pt x="2056900" y="90580"/>
                </a:lnTo>
                <a:lnTo>
                  <a:pt x="2012096" y="102768"/>
                </a:lnTo>
                <a:lnTo>
                  <a:pt x="1967598" y="115686"/>
                </a:lnTo>
                <a:lnTo>
                  <a:pt x="1923412" y="129327"/>
                </a:lnTo>
                <a:lnTo>
                  <a:pt x="1879546" y="143684"/>
                </a:lnTo>
                <a:lnTo>
                  <a:pt x="1836005" y="158751"/>
                </a:lnTo>
                <a:lnTo>
                  <a:pt x="1792798" y="174520"/>
                </a:lnTo>
                <a:lnTo>
                  <a:pt x="1749930" y="190984"/>
                </a:lnTo>
                <a:lnTo>
                  <a:pt x="1707408" y="208138"/>
                </a:lnTo>
                <a:lnTo>
                  <a:pt x="1665241" y="225973"/>
                </a:lnTo>
                <a:lnTo>
                  <a:pt x="1623433" y="244484"/>
                </a:lnTo>
                <a:lnTo>
                  <a:pt x="1581993" y="263662"/>
                </a:lnTo>
                <a:lnTo>
                  <a:pt x="1540926" y="283503"/>
                </a:lnTo>
                <a:lnTo>
                  <a:pt x="1500241" y="303997"/>
                </a:lnTo>
                <a:lnTo>
                  <a:pt x="1459943" y="325140"/>
                </a:lnTo>
                <a:lnTo>
                  <a:pt x="1420039" y="346924"/>
                </a:lnTo>
                <a:lnTo>
                  <a:pt x="1380537" y="369341"/>
                </a:lnTo>
                <a:lnTo>
                  <a:pt x="1341443" y="392386"/>
                </a:lnTo>
                <a:lnTo>
                  <a:pt x="1302765" y="416051"/>
                </a:lnTo>
                <a:lnTo>
                  <a:pt x="1264508" y="440330"/>
                </a:lnTo>
                <a:lnTo>
                  <a:pt x="1226679" y="465215"/>
                </a:lnTo>
                <a:lnTo>
                  <a:pt x="1189287" y="490700"/>
                </a:lnTo>
                <a:lnTo>
                  <a:pt x="1152337" y="516779"/>
                </a:lnTo>
                <a:lnTo>
                  <a:pt x="1115836" y="543443"/>
                </a:lnTo>
                <a:lnTo>
                  <a:pt x="1079791" y="570687"/>
                </a:lnTo>
                <a:lnTo>
                  <a:pt x="1044209" y="598503"/>
                </a:lnTo>
                <a:lnTo>
                  <a:pt x="1009097" y="626885"/>
                </a:lnTo>
                <a:lnTo>
                  <a:pt x="974462" y="655825"/>
                </a:lnTo>
                <a:lnTo>
                  <a:pt x="940310" y="685318"/>
                </a:lnTo>
                <a:lnTo>
                  <a:pt x="906648" y="715355"/>
                </a:lnTo>
                <a:lnTo>
                  <a:pt x="873484" y="745931"/>
                </a:lnTo>
                <a:lnTo>
                  <a:pt x="840823" y="777039"/>
                </a:lnTo>
                <a:lnTo>
                  <a:pt x="808674" y="808670"/>
                </a:lnTo>
                <a:lnTo>
                  <a:pt x="777042" y="840820"/>
                </a:lnTo>
                <a:lnTo>
                  <a:pt x="745934" y="873480"/>
                </a:lnTo>
                <a:lnTo>
                  <a:pt x="715359" y="906645"/>
                </a:lnTo>
                <a:lnTo>
                  <a:pt x="685321" y="940306"/>
                </a:lnTo>
                <a:lnTo>
                  <a:pt x="655828" y="974458"/>
                </a:lnTo>
                <a:lnTo>
                  <a:pt x="626888" y="1009094"/>
                </a:lnTo>
                <a:lnTo>
                  <a:pt x="598506" y="1044206"/>
                </a:lnTo>
                <a:lnTo>
                  <a:pt x="570690" y="1079788"/>
                </a:lnTo>
                <a:lnTo>
                  <a:pt x="543446" y="1115833"/>
                </a:lnTo>
                <a:lnTo>
                  <a:pt x="516781" y="1152334"/>
                </a:lnTo>
                <a:lnTo>
                  <a:pt x="490703" y="1189284"/>
                </a:lnTo>
                <a:lnTo>
                  <a:pt x="465218" y="1226677"/>
                </a:lnTo>
                <a:lnTo>
                  <a:pt x="440332" y="1264505"/>
                </a:lnTo>
                <a:lnTo>
                  <a:pt x="416054" y="1302762"/>
                </a:lnTo>
                <a:lnTo>
                  <a:pt x="392388" y="1341441"/>
                </a:lnTo>
                <a:lnTo>
                  <a:pt x="369343" y="1380535"/>
                </a:lnTo>
                <a:lnTo>
                  <a:pt x="346926" y="1420038"/>
                </a:lnTo>
                <a:lnTo>
                  <a:pt x="325142" y="1459941"/>
                </a:lnTo>
                <a:lnTo>
                  <a:pt x="303999" y="1500239"/>
                </a:lnTo>
                <a:lnTo>
                  <a:pt x="283505" y="1540925"/>
                </a:lnTo>
                <a:lnTo>
                  <a:pt x="263664" y="1581992"/>
                </a:lnTo>
                <a:lnTo>
                  <a:pt x="244485" y="1623433"/>
                </a:lnTo>
                <a:lnTo>
                  <a:pt x="225975" y="1665240"/>
                </a:lnTo>
                <a:lnTo>
                  <a:pt x="208139" y="1707409"/>
                </a:lnTo>
                <a:lnTo>
                  <a:pt x="190986" y="1749930"/>
                </a:lnTo>
                <a:lnTo>
                  <a:pt x="174521" y="1792798"/>
                </a:lnTo>
                <a:lnTo>
                  <a:pt x="158752" y="1836006"/>
                </a:lnTo>
                <a:lnTo>
                  <a:pt x="143685" y="1879547"/>
                </a:lnTo>
                <a:lnTo>
                  <a:pt x="129328" y="1923414"/>
                </a:lnTo>
                <a:lnTo>
                  <a:pt x="115687" y="1967601"/>
                </a:lnTo>
                <a:lnTo>
                  <a:pt x="102769" y="2012099"/>
                </a:lnTo>
                <a:lnTo>
                  <a:pt x="90581" y="2056903"/>
                </a:lnTo>
                <a:lnTo>
                  <a:pt x="79130" y="2102006"/>
                </a:lnTo>
                <a:lnTo>
                  <a:pt x="68422" y="2147401"/>
                </a:lnTo>
                <a:lnTo>
                  <a:pt x="58464" y="2193081"/>
                </a:lnTo>
                <a:lnTo>
                  <a:pt x="49264" y="2239039"/>
                </a:lnTo>
                <a:lnTo>
                  <a:pt x="40828" y="2285268"/>
                </a:lnTo>
                <a:lnTo>
                  <a:pt x="33163" y="2331762"/>
                </a:lnTo>
                <a:lnTo>
                  <a:pt x="26276" y="2378514"/>
                </a:lnTo>
                <a:lnTo>
                  <a:pt x="20173" y="2425516"/>
                </a:lnTo>
                <a:lnTo>
                  <a:pt x="14862" y="2472762"/>
                </a:lnTo>
                <a:lnTo>
                  <a:pt x="10349" y="2520245"/>
                </a:lnTo>
                <a:lnTo>
                  <a:pt x="6605" y="2568572"/>
                </a:lnTo>
                <a:lnTo>
                  <a:pt x="3739" y="2616062"/>
                </a:lnTo>
                <a:lnTo>
                  <a:pt x="1669" y="2664050"/>
                </a:lnTo>
                <a:lnTo>
                  <a:pt x="418" y="2712413"/>
                </a:lnTo>
                <a:lnTo>
                  <a:pt x="0" y="2760980"/>
                </a:lnTo>
                <a:lnTo>
                  <a:pt x="501" y="2814130"/>
                </a:lnTo>
                <a:lnTo>
                  <a:pt x="1994" y="2866926"/>
                </a:lnTo>
                <a:lnTo>
                  <a:pt x="4474" y="2919524"/>
                </a:lnTo>
                <a:lnTo>
                  <a:pt x="7931" y="2971860"/>
                </a:lnTo>
                <a:lnTo>
                  <a:pt x="12355" y="3023925"/>
                </a:lnTo>
                <a:lnTo>
                  <a:pt x="17738" y="3075711"/>
                </a:lnTo>
                <a:lnTo>
                  <a:pt x="24070" y="3127208"/>
                </a:lnTo>
                <a:lnTo>
                  <a:pt x="31344" y="3178408"/>
                </a:lnTo>
                <a:lnTo>
                  <a:pt x="39550" y="3229302"/>
                </a:lnTo>
                <a:lnTo>
                  <a:pt x="48679" y="3279881"/>
                </a:lnTo>
                <a:lnTo>
                  <a:pt x="58722" y="3330136"/>
                </a:lnTo>
                <a:lnTo>
                  <a:pt x="69670" y="3380059"/>
                </a:lnTo>
                <a:lnTo>
                  <a:pt x="81515" y="3429640"/>
                </a:lnTo>
                <a:lnTo>
                  <a:pt x="94247" y="3478872"/>
                </a:lnTo>
                <a:lnTo>
                  <a:pt x="107858" y="3527744"/>
                </a:lnTo>
                <a:lnTo>
                  <a:pt x="122339" y="3576249"/>
                </a:lnTo>
                <a:lnTo>
                  <a:pt x="137680" y="3624376"/>
                </a:lnTo>
                <a:lnTo>
                  <a:pt x="1492986" y="3624376"/>
                </a:lnTo>
                <a:lnTo>
                  <a:pt x="1465669" y="3582915"/>
                </a:lnTo>
                <a:lnTo>
                  <a:pt x="1439672" y="3540533"/>
                </a:lnTo>
                <a:lnTo>
                  <a:pt x="1415025" y="3497259"/>
                </a:lnTo>
                <a:lnTo>
                  <a:pt x="1391757" y="3453122"/>
                </a:lnTo>
                <a:lnTo>
                  <a:pt x="1369896" y="3408153"/>
                </a:lnTo>
                <a:lnTo>
                  <a:pt x="1349472" y="3362379"/>
                </a:lnTo>
                <a:lnTo>
                  <a:pt x="1330515" y="3315830"/>
                </a:lnTo>
                <a:lnTo>
                  <a:pt x="1313053" y="3268536"/>
                </a:lnTo>
                <a:lnTo>
                  <a:pt x="1297116" y="3220524"/>
                </a:lnTo>
                <a:lnTo>
                  <a:pt x="1282732" y="3171825"/>
                </a:lnTo>
                <a:lnTo>
                  <a:pt x="1269931" y="3122468"/>
                </a:lnTo>
                <a:lnTo>
                  <a:pt x="1258743" y="3072481"/>
                </a:lnTo>
                <a:lnTo>
                  <a:pt x="1249195" y="3021895"/>
                </a:lnTo>
                <a:lnTo>
                  <a:pt x="1241318" y="2970737"/>
                </a:lnTo>
                <a:lnTo>
                  <a:pt x="1235141" y="2919037"/>
                </a:lnTo>
                <a:lnTo>
                  <a:pt x="1230693" y="2866825"/>
                </a:lnTo>
                <a:lnTo>
                  <a:pt x="1228001" y="2814075"/>
                </a:lnTo>
                <a:lnTo>
                  <a:pt x="1227099" y="2760980"/>
                </a:lnTo>
                <a:lnTo>
                  <a:pt x="1227857" y="2712288"/>
                </a:lnTo>
                <a:lnTo>
                  <a:pt x="1230117" y="2663974"/>
                </a:lnTo>
                <a:lnTo>
                  <a:pt x="1233873" y="2615896"/>
                </a:lnTo>
                <a:lnTo>
                  <a:pt x="1239050" y="2568572"/>
                </a:lnTo>
                <a:lnTo>
                  <a:pt x="1245679" y="2521529"/>
                </a:lnTo>
                <a:lnTo>
                  <a:pt x="1253719" y="2474954"/>
                </a:lnTo>
                <a:lnTo>
                  <a:pt x="1263149" y="2428869"/>
                </a:lnTo>
                <a:lnTo>
                  <a:pt x="1273945" y="2383297"/>
                </a:lnTo>
                <a:lnTo>
                  <a:pt x="1286085" y="2338262"/>
                </a:lnTo>
                <a:lnTo>
                  <a:pt x="1299547" y="2293784"/>
                </a:lnTo>
                <a:lnTo>
                  <a:pt x="1314308" y="2249886"/>
                </a:lnTo>
                <a:lnTo>
                  <a:pt x="1330346" y="2206592"/>
                </a:lnTo>
                <a:lnTo>
                  <a:pt x="1347638" y="2163923"/>
                </a:lnTo>
                <a:lnTo>
                  <a:pt x="1366162" y="2121902"/>
                </a:lnTo>
                <a:lnTo>
                  <a:pt x="1385896" y="2080551"/>
                </a:lnTo>
                <a:lnTo>
                  <a:pt x="1406816" y="2039894"/>
                </a:lnTo>
                <a:lnTo>
                  <a:pt x="1428901" y="1999951"/>
                </a:lnTo>
                <a:lnTo>
                  <a:pt x="1452128" y="1960746"/>
                </a:lnTo>
                <a:lnTo>
                  <a:pt x="1476474" y="1922302"/>
                </a:lnTo>
                <a:lnTo>
                  <a:pt x="1501918" y="1884640"/>
                </a:lnTo>
                <a:lnTo>
                  <a:pt x="1528436" y="1847783"/>
                </a:lnTo>
                <a:lnTo>
                  <a:pt x="1556006" y="1811754"/>
                </a:lnTo>
                <a:lnTo>
                  <a:pt x="1584606" y="1776574"/>
                </a:lnTo>
                <a:lnTo>
                  <a:pt x="1614213" y="1742268"/>
                </a:lnTo>
                <a:lnTo>
                  <a:pt x="1644805" y="1708856"/>
                </a:lnTo>
                <a:lnTo>
                  <a:pt x="1676360" y="1676361"/>
                </a:lnTo>
                <a:lnTo>
                  <a:pt x="1708854" y="1644807"/>
                </a:lnTo>
                <a:lnTo>
                  <a:pt x="1742266" y="1614215"/>
                </a:lnTo>
                <a:lnTo>
                  <a:pt x="1776572" y="1584607"/>
                </a:lnTo>
                <a:lnTo>
                  <a:pt x="1811751" y="1556007"/>
                </a:lnTo>
                <a:lnTo>
                  <a:pt x="1847780" y="1528437"/>
                </a:lnTo>
                <a:lnTo>
                  <a:pt x="1884637" y="1501919"/>
                </a:lnTo>
                <a:lnTo>
                  <a:pt x="1922298" y="1476475"/>
                </a:lnTo>
                <a:lnTo>
                  <a:pt x="1960743" y="1452129"/>
                </a:lnTo>
                <a:lnTo>
                  <a:pt x="1999947" y="1428902"/>
                </a:lnTo>
                <a:lnTo>
                  <a:pt x="2039889" y="1406817"/>
                </a:lnTo>
                <a:lnTo>
                  <a:pt x="2080547" y="1385896"/>
                </a:lnTo>
                <a:lnTo>
                  <a:pt x="2121897" y="1366163"/>
                </a:lnTo>
                <a:lnTo>
                  <a:pt x="2163918" y="1347639"/>
                </a:lnTo>
                <a:lnTo>
                  <a:pt x="2206586" y="1330346"/>
                </a:lnTo>
                <a:lnTo>
                  <a:pt x="2249880" y="1314308"/>
                </a:lnTo>
                <a:lnTo>
                  <a:pt x="2293777" y="1299547"/>
                </a:lnTo>
                <a:lnTo>
                  <a:pt x="2338254" y="1286085"/>
                </a:lnTo>
                <a:lnTo>
                  <a:pt x="2383290" y="1273945"/>
                </a:lnTo>
                <a:lnTo>
                  <a:pt x="2428861" y="1263149"/>
                </a:lnTo>
                <a:lnTo>
                  <a:pt x="2474945" y="1253719"/>
                </a:lnTo>
                <a:lnTo>
                  <a:pt x="2521519" y="1245679"/>
                </a:lnTo>
                <a:lnTo>
                  <a:pt x="2568562" y="1239050"/>
                </a:lnTo>
                <a:lnTo>
                  <a:pt x="2616051" y="1233855"/>
                </a:lnTo>
                <a:lnTo>
                  <a:pt x="2663963" y="1230117"/>
                </a:lnTo>
                <a:lnTo>
                  <a:pt x="2712276" y="1227857"/>
                </a:lnTo>
                <a:lnTo>
                  <a:pt x="2760967" y="1227099"/>
                </a:lnTo>
                <a:lnTo>
                  <a:pt x="3440798" y="1227099"/>
                </a:lnTo>
                <a:lnTo>
                  <a:pt x="3440798" y="84328"/>
                </a:lnTo>
                <a:lnTo>
                  <a:pt x="3394033" y="72919"/>
                </a:lnTo>
                <a:lnTo>
                  <a:pt x="3346965" y="62309"/>
                </a:lnTo>
                <a:lnTo>
                  <a:pt x="3299598" y="52506"/>
                </a:lnTo>
                <a:lnTo>
                  <a:pt x="3251942" y="43516"/>
                </a:lnTo>
                <a:lnTo>
                  <a:pt x="3204003" y="35348"/>
                </a:lnTo>
                <a:lnTo>
                  <a:pt x="3155787" y="28008"/>
                </a:lnTo>
                <a:lnTo>
                  <a:pt x="3107302" y="21504"/>
                </a:lnTo>
                <a:lnTo>
                  <a:pt x="3058555" y="15843"/>
                </a:lnTo>
                <a:lnTo>
                  <a:pt x="3009554" y="11033"/>
                </a:lnTo>
                <a:lnTo>
                  <a:pt x="2960304" y="7080"/>
                </a:lnTo>
                <a:lnTo>
                  <a:pt x="2910813" y="3994"/>
                </a:lnTo>
                <a:lnTo>
                  <a:pt x="2861089" y="1780"/>
                </a:lnTo>
                <a:lnTo>
                  <a:pt x="2811138" y="446"/>
                </a:lnTo>
                <a:lnTo>
                  <a:pt x="2760967" y="0"/>
                </a:lnTo>
                <a:close/>
              </a:path>
              <a:path w="3441065" h="3624579">
                <a:moveTo>
                  <a:pt x="3440798" y="1227099"/>
                </a:moveTo>
                <a:lnTo>
                  <a:pt x="2760967" y="1227099"/>
                </a:lnTo>
                <a:lnTo>
                  <a:pt x="2813077" y="1227967"/>
                </a:lnTo>
                <a:lnTo>
                  <a:pt x="2864749" y="1230553"/>
                </a:lnTo>
                <a:lnTo>
                  <a:pt x="2915957" y="1234829"/>
                </a:lnTo>
                <a:lnTo>
                  <a:pt x="2966673" y="1240768"/>
                </a:lnTo>
                <a:lnTo>
                  <a:pt x="3016870" y="1248343"/>
                </a:lnTo>
                <a:lnTo>
                  <a:pt x="3066521" y="1257526"/>
                </a:lnTo>
                <a:lnTo>
                  <a:pt x="3115598" y="1268290"/>
                </a:lnTo>
                <a:lnTo>
                  <a:pt x="3164075" y="1280607"/>
                </a:lnTo>
                <a:lnTo>
                  <a:pt x="3211924" y="1294450"/>
                </a:lnTo>
                <a:lnTo>
                  <a:pt x="3259118" y="1309791"/>
                </a:lnTo>
                <a:lnTo>
                  <a:pt x="3305629" y="1326604"/>
                </a:lnTo>
                <a:lnTo>
                  <a:pt x="3351431" y="1344861"/>
                </a:lnTo>
                <a:lnTo>
                  <a:pt x="3396497" y="1364533"/>
                </a:lnTo>
                <a:lnTo>
                  <a:pt x="3440798" y="1385595"/>
                </a:lnTo>
                <a:lnTo>
                  <a:pt x="3440798" y="1227099"/>
                </a:lnTo>
                <a:close/>
              </a:path>
            </a:pathLst>
          </a:custGeom>
          <a:solidFill>
            <a:srgbClr val="EDDFD2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bject 22"/>
          <p:cNvSpPr/>
          <p:nvPr/>
        </p:nvSpPr>
        <p:spPr>
          <a:xfrm>
            <a:off x="2023427" y="574806"/>
            <a:ext cx="1499870" cy="153035"/>
          </a:xfrm>
          <a:custGeom>
            <a:avLst/>
            <a:gdLst/>
            <a:ahLst/>
            <a:cxnLst/>
            <a:rect l="l" t="t" r="r" b="b"/>
            <a:pathLst>
              <a:path w="1499870" h="153034">
                <a:moveTo>
                  <a:pt x="0" y="152946"/>
                </a:moveTo>
                <a:lnTo>
                  <a:pt x="1499501" y="152946"/>
                </a:lnTo>
                <a:lnTo>
                  <a:pt x="1499501" y="0"/>
                </a:lnTo>
                <a:lnTo>
                  <a:pt x="0" y="0"/>
                </a:lnTo>
                <a:lnTo>
                  <a:pt x="0" y="152946"/>
                </a:lnTo>
                <a:close/>
              </a:path>
            </a:pathLst>
          </a:custGeom>
          <a:solidFill>
            <a:srgbClr val="EF5237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object 23"/>
          <p:cNvSpPr txBox="1">
            <a:spLocks/>
          </p:cNvSpPr>
          <p:nvPr/>
        </p:nvSpPr>
        <p:spPr>
          <a:xfrm>
            <a:off x="2023427" y="1016310"/>
            <a:ext cx="15731173" cy="607475"/>
          </a:xfrm>
          <a:prstGeom prst="rect">
            <a:avLst/>
          </a:prstGeom>
        </p:spPr>
        <p:txBody>
          <a:bodyPr vert="horz" wrap="square" lIns="0" tIns="5716" rIns="0" bIns="0" rtlCol="0">
            <a:spAutoFit/>
          </a:bodyPr>
          <a:lstStyle>
            <a:lvl1pPr>
              <a:defRPr sz="9850" b="1" i="0">
                <a:solidFill>
                  <a:srgbClr val="4C1913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marL="12701" marR="4169170" defTabSz="914371">
              <a:lnSpc>
                <a:spcPct val="101499"/>
              </a:lnSpc>
              <a:spcBef>
                <a:spcPts val="46"/>
              </a:spcBef>
            </a:pPr>
            <a:r>
              <a:rPr lang="ru-RU" sz="4000" spc="-175" dirty="0">
                <a:solidFill>
                  <a:srgbClr val="EF5237"/>
                </a:solidFill>
                <a:latin typeface="+mn-lt"/>
              </a:rPr>
              <a:t>АО «Микрокредитная компания Республики Коми»</a:t>
            </a:r>
          </a:p>
        </p:txBody>
      </p:sp>
      <p:sp>
        <p:nvSpPr>
          <p:cNvPr id="19" name="object 24"/>
          <p:cNvSpPr txBox="1"/>
          <p:nvPr/>
        </p:nvSpPr>
        <p:spPr>
          <a:xfrm>
            <a:off x="2023427" y="1895186"/>
            <a:ext cx="16205981" cy="628376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8153" marR="7261" defTabSz="1307043">
              <a:spcBef>
                <a:spcPts val="143"/>
              </a:spcBef>
              <a:buClr>
                <a:srgbClr val="EF5237"/>
              </a:buClr>
              <a:tabLst>
                <a:tab pos="347969" algn="l"/>
                <a:tab pos="349239" algn="l"/>
              </a:tabLst>
            </a:pPr>
            <a:r>
              <a:rPr lang="ru-RU" sz="4000" b="1" spc="-175" dirty="0" smtClean="0">
                <a:solidFill>
                  <a:srgbClr val="4C1913"/>
                </a:solidFill>
                <a:ea typeface="+mj-ea"/>
                <a:cs typeface="Trebuchet MS"/>
              </a:rPr>
              <a:t>МИКРОЗАЙМ ПО ПРОГРАММЕ «СТАРТ»</a:t>
            </a:r>
            <a:endParaRPr lang="ru-RU" sz="4000" b="1" spc="-175" dirty="0">
              <a:solidFill>
                <a:srgbClr val="4C1913"/>
              </a:solidFill>
              <a:ea typeface="+mj-ea"/>
              <a:cs typeface="Trebuchet MS"/>
            </a:endParaRPr>
          </a:p>
        </p:txBody>
      </p:sp>
      <p:sp>
        <p:nvSpPr>
          <p:cNvPr id="21" name="object 24"/>
          <p:cNvSpPr txBox="1"/>
          <p:nvPr/>
        </p:nvSpPr>
        <p:spPr>
          <a:xfrm>
            <a:off x="2040487" y="2991732"/>
            <a:ext cx="16566745" cy="573746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>
              <a:spcBef>
                <a:spcPts val="1200"/>
              </a:spcBef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Получатели поддержки 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-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субъекты 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МСП,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срок деятельности которых с 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даты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регистрации не превышает 12 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месяцев</a:t>
            </a:r>
          </a:p>
          <a:p>
            <a:pPr>
              <a:spcBef>
                <a:spcPts val="1200"/>
              </a:spcBef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Условия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получения поддержки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–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регистрация и осуществление деятельности на территории Республики Коми, с даты регистрации которых до даты обращения за получением </a:t>
            </a:r>
            <a:r>
              <a:rPr lang="ru-RU" sz="2400" i="1" dirty="0" err="1">
                <a:solidFill>
                  <a:schemeClr val="accent2">
                    <a:lumMod val="50000"/>
                  </a:schemeClr>
                </a:solidFill>
              </a:rPr>
              <a:t>микрозайма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 прошло не менее 1 месяца; отсутствие просроченной задолженности по налогам, сборам и иным обязательным платежам, превышающей 50 000 рублей; отсутствие задолженности перед персоналом, срок невыплаты которой составляет более 3 месяцев; отсутствие просроченной задолженности по кредитным  договорам, договорам займа перед кредитными и </a:t>
            </a:r>
            <a:r>
              <a:rPr lang="ru-RU" sz="2400" i="1" dirty="0" err="1">
                <a:solidFill>
                  <a:schemeClr val="accent2">
                    <a:lumMod val="50000"/>
                  </a:schemeClr>
                </a:solidFill>
              </a:rPr>
              <a:t>некредитными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 финансовыми организациями; неприменение процедуры несостоятельности (банкротства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)</a:t>
            </a:r>
            <a:endParaRPr lang="ru-RU" sz="2400" i="1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spcBef>
                <a:spcPts val="1200"/>
              </a:spcBef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Размер поддержки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– 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от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50 000 рублей до 5 000 000 рублей на срок до 36 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месяцев</a:t>
            </a:r>
            <a:endParaRPr lang="ru-RU" sz="2400" i="1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spcBef>
                <a:spcPts val="1200"/>
              </a:spcBef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Процентная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ставка 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– 3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% 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годовых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spcBef>
                <a:spcPts val="1200"/>
              </a:spcBef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Срок рассмотрения заявки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– </a:t>
            </a:r>
            <a:r>
              <a:rPr lang="ru-RU" sz="2400" i="1" dirty="0">
                <a:solidFill>
                  <a:srgbClr val="C0504D">
                    <a:lumMod val="50000"/>
                  </a:srgbClr>
                </a:solidFill>
              </a:rPr>
              <a:t>7 рабочих дней с даты ее </a:t>
            </a:r>
            <a:r>
              <a:rPr lang="ru-RU" sz="2400" i="1" dirty="0" smtClean="0">
                <a:solidFill>
                  <a:srgbClr val="C0504D">
                    <a:lumMod val="50000"/>
                  </a:srgbClr>
                </a:solidFill>
              </a:rPr>
              <a:t>регистрации</a:t>
            </a:r>
            <a:endParaRPr lang="ru-RU" sz="2400" i="1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spcBef>
                <a:spcPts val="1200"/>
              </a:spcBef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Контакты ответственного лица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– </a:t>
            </a:r>
            <a:r>
              <a:rPr lang="ru-RU" sz="2400" i="1" dirty="0" err="1">
                <a:solidFill>
                  <a:schemeClr val="accent2">
                    <a:lumMod val="50000"/>
                  </a:schemeClr>
                </a:solidFill>
              </a:rPr>
              <a:t>Клецун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 Евгения Валерьевна, начальник отдела по работе с 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клиентами, </a:t>
            </a:r>
            <a:r>
              <a:rPr lang="en-US" sz="2400" i="1" dirty="0" smtClean="0">
                <a:solidFill>
                  <a:schemeClr val="accent2">
                    <a:lumMod val="50000"/>
                  </a:schemeClr>
                </a:solidFill>
              </a:rPr>
              <a:t>e.v.kletsun@mbrk.rkomi.ru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, (8-212) 401-200 (доб. 203)</a:t>
            </a:r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spcBef>
                <a:spcPts val="1200"/>
              </a:spcBef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Информация о поддержке - сайт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hlinkClick r:id="rId2"/>
              </a:rPr>
              <a:t>мойбизнес11.рф</a:t>
            </a:r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02172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3"/>
          <p:cNvSpPr/>
          <p:nvPr/>
        </p:nvSpPr>
        <p:spPr>
          <a:xfrm>
            <a:off x="15821236" y="7286242"/>
            <a:ext cx="3441065" cy="3624579"/>
          </a:xfrm>
          <a:custGeom>
            <a:avLst/>
            <a:gdLst/>
            <a:ahLst/>
            <a:cxnLst/>
            <a:rect l="l" t="t" r="r" b="b"/>
            <a:pathLst>
              <a:path w="3441065" h="3624579">
                <a:moveTo>
                  <a:pt x="2760967" y="0"/>
                </a:moveTo>
                <a:lnTo>
                  <a:pt x="2712401" y="418"/>
                </a:lnTo>
                <a:lnTo>
                  <a:pt x="2664039" y="1669"/>
                </a:lnTo>
                <a:lnTo>
                  <a:pt x="2615886" y="3746"/>
                </a:lnTo>
                <a:lnTo>
                  <a:pt x="2567949" y="6642"/>
                </a:lnTo>
                <a:lnTo>
                  <a:pt x="2520237" y="10349"/>
                </a:lnTo>
                <a:lnTo>
                  <a:pt x="2472754" y="14862"/>
                </a:lnTo>
                <a:lnTo>
                  <a:pt x="2425508" y="20173"/>
                </a:lnTo>
                <a:lnTo>
                  <a:pt x="2378507" y="26276"/>
                </a:lnTo>
                <a:lnTo>
                  <a:pt x="2331756" y="33163"/>
                </a:lnTo>
                <a:lnTo>
                  <a:pt x="2285262" y="40828"/>
                </a:lnTo>
                <a:lnTo>
                  <a:pt x="2239034" y="49264"/>
                </a:lnTo>
                <a:lnTo>
                  <a:pt x="2193076" y="58464"/>
                </a:lnTo>
                <a:lnTo>
                  <a:pt x="2147397" y="68421"/>
                </a:lnTo>
                <a:lnTo>
                  <a:pt x="2102003" y="79129"/>
                </a:lnTo>
                <a:lnTo>
                  <a:pt x="2056900" y="90580"/>
                </a:lnTo>
                <a:lnTo>
                  <a:pt x="2012096" y="102768"/>
                </a:lnTo>
                <a:lnTo>
                  <a:pt x="1967598" y="115686"/>
                </a:lnTo>
                <a:lnTo>
                  <a:pt x="1923412" y="129327"/>
                </a:lnTo>
                <a:lnTo>
                  <a:pt x="1879546" y="143684"/>
                </a:lnTo>
                <a:lnTo>
                  <a:pt x="1836005" y="158751"/>
                </a:lnTo>
                <a:lnTo>
                  <a:pt x="1792798" y="174520"/>
                </a:lnTo>
                <a:lnTo>
                  <a:pt x="1749930" y="190984"/>
                </a:lnTo>
                <a:lnTo>
                  <a:pt x="1707408" y="208138"/>
                </a:lnTo>
                <a:lnTo>
                  <a:pt x="1665241" y="225973"/>
                </a:lnTo>
                <a:lnTo>
                  <a:pt x="1623433" y="244484"/>
                </a:lnTo>
                <a:lnTo>
                  <a:pt x="1581993" y="263662"/>
                </a:lnTo>
                <a:lnTo>
                  <a:pt x="1540926" y="283503"/>
                </a:lnTo>
                <a:lnTo>
                  <a:pt x="1500241" y="303997"/>
                </a:lnTo>
                <a:lnTo>
                  <a:pt x="1459943" y="325140"/>
                </a:lnTo>
                <a:lnTo>
                  <a:pt x="1420039" y="346924"/>
                </a:lnTo>
                <a:lnTo>
                  <a:pt x="1380537" y="369341"/>
                </a:lnTo>
                <a:lnTo>
                  <a:pt x="1341443" y="392386"/>
                </a:lnTo>
                <a:lnTo>
                  <a:pt x="1302765" y="416051"/>
                </a:lnTo>
                <a:lnTo>
                  <a:pt x="1264508" y="440330"/>
                </a:lnTo>
                <a:lnTo>
                  <a:pt x="1226679" y="465215"/>
                </a:lnTo>
                <a:lnTo>
                  <a:pt x="1189287" y="490700"/>
                </a:lnTo>
                <a:lnTo>
                  <a:pt x="1152337" y="516779"/>
                </a:lnTo>
                <a:lnTo>
                  <a:pt x="1115836" y="543443"/>
                </a:lnTo>
                <a:lnTo>
                  <a:pt x="1079791" y="570687"/>
                </a:lnTo>
                <a:lnTo>
                  <a:pt x="1044209" y="598503"/>
                </a:lnTo>
                <a:lnTo>
                  <a:pt x="1009097" y="626885"/>
                </a:lnTo>
                <a:lnTo>
                  <a:pt x="974462" y="655825"/>
                </a:lnTo>
                <a:lnTo>
                  <a:pt x="940310" y="685318"/>
                </a:lnTo>
                <a:lnTo>
                  <a:pt x="906648" y="715355"/>
                </a:lnTo>
                <a:lnTo>
                  <a:pt x="873484" y="745931"/>
                </a:lnTo>
                <a:lnTo>
                  <a:pt x="840823" y="777039"/>
                </a:lnTo>
                <a:lnTo>
                  <a:pt x="808674" y="808670"/>
                </a:lnTo>
                <a:lnTo>
                  <a:pt x="777042" y="840820"/>
                </a:lnTo>
                <a:lnTo>
                  <a:pt x="745934" y="873480"/>
                </a:lnTo>
                <a:lnTo>
                  <a:pt x="715359" y="906645"/>
                </a:lnTo>
                <a:lnTo>
                  <a:pt x="685321" y="940306"/>
                </a:lnTo>
                <a:lnTo>
                  <a:pt x="655828" y="974458"/>
                </a:lnTo>
                <a:lnTo>
                  <a:pt x="626888" y="1009094"/>
                </a:lnTo>
                <a:lnTo>
                  <a:pt x="598506" y="1044206"/>
                </a:lnTo>
                <a:lnTo>
                  <a:pt x="570690" y="1079788"/>
                </a:lnTo>
                <a:lnTo>
                  <a:pt x="543446" y="1115833"/>
                </a:lnTo>
                <a:lnTo>
                  <a:pt x="516781" y="1152334"/>
                </a:lnTo>
                <a:lnTo>
                  <a:pt x="490703" y="1189284"/>
                </a:lnTo>
                <a:lnTo>
                  <a:pt x="465218" y="1226677"/>
                </a:lnTo>
                <a:lnTo>
                  <a:pt x="440332" y="1264505"/>
                </a:lnTo>
                <a:lnTo>
                  <a:pt x="416054" y="1302762"/>
                </a:lnTo>
                <a:lnTo>
                  <a:pt x="392388" y="1341441"/>
                </a:lnTo>
                <a:lnTo>
                  <a:pt x="369343" y="1380535"/>
                </a:lnTo>
                <a:lnTo>
                  <a:pt x="346926" y="1420038"/>
                </a:lnTo>
                <a:lnTo>
                  <a:pt x="325142" y="1459941"/>
                </a:lnTo>
                <a:lnTo>
                  <a:pt x="303999" y="1500239"/>
                </a:lnTo>
                <a:lnTo>
                  <a:pt x="283505" y="1540925"/>
                </a:lnTo>
                <a:lnTo>
                  <a:pt x="263664" y="1581992"/>
                </a:lnTo>
                <a:lnTo>
                  <a:pt x="244485" y="1623433"/>
                </a:lnTo>
                <a:lnTo>
                  <a:pt x="225975" y="1665240"/>
                </a:lnTo>
                <a:lnTo>
                  <a:pt x="208139" y="1707409"/>
                </a:lnTo>
                <a:lnTo>
                  <a:pt x="190986" y="1749930"/>
                </a:lnTo>
                <a:lnTo>
                  <a:pt x="174521" y="1792798"/>
                </a:lnTo>
                <a:lnTo>
                  <a:pt x="158752" y="1836006"/>
                </a:lnTo>
                <a:lnTo>
                  <a:pt x="143685" y="1879547"/>
                </a:lnTo>
                <a:lnTo>
                  <a:pt x="129328" y="1923414"/>
                </a:lnTo>
                <a:lnTo>
                  <a:pt x="115687" y="1967601"/>
                </a:lnTo>
                <a:lnTo>
                  <a:pt x="102769" y="2012099"/>
                </a:lnTo>
                <a:lnTo>
                  <a:pt x="90581" y="2056903"/>
                </a:lnTo>
                <a:lnTo>
                  <a:pt x="79130" y="2102006"/>
                </a:lnTo>
                <a:lnTo>
                  <a:pt x="68422" y="2147401"/>
                </a:lnTo>
                <a:lnTo>
                  <a:pt x="58464" y="2193081"/>
                </a:lnTo>
                <a:lnTo>
                  <a:pt x="49264" y="2239039"/>
                </a:lnTo>
                <a:lnTo>
                  <a:pt x="40828" y="2285268"/>
                </a:lnTo>
                <a:lnTo>
                  <a:pt x="33163" y="2331762"/>
                </a:lnTo>
                <a:lnTo>
                  <a:pt x="26276" y="2378514"/>
                </a:lnTo>
                <a:lnTo>
                  <a:pt x="20173" y="2425516"/>
                </a:lnTo>
                <a:lnTo>
                  <a:pt x="14862" y="2472762"/>
                </a:lnTo>
                <a:lnTo>
                  <a:pt x="10349" y="2520245"/>
                </a:lnTo>
                <a:lnTo>
                  <a:pt x="6605" y="2568572"/>
                </a:lnTo>
                <a:lnTo>
                  <a:pt x="3739" y="2616062"/>
                </a:lnTo>
                <a:lnTo>
                  <a:pt x="1669" y="2664050"/>
                </a:lnTo>
                <a:lnTo>
                  <a:pt x="418" y="2712413"/>
                </a:lnTo>
                <a:lnTo>
                  <a:pt x="0" y="2760980"/>
                </a:lnTo>
                <a:lnTo>
                  <a:pt x="501" y="2814130"/>
                </a:lnTo>
                <a:lnTo>
                  <a:pt x="1994" y="2866926"/>
                </a:lnTo>
                <a:lnTo>
                  <a:pt x="4474" y="2919524"/>
                </a:lnTo>
                <a:lnTo>
                  <a:pt x="7931" y="2971860"/>
                </a:lnTo>
                <a:lnTo>
                  <a:pt x="12355" y="3023925"/>
                </a:lnTo>
                <a:lnTo>
                  <a:pt x="17738" y="3075711"/>
                </a:lnTo>
                <a:lnTo>
                  <a:pt x="24070" y="3127208"/>
                </a:lnTo>
                <a:lnTo>
                  <a:pt x="31344" y="3178408"/>
                </a:lnTo>
                <a:lnTo>
                  <a:pt x="39550" y="3229302"/>
                </a:lnTo>
                <a:lnTo>
                  <a:pt x="48679" y="3279881"/>
                </a:lnTo>
                <a:lnTo>
                  <a:pt x="58722" y="3330136"/>
                </a:lnTo>
                <a:lnTo>
                  <a:pt x="69670" y="3380059"/>
                </a:lnTo>
                <a:lnTo>
                  <a:pt x="81515" y="3429640"/>
                </a:lnTo>
                <a:lnTo>
                  <a:pt x="94247" y="3478872"/>
                </a:lnTo>
                <a:lnTo>
                  <a:pt x="107858" y="3527744"/>
                </a:lnTo>
                <a:lnTo>
                  <a:pt x="122339" y="3576249"/>
                </a:lnTo>
                <a:lnTo>
                  <a:pt x="137680" y="3624376"/>
                </a:lnTo>
                <a:lnTo>
                  <a:pt x="1492986" y="3624376"/>
                </a:lnTo>
                <a:lnTo>
                  <a:pt x="1465669" y="3582915"/>
                </a:lnTo>
                <a:lnTo>
                  <a:pt x="1439672" y="3540533"/>
                </a:lnTo>
                <a:lnTo>
                  <a:pt x="1415025" y="3497259"/>
                </a:lnTo>
                <a:lnTo>
                  <a:pt x="1391757" y="3453122"/>
                </a:lnTo>
                <a:lnTo>
                  <a:pt x="1369896" y="3408153"/>
                </a:lnTo>
                <a:lnTo>
                  <a:pt x="1349472" y="3362379"/>
                </a:lnTo>
                <a:lnTo>
                  <a:pt x="1330515" y="3315830"/>
                </a:lnTo>
                <a:lnTo>
                  <a:pt x="1313053" y="3268536"/>
                </a:lnTo>
                <a:lnTo>
                  <a:pt x="1297116" y="3220524"/>
                </a:lnTo>
                <a:lnTo>
                  <a:pt x="1282732" y="3171825"/>
                </a:lnTo>
                <a:lnTo>
                  <a:pt x="1269931" y="3122468"/>
                </a:lnTo>
                <a:lnTo>
                  <a:pt x="1258743" y="3072481"/>
                </a:lnTo>
                <a:lnTo>
                  <a:pt x="1249195" y="3021895"/>
                </a:lnTo>
                <a:lnTo>
                  <a:pt x="1241318" y="2970737"/>
                </a:lnTo>
                <a:lnTo>
                  <a:pt x="1235141" y="2919037"/>
                </a:lnTo>
                <a:lnTo>
                  <a:pt x="1230693" y="2866825"/>
                </a:lnTo>
                <a:lnTo>
                  <a:pt x="1228001" y="2814075"/>
                </a:lnTo>
                <a:lnTo>
                  <a:pt x="1227099" y="2760980"/>
                </a:lnTo>
                <a:lnTo>
                  <a:pt x="1227857" y="2712288"/>
                </a:lnTo>
                <a:lnTo>
                  <a:pt x="1230117" y="2663974"/>
                </a:lnTo>
                <a:lnTo>
                  <a:pt x="1233873" y="2615896"/>
                </a:lnTo>
                <a:lnTo>
                  <a:pt x="1239050" y="2568572"/>
                </a:lnTo>
                <a:lnTo>
                  <a:pt x="1245679" y="2521529"/>
                </a:lnTo>
                <a:lnTo>
                  <a:pt x="1253719" y="2474954"/>
                </a:lnTo>
                <a:lnTo>
                  <a:pt x="1263149" y="2428869"/>
                </a:lnTo>
                <a:lnTo>
                  <a:pt x="1273945" y="2383297"/>
                </a:lnTo>
                <a:lnTo>
                  <a:pt x="1286085" y="2338262"/>
                </a:lnTo>
                <a:lnTo>
                  <a:pt x="1299547" y="2293784"/>
                </a:lnTo>
                <a:lnTo>
                  <a:pt x="1314308" y="2249886"/>
                </a:lnTo>
                <a:lnTo>
                  <a:pt x="1330346" y="2206592"/>
                </a:lnTo>
                <a:lnTo>
                  <a:pt x="1347638" y="2163923"/>
                </a:lnTo>
                <a:lnTo>
                  <a:pt x="1366162" y="2121902"/>
                </a:lnTo>
                <a:lnTo>
                  <a:pt x="1385896" y="2080551"/>
                </a:lnTo>
                <a:lnTo>
                  <a:pt x="1406816" y="2039894"/>
                </a:lnTo>
                <a:lnTo>
                  <a:pt x="1428901" y="1999951"/>
                </a:lnTo>
                <a:lnTo>
                  <a:pt x="1452128" y="1960746"/>
                </a:lnTo>
                <a:lnTo>
                  <a:pt x="1476474" y="1922302"/>
                </a:lnTo>
                <a:lnTo>
                  <a:pt x="1501918" y="1884640"/>
                </a:lnTo>
                <a:lnTo>
                  <a:pt x="1528436" y="1847783"/>
                </a:lnTo>
                <a:lnTo>
                  <a:pt x="1556006" y="1811754"/>
                </a:lnTo>
                <a:lnTo>
                  <a:pt x="1584606" y="1776574"/>
                </a:lnTo>
                <a:lnTo>
                  <a:pt x="1614213" y="1742268"/>
                </a:lnTo>
                <a:lnTo>
                  <a:pt x="1644805" y="1708856"/>
                </a:lnTo>
                <a:lnTo>
                  <a:pt x="1676360" y="1676361"/>
                </a:lnTo>
                <a:lnTo>
                  <a:pt x="1708854" y="1644807"/>
                </a:lnTo>
                <a:lnTo>
                  <a:pt x="1742266" y="1614215"/>
                </a:lnTo>
                <a:lnTo>
                  <a:pt x="1776572" y="1584607"/>
                </a:lnTo>
                <a:lnTo>
                  <a:pt x="1811751" y="1556007"/>
                </a:lnTo>
                <a:lnTo>
                  <a:pt x="1847780" y="1528437"/>
                </a:lnTo>
                <a:lnTo>
                  <a:pt x="1884637" y="1501919"/>
                </a:lnTo>
                <a:lnTo>
                  <a:pt x="1922298" y="1476475"/>
                </a:lnTo>
                <a:lnTo>
                  <a:pt x="1960743" y="1452129"/>
                </a:lnTo>
                <a:lnTo>
                  <a:pt x="1999947" y="1428902"/>
                </a:lnTo>
                <a:lnTo>
                  <a:pt x="2039889" y="1406817"/>
                </a:lnTo>
                <a:lnTo>
                  <a:pt x="2080547" y="1385896"/>
                </a:lnTo>
                <a:lnTo>
                  <a:pt x="2121897" y="1366163"/>
                </a:lnTo>
                <a:lnTo>
                  <a:pt x="2163918" y="1347639"/>
                </a:lnTo>
                <a:lnTo>
                  <a:pt x="2206586" y="1330346"/>
                </a:lnTo>
                <a:lnTo>
                  <a:pt x="2249880" y="1314308"/>
                </a:lnTo>
                <a:lnTo>
                  <a:pt x="2293777" y="1299547"/>
                </a:lnTo>
                <a:lnTo>
                  <a:pt x="2338254" y="1286085"/>
                </a:lnTo>
                <a:lnTo>
                  <a:pt x="2383290" y="1273945"/>
                </a:lnTo>
                <a:lnTo>
                  <a:pt x="2428861" y="1263149"/>
                </a:lnTo>
                <a:lnTo>
                  <a:pt x="2474945" y="1253719"/>
                </a:lnTo>
                <a:lnTo>
                  <a:pt x="2521519" y="1245679"/>
                </a:lnTo>
                <a:lnTo>
                  <a:pt x="2568562" y="1239050"/>
                </a:lnTo>
                <a:lnTo>
                  <a:pt x="2616051" y="1233855"/>
                </a:lnTo>
                <a:lnTo>
                  <a:pt x="2663963" y="1230117"/>
                </a:lnTo>
                <a:lnTo>
                  <a:pt x="2712276" y="1227857"/>
                </a:lnTo>
                <a:lnTo>
                  <a:pt x="2760967" y="1227099"/>
                </a:lnTo>
                <a:lnTo>
                  <a:pt x="3440798" y="1227099"/>
                </a:lnTo>
                <a:lnTo>
                  <a:pt x="3440798" y="84328"/>
                </a:lnTo>
                <a:lnTo>
                  <a:pt x="3394033" y="72919"/>
                </a:lnTo>
                <a:lnTo>
                  <a:pt x="3346965" y="62309"/>
                </a:lnTo>
                <a:lnTo>
                  <a:pt x="3299598" y="52506"/>
                </a:lnTo>
                <a:lnTo>
                  <a:pt x="3251942" y="43516"/>
                </a:lnTo>
                <a:lnTo>
                  <a:pt x="3204003" y="35348"/>
                </a:lnTo>
                <a:lnTo>
                  <a:pt x="3155787" y="28008"/>
                </a:lnTo>
                <a:lnTo>
                  <a:pt x="3107302" y="21504"/>
                </a:lnTo>
                <a:lnTo>
                  <a:pt x="3058555" y="15843"/>
                </a:lnTo>
                <a:lnTo>
                  <a:pt x="3009554" y="11033"/>
                </a:lnTo>
                <a:lnTo>
                  <a:pt x="2960304" y="7080"/>
                </a:lnTo>
                <a:lnTo>
                  <a:pt x="2910813" y="3994"/>
                </a:lnTo>
                <a:lnTo>
                  <a:pt x="2861089" y="1780"/>
                </a:lnTo>
                <a:lnTo>
                  <a:pt x="2811138" y="446"/>
                </a:lnTo>
                <a:lnTo>
                  <a:pt x="2760967" y="0"/>
                </a:lnTo>
                <a:close/>
              </a:path>
              <a:path w="3441065" h="3624579">
                <a:moveTo>
                  <a:pt x="3440798" y="1227099"/>
                </a:moveTo>
                <a:lnTo>
                  <a:pt x="2760967" y="1227099"/>
                </a:lnTo>
                <a:lnTo>
                  <a:pt x="2813077" y="1227967"/>
                </a:lnTo>
                <a:lnTo>
                  <a:pt x="2864749" y="1230553"/>
                </a:lnTo>
                <a:lnTo>
                  <a:pt x="2915957" y="1234829"/>
                </a:lnTo>
                <a:lnTo>
                  <a:pt x="2966673" y="1240768"/>
                </a:lnTo>
                <a:lnTo>
                  <a:pt x="3016870" y="1248343"/>
                </a:lnTo>
                <a:lnTo>
                  <a:pt x="3066521" y="1257526"/>
                </a:lnTo>
                <a:lnTo>
                  <a:pt x="3115598" y="1268290"/>
                </a:lnTo>
                <a:lnTo>
                  <a:pt x="3164075" y="1280607"/>
                </a:lnTo>
                <a:lnTo>
                  <a:pt x="3211924" y="1294450"/>
                </a:lnTo>
                <a:lnTo>
                  <a:pt x="3259118" y="1309791"/>
                </a:lnTo>
                <a:lnTo>
                  <a:pt x="3305629" y="1326604"/>
                </a:lnTo>
                <a:lnTo>
                  <a:pt x="3351431" y="1344861"/>
                </a:lnTo>
                <a:lnTo>
                  <a:pt x="3396497" y="1364533"/>
                </a:lnTo>
                <a:lnTo>
                  <a:pt x="3440798" y="1385595"/>
                </a:lnTo>
                <a:lnTo>
                  <a:pt x="3440798" y="1227099"/>
                </a:lnTo>
                <a:close/>
              </a:path>
            </a:pathLst>
          </a:custGeom>
          <a:solidFill>
            <a:srgbClr val="EDDFD2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bject 22"/>
          <p:cNvSpPr/>
          <p:nvPr/>
        </p:nvSpPr>
        <p:spPr>
          <a:xfrm>
            <a:off x="2023427" y="574806"/>
            <a:ext cx="1499870" cy="153035"/>
          </a:xfrm>
          <a:custGeom>
            <a:avLst/>
            <a:gdLst/>
            <a:ahLst/>
            <a:cxnLst/>
            <a:rect l="l" t="t" r="r" b="b"/>
            <a:pathLst>
              <a:path w="1499870" h="153034">
                <a:moveTo>
                  <a:pt x="0" y="152946"/>
                </a:moveTo>
                <a:lnTo>
                  <a:pt x="1499501" y="152946"/>
                </a:lnTo>
                <a:lnTo>
                  <a:pt x="1499501" y="0"/>
                </a:lnTo>
                <a:lnTo>
                  <a:pt x="0" y="0"/>
                </a:lnTo>
                <a:lnTo>
                  <a:pt x="0" y="152946"/>
                </a:lnTo>
                <a:close/>
              </a:path>
            </a:pathLst>
          </a:custGeom>
          <a:solidFill>
            <a:srgbClr val="EF5237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object 3"/>
          <p:cNvSpPr txBox="1"/>
          <p:nvPr/>
        </p:nvSpPr>
        <p:spPr>
          <a:xfrm>
            <a:off x="2023427" y="1743075"/>
            <a:ext cx="13216574" cy="633884"/>
          </a:xfrm>
          <a:prstGeom prst="rect">
            <a:avLst/>
          </a:prstGeom>
        </p:spPr>
        <p:txBody>
          <a:bodyPr vert="horz" wrap="square" lIns="0" tIns="18154" rIns="0" bIns="0" rtlCol="0">
            <a:spAutoFit/>
          </a:bodyPr>
          <a:lstStyle/>
          <a:p>
            <a:pPr marL="18153" marR="7261" defTabSz="1307043">
              <a:spcBef>
                <a:spcPts val="143"/>
              </a:spcBef>
            </a:pPr>
            <a:r>
              <a:rPr lang="ru-RU" sz="4000" b="1" spc="-175" dirty="0" smtClean="0">
                <a:solidFill>
                  <a:srgbClr val="4C1913"/>
                </a:solidFill>
                <a:latin typeface="Trebuchet MS"/>
                <a:ea typeface="+mj-ea"/>
                <a:cs typeface="Trebuchet MS"/>
              </a:rPr>
              <a:t>«</a:t>
            </a:r>
            <a:r>
              <a:rPr lang="ru-RU" sz="4000" b="1" spc="-175" dirty="0" smtClean="0">
                <a:solidFill>
                  <a:srgbClr val="4C1913"/>
                </a:solidFill>
                <a:ea typeface="+mj-ea"/>
                <a:cs typeface="Trebuchet MS"/>
              </a:rPr>
              <a:t>КРЕДИТНЫЕ</a:t>
            </a:r>
            <a:r>
              <a:rPr lang="ru-RU" sz="4000" b="1" spc="-175" dirty="0" smtClean="0">
                <a:solidFill>
                  <a:srgbClr val="4C1913"/>
                </a:solidFill>
                <a:latin typeface="Trebuchet MS"/>
                <a:ea typeface="+mj-ea"/>
                <a:cs typeface="Trebuchet MS"/>
              </a:rPr>
              <a:t> КАНИКУЛЫ»</a:t>
            </a:r>
            <a:endParaRPr lang="ru-RU" sz="4000" b="1" spc="-175" dirty="0">
              <a:solidFill>
                <a:srgbClr val="4C1913"/>
              </a:solidFill>
              <a:latin typeface="Trebuchet MS"/>
              <a:ea typeface="+mj-ea"/>
              <a:cs typeface="Trebuchet MS"/>
            </a:endParaRPr>
          </a:p>
        </p:txBody>
      </p:sp>
      <p:sp>
        <p:nvSpPr>
          <p:cNvPr id="18" name="object 23"/>
          <p:cNvSpPr txBox="1">
            <a:spLocks/>
          </p:cNvSpPr>
          <p:nvPr/>
        </p:nvSpPr>
        <p:spPr>
          <a:xfrm>
            <a:off x="2033937" y="903229"/>
            <a:ext cx="15731173" cy="607475"/>
          </a:xfrm>
          <a:prstGeom prst="rect">
            <a:avLst/>
          </a:prstGeom>
        </p:spPr>
        <p:txBody>
          <a:bodyPr vert="horz" wrap="square" lIns="0" tIns="5716" rIns="0" bIns="0" rtlCol="0">
            <a:spAutoFit/>
          </a:bodyPr>
          <a:lstStyle>
            <a:lvl1pPr>
              <a:defRPr sz="9850" b="1" i="0">
                <a:solidFill>
                  <a:srgbClr val="4C1913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marL="12701" marR="4169170" defTabSz="914371">
              <a:lnSpc>
                <a:spcPct val="101499"/>
              </a:lnSpc>
              <a:spcBef>
                <a:spcPts val="46"/>
              </a:spcBef>
            </a:pPr>
            <a:r>
              <a:rPr lang="ru-RU" sz="4000" spc="-175" dirty="0">
                <a:solidFill>
                  <a:srgbClr val="EF5237"/>
                </a:solidFill>
                <a:latin typeface="+mn-lt"/>
              </a:rPr>
              <a:t>АО «Микрокредитная компания Республики Коми»</a:t>
            </a:r>
          </a:p>
        </p:txBody>
      </p:sp>
      <p:sp>
        <p:nvSpPr>
          <p:cNvPr id="21" name="object 24"/>
          <p:cNvSpPr txBox="1"/>
          <p:nvPr/>
        </p:nvSpPr>
        <p:spPr>
          <a:xfrm>
            <a:off x="2033937" y="2691227"/>
            <a:ext cx="16566745" cy="573746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>
              <a:spcBef>
                <a:spcPts val="1200"/>
              </a:spcBef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Получатели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поддержки 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-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субъекты 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МСП,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заключившие с АО «</a:t>
            </a:r>
            <a:r>
              <a:rPr lang="ru-RU" sz="2400" i="1" dirty="0" err="1">
                <a:solidFill>
                  <a:schemeClr val="accent2">
                    <a:lumMod val="50000"/>
                  </a:schemeClr>
                </a:solidFill>
              </a:rPr>
              <a:t>Микрокредитная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 компания Республики Коми» договор займа в срок не позднее 1 марта 2022 года, включенные в Перечень, утвержденный Правительством Российской Федерации от 10 марта 2022 г. N 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337</a:t>
            </a:r>
          </a:p>
          <a:p>
            <a:pPr>
              <a:spcBef>
                <a:spcPts val="1200"/>
              </a:spcBef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Условия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получения поддержки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–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направление в адрес Общества требования о об изменении условий договора займа, </a:t>
            </a:r>
          </a:p>
          <a:p>
            <a:pPr>
              <a:spcBef>
                <a:spcPts val="1200"/>
              </a:spcBef>
            </a:pP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предусматривающее приостановление исполнения заемщиком своих 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обязательств</a:t>
            </a:r>
          </a:p>
          <a:p>
            <a:pPr>
              <a:spcBef>
                <a:spcPts val="1200"/>
              </a:spcBef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Вид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поддержки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– реструктуризация действующих договоров займа путем изменения графика платежей за счет предоставления отсрочки по возврату основного долга и процентов на срок не более 6 месяцев (по требованию заемщика); путем снижения размера платежей на срок не более 6 месяцев (по требованию заемщика – индивидуального предпринимателя); прекращение начисления неустойки в течение предоставленных льготного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периода)</a:t>
            </a:r>
          </a:p>
          <a:p>
            <a:pPr>
              <a:spcBef>
                <a:spcPts val="1200"/>
              </a:spcBef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Срок оказания 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– </a:t>
            </a:r>
            <a:r>
              <a:rPr lang="ru-RU" sz="2400" i="1" dirty="0">
                <a:solidFill>
                  <a:srgbClr val="C0504D">
                    <a:lumMod val="50000"/>
                  </a:srgbClr>
                </a:solidFill>
              </a:rPr>
              <a:t>5 дней с даты его </a:t>
            </a:r>
            <a:r>
              <a:rPr lang="ru-RU" sz="2400" i="1" dirty="0" smtClean="0">
                <a:solidFill>
                  <a:srgbClr val="C0504D">
                    <a:lumMod val="50000"/>
                  </a:srgbClr>
                </a:solidFill>
              </a:rPr>
              <a:t>регистрации</a:t>
            </a:r>
            <a:endParaRPr lang="ru-RU" sz="2400" i="1" dirty="0">
              <a:solidFill>
                <a:srgbClr val="C0504D">
                  <a:lumMod val="50000"/>
                </a:srgbClr>
              </a:solidFill>
            </a:endParaRPr>
          </a:p>
          <a:p>
            <a:pPr>
              <a:spcBef>
                <a:spcPts val="1200"/>
              </a:spcBef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Контакты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ответственного лица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– </a:t>
            </a:r>
            <a:r>
              <a:rPr lang="ru-RU" sz="2400" i="1" dirty="0" err="1">
                <a:solidFill>
                  <a:schemeClr val="accent2">
                    <a:lumMod val="50000"/>
                  </a:schemeClr>
                </a:solidFill>
              </a:rPr>
              <a:t>Клецун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 Евгения Валерьевна, начальник отдела по работе с 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клиентами, </a:t>
            </a:r>
            <a:r>
              <a:rPr lang="en-US" sz="2400" i="1" dirty="0">
                <a:solidFill>
                  <a:schemeClr val="accent2">
                    <a:lumMod val="50000"/>
                  </a:schemeClr>
                </a:solidFill>
              </a:rPr>
              <a:t>e.v.kletsun@mbrk.rkomi.ru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, (8-212) 401-200 (доб. 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203)</a:t>
            </a:r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spcBef>
                <a:spcPts val="1200"/>
              </a:spcBef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Информация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о поддержке -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сайт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  <a:hlinkClick r:id="rId2"/>
              </a:rPr>
              <a:t>мойбизнес11.рф</a:t>
            </a:r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06371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3"/>
          <p:cNvSpPr/>
          <p:nvPr/>
        </p:nvSpPr>
        <p:spPr>
          <a:xfrm>
            <a:off x="15821238" y="7286243"/>
            <a:ext cx="3441065" cy="3624579"/>
          </a:xfrm>
          <a:custGeom>
            <a:avLst/>
            <a:gdLst/>
            <a:ahLst/>
            <a:cxnLst/>
            <a:rect l="l" t="t" r="r" b="b"/>
            <a:pathLst>
              <a:path w="3441065" h="3624579">
                <a:moveTo>
                  <a:pt x="2760967" y="0"/>
                </a:moveTo>
                <a:lnTo>
                  <a:pt x="2712401" y="418"/>
                </a:lnTo>
                <a:lnTo>
                  <a:pt x="2664039" y="1669"/>
                </a:lnTo>
                <a:lnTo>
                  <a:pt x="2615886" y="3746"/>
                </a:lnTo>
                <a:lnTo>
                  <a:pt x="2567949" y="6642"/>
                </a:lnTo>
                <a:lnTo>
                  <a:pt x="2520237" y="10349"/>
                </a:lnTo>
                <a:lnTo>
                  <a:pt x="2472754" y="14862"/>
                </a:lnTo>
                <a:lnTo>
                  <a:pt x="2425508" y="20173"/>
                </a:lnTo>
                <a:lnTo>
                  <a:pt x="2378507" y="26276"/>
                </a:lnTo>
                <a:lnTo>
                  <a:pt x="2331756" y="33163"/>
                </a:lnTo>
                <a:lnTo>
                  <a:pt x="2285262" y="40828"/>
                </a:lnTo>
                <a:lnTo>
                  <a:pt x="2239034" y="49264"/>
                </a:lnTo>
                <a:lnTo>
                  <a:pt x="2193076" y="58464"/>
                </a:lnTo>
                <a:lnTo>
                  <a:pt x="2147397" y="68421"/>
                </a:lnTo>
                <a:lnTo>
                  <a:pt x="2102003" y="79129"/>
                </a:lnTo>
                <a:lnTo>
                  <a:pt x="2056900" y="90580"/>
                </a:lnTo>
                <a:lnTo>
                  <a:pt x="2012096" y="102768"/>
                </a:lnTo>
                <a:lnTo>
                  <a:pt x="1967598" y="115686"/>
                </a:lnTo>
                <a:lnTo>
                  <a:pt x="1923412" y="129327"/>
                </a:lnTo>
                <a:lnTo>
                  <a:pt x="1879546" y="143684"/>
                </a:lnTo>
                <a:lnTo>
                  <a:pt x="1836005" y="158751"/>
                </a:lnTo>
                <a:lnTo>
                  <a:pt x="1792798" y="174520"/>
                </a:lnTo>
                <a:lnTo>
                  <a:pt x="1749930" y="190984"/>
                </a:lnTo>
                <a:lnTo>
                  <a:pt x="1707408" y="208138"/>
                </a:lnTo>
                <a:lnTo>
                  <a:pt x="1665241" y="225973"/>
                </a:lnTo>
                <a:lnTo>
                  <a:pt x="1623433" y="244484"/>
                </a:lnTo>
                <a:lnTo>
                  <a:pt x="1581993" y="263662"/>
                </a:lnTo>
                <a:lnTo>
                  <a:pt x="1540926" y="283503"/>
                </a:lnTo>
                <a:lnTo>
                  <a:pt x="1500241" y="303997"/>
                </a:lnTo>
                <a:lnTo>
                  <a:pt x="1459943" y="325140"/>
                </a:lnTo>
                <a:lnTo>
                  <a:pt x="1420039" y="346924"/>
                </a:lnTo>
                <a:lnTo>
                  <a:pt x="1380537" y="369341"/>
                </a:lnTo>
                <a:lnTo>
                  <a:pt x="1341443" y="392386"/>
                </a:lnTo>
                <a:lnTo>
                  <a:pt x="1302765" y="416051"/>
                </a:lnTo>
                <a:lnTo>
                  <a:pt x="1264508" y="440330"/>
                </a:lnTo>
                <a:lnTo>
                  <a:pt x="1226679" y="465215"/>
                </a:lnTo>
                <a:lnTo>
                  <a:pt x="1189287" y="490700"/>
                </a:lnTo>
                <a:lnTo>
                  <a:pt x="1152337" y="516779"/>
                </a:lnTo>
                <a:lnTo>
                  <a:pt x="1115836" y="543443"/>
                </a:lnTo>
                <a:lnTo>
                  <a:pt x="1079791" y="570687"/>
                </a:lnTo>
                <a:lnTo>
                  <a:pt x="1044209" y="598503"/>
                </a:lnTo>
                <a:lnTo>
                  <a:pt x="1009097" y="626885"/>
                </a:lnTo>
                <a:lnTo>
                  <a:pt x="974462" y="655825"/>
                </a:lnTo>
                <a:lnTo>
                  <a:pt x="940310" y="685318"/>
                </a:lnTo>
                <a:lnTo>
                  <a:pt x="906648" y="715355"/>
                </a:lnTo>
                <a:lnTo>
                  <a:pt x="873484" y="745931"/>
                </a:lnTo>
                <a:lnTo>
                  <a:pt x="840823" y="777039"/>
                </a:lnTo>
                <a:lnTo>
                  <a:pt x="808674" y="808670"/>
                </a:lnTo>
                <a:lnTo>
                  <a:pt x="777042" y="840820"/>
                </a:lnTo>
                <a:lnTo>
                  <a:pt x="745934" y="873480"/>
                </a:lnTo>
                <a:lnTo>
                  <a:pt x="715359" y="906645"/>
                </a:lnTo>
                <a:lnTo>
                  <a:pt x="685321" y="940306"/>
                </a:lnTo>
                <a:lnTo>
                  <a:pt x="655828" y="974458"/>
                </a:lnTo>
                <a:lnTo>
                  <a:pt x="626888" y="1009094"/>
                </a:lnTo>
                <a:lnTo>
                  <a:pt x="598506" y="1044206"/>
                </a:lnTo>
                <a:lnTo>
                  <a:pt x="570690" y="1079788"/>
                </a:lnTo>
                <a:lnTo>
                  <a:pt x="543446" y="1115833"/>
                </a:lnTo>
                <a:lnTo>
                  <a:pt x="516781" y="1152334"/>
                </a:lnTo>
                <a:lnTo>
                  <a:pt x="490703" y="1189284"/>
                </a:lnTo>
                <a:lnTo>
                  <a:pt x="465218" y="1226677"/>
                </a:lnTo>
                <a:lnTo>
                  <a:pt x="440332" y="1264505"/>
                </a:lnTo>
                <a:lnTo>
                  <a:pt x="416054" y="1302762"/>
                </a:lnTo>
                <a:lnTo>
                  <a:pt x="392388" y="1341441"/>
                </a:lnTo>
                <a:lnTo>
                  <a:pt x="369343" y="1380535"/>
                </a:lnTo>
                <a:lnTo>
                  <a:pt x="346926" y="1420038"/>
                </a:lnTo>
                <a:lnTo>
                  <a:pt x="325142" y="1459941"/>
                </a:lnTo>
                <a:lnTo>
                  <a:pt x="303999" y="1500239"/>
                </a:lnTo>
                <a:lnTo>
                  <a:pt x="283505" y="1540925"/>
                </a:lnTo>
                <a:lnTo>
                  <a:pt x="263664" y="1581992"/>
                </a:lnTo>
                <a:lnTo>
                  <a:pt x="244485" y="1623433"/>
                </a:lnTo>
                <a:lnTo>
                  <a:pt x="225975" y="1665240"/>
                </a:lnTo>
                <a:lnTo>
                  <a:pt x="208139" y="1707409"/>
                </a:lnTo>
                <a:lnTo>
                  <a:pt x="190986" y="1749930"/>
                </a:lnTo>
                <a:lnTo>
                  <a:pt x="174521" y="1792798"/>
                </a:lnTo>
                <a:lnTo>
                  <a:pt x="158752" y="1836006"/>
                </a:lnTo>
                <a:lnTo>
                  <a:pt x="143685" y="1879547"/>
                </a:lnTo>
                <a:lnTo>
                  <a:pt x="129328" y="1923414"/>
                </a:lnTo>
                <a:lnTo>
                  <a:pt x="115687" y="1967601"/>
                </a:lnTo>
                <a:lnTo>
                  <a:pt x="102769" y="2012099"/>
                </a:lnTo>
                <a:lnTo>
                  <a:pt x="90581" y="2056903"/>
                </a:lnTo>
                <a:lnTo>
                  <a:pt x="79130" y="2102006"/>
                </a:lnTo>
                <a:lnTo>
                  <a:pt x="68422" y="2147401"/>
                </a:lnTo>
                <a:lnTo>
                  <a:pt x="58464" y="2193081"/>
                </a:lnTo>
                <a:lnTo>
                  <a:pt x="49264" y="2239039"/>
                </a:lnTo>
                <a:lnTo>
                  <a:pt x="40828" y="2285268"/>
                </a:lnTo>
                <a:lnTo>
                  <a:pt x="33163" y="2331762"/>
                </a:lnTo>
                <a:lnTo>
                  <a:pt x="26276" y="2378514"/>
                </a:lnTo>
                <a:lnTo>
                  <a:pt x="20173" y="2425516"/>
                </a:lnTo>
                <a:lnTo>
                  <a:pt x="14862" y="2472762"/>
                </a:lnTo>
                <a:lnTo>
                  <a:pt x="10349" y="2520245"/>
                </a:lnTo>
                <a:lnTo>
                  <a:pt x="6605" y="2568572"/>
                </a:lnTo>
                <a:lnTo>
                  <a:pt x="3739" y="2616062"/>
                </a:lnTo>
                <a:lnTo>
                  <a:pt x="1669" y="2664050"/>
                </a:lnTo>
                <a:lnTo>
                  <a:pt x="418" y="2712413"/>
                </a:lnTo>
                <a:lnTo>
                  <a:pt x="0" y="2760980"/>
                </a:lnTo>
                <a:lnTo>
                  <a:pt x="501" y="2814130"/>
                </a:lnTo>
                <a:lnTo>
                  <a:pt x="1994" y="2866926"/>
                </a:lnTo>
                <a:lnTo>
                  <a:pt x="4474" y="2919524"/>
                </a:lnTo>
                <a:lnTo>
                  <a:pt x="7931" y="2971860"/>
                </a:lnTo>
                <a:lnTo>
                  <a:pt x="12355" y="3023925"/>
                </a:lnTo>
                <a:lnTo>
                  <a:pt x="17738" y="3075711"/>
                </a:lnTo>
                <a:lnTo>
                  <a:pt x="24070" y="3127208"/>
                </a:lnTo>
                <a:lnTo>
                  <a:pt x="31344" y="3178408"/>
                </a:lnTo>
                <a:lnTo>
                  <a:pt x="39550" y="3229302"/>
                </a:lnTo>
                <a:lnTo>
                  <a:pt x="48679" y="3279881"/>
                </a:lnTo>
                <a:lnTo>
                  <a:pt x="58722" y="3330136"/>
                </a:lnTo>
                <a:lnTo>
                  <a:pt x="69670" y="3380059"/>
                </a:lnTo>
                <a:lnTo>
                  <a:pt x="81515" y="3429640"/>
                </a:lnTo>
                <a:lnTo>
                  <a:pt x="94247" y="3478872"/>
                </a:lnTo>
                <a:lnTo>
                  <a:pt x="107858" y="3527744"/>
                </a:lnTo>
                <a:lnTo>
                  <a:pt x="122339" y="3576249"/>
                </a:lnTo>
                <a:lnTo>
                  <a:pt x="137680" y="3624376"/>
                </a:lnTo>
                <a:lnTo>
                  <a:pt x="1492986" y="3624376"/>
                </a:lnTo>
                <a:lnTo>
                  <a:pt x="1465669" y="3582915"/>
                </a:lnTo>
                <a:lnTo>
                  <a:pt x="1439672" y="3540533"/>
                </a:lnTo>
                <a:lnTo>
                  <a:pt x="1415025" y="3497259"/>
                </a:lnTo>
                <a:lnTo>
                  <a:pt x="1391757" y="3453122"/>
                </a:lnTo>
                <a:lnTo>
                  <a:pt x="1369896" y="3408153"/>
                </a:lnTo>
                <a:lnTo>
                  <a:pt x="1349472" y="3362379"/>
                </a:lnTo>
                <a:lnTo>
                  <a:pt x="1330515" y="3315830"/>
                </a:lnTo>
                <a:lnTo>
                  <a:pt x="1313053" y="3268536"/>
                </a:lnTo>
                <a:lnTo>
                  <a:pt x="1297116" y="3220524"/>
                </a:lnTo>
                <a:lnTo>
                  <a:pt x="1282732" y="3171825"/>
                </a:lnTo>
                <a:lnTo>
                  <a:pt x="1269931" y="3122468"/>
                </a:lnTo>
                <a:lnTo>
                  <a:pt x="1258743" y="3072481"/>
                </a:lnTo>
                <a:lnTo>
                  <a:pt x="1249195" y="3021895"/>
                </a:lnTo>
                <a:lnTo>
                  <a:pt x="1241318" y="2970737"/>
                </a:lnTo>
                <a:lnTo>
                  <a:pt x="1235141" y="2919037"/>
                </a:lnTo>
                <a:lnTo>
                  <a:pt x="1230693" y="2866825"/>
                </a:lnTo>
                <a:lnTo>
                  <a:pt x="1228001" y="2814075"/>
                </a:lnTo>
                <a:lnTo>
                  <a:pt x="1227099" y="2760980"/>
                </a:lnTo>
                <a:lnTo>
                  <a:pt x="1227857" y="2712288"/>
                </a:lnTo>
                <a:lnTo>
                  <a:pt x="1230117" y="2663974"/>
                </a:lnTo>
                <a:lnTo>
                  <a:pt x="1233873" y="2615896"/>
                </a:lnTo>
                <a:lnTo>
                  <a:pt x="1239050" y="2568572"/>
                </a:lnTo>
                <a:lnTo>
                  <a:pt x="1245679" y="2521529"/>
                </a:lnTo>
                <a:lnTo>
                  <a:pt x="1253719" y="2474954"/>
                </a:lnTo>
                <a:lnTo>
                  <a:pt x="1263149" y="2428869"/>
                </a:lnTo>
                <a:lnTo>
                  <a:pt x="1273945" y="2383297"/>
                </a:lnTo>
                <a:lnTo>
                  <a:pt x="1286085" y="2338262"/>
                </a:lnTo>
                <a:lnTo>
                  <a:pt x="1299547" y="2293784"/>
                </a:lnTo>
                <a:lnTo>
                  <a:pt x="1314308" y="2249886"/>
                </a:lnTo>
                <a:lnTo>
                  <a:pt x="1330346" y="2206592"/>
                </a:lnTo>
                <a:lnTo>
                  <a:pt x="1347638" y="2163923"/>
                </a:lnTo>
                <a:lnTo>
                  <a:pt x="1366162" y="2121902"/>
                </a:lnTo>
                <a:lnTo>
                  <a:pt x="1385896" y="2080551"/>
                </a:lnTo>
                <a:lnTo>
                  <a:pt x="1406816" y="2039894"/>
                </a:lnTo>
                <a:lnTo>
                  <a:pt x="1428901" y="1999951"/>
                </a:lnTo>
                <a:lnTo>
                  <a:pt x="1452128" y="1960746"/>
                </a:lnTo>
                <a:lnTo>
                  <a:pt x="1476474" y="1922302"/>
                </a:lnTo>
                <a:lnTo>
                  <a:pt x="1501918" y="1884640"/>
                </a:lnTo>
                <a:lnTo>
                  <a:pt x="1528436" y="1847783"/>
                </a:lnTo>
                <a:lnTo>
                  <a:pt x="1556006" y="1811754"/>
                </a:lnTo>
                <a:lnTo>
                  <a:pt x="1584606" y="1776574"/>
                </a:lnTo>
                <a:lnTo>
                  <a:pt x="1614213" y="1742268"/>
                </a:lnTo>
                <a:lnTo>
                  <a:pt x="1644805" y="1708856"/>
                </a:lnTo>
                <a:lnTo>
                  <a:pt x="1676360" y="1676361"/>
                </a:lnTo>
                <a:lnTo>
                  <a:pt x="1708854" y="1644807"/>
                </a:lnTo>
                <a:lnTo>
                  <a:pt x="1742266" y="1614215"/>
                </a:lnTo>
                <a:lnTo>
                  <a:pt x="1776572" y="1584607"/>
                </a:lnTo>
                <a:lnTo>
                  <a:pt x="1811751" y="1556007"/>
                </a:lnTo>
                <a:lnTo>
                  <a:pt x="1847780" y="1528437"/>
                </a:lnTo>
                <a:lnTo>
                  <a:pt x="1884637" y="1501919"/>
                </a:lnTo>
                <a:lnTo>
                  <a:pt x="1922298" y="1476475"/>
                </a:lnTo>
                <a:lnTo>
                  <a:pt x="1960743" y="1452129"/>
                </a:lnTo>
                <a:lnTo>
                  <a:pt x="1999947" y="1428902"/>
                </a:lnTo>
                <a:lnTo>
                  <a:pt x="2039889" y="1406817"/>
                </a:lnTo>
                <a:lnTo>
                  <a:pt x="2080547" y="1385896"/>
                </a:lnTo>
                <a:lnTo>
                  <a:pt x="2121897" y="1366163"/>
                </a:lnTo>
                <a:lnTo>
                  <a:pt x="2163918" y="1347639"/>
                </a:lnTo>
                <a:lnTo>
                  <a:pt x="2206586" y="1330346"/>
                </a:lnTo>
                <a:lnTo>
                  <a:pt x="2249880" y="1314308"/>
                </a:lnTo>
                <a:lnTo>
                  <a:pt x="2293777" y="1299547"/>
                </a:lnTo>
                <a:lnTo>
                  <a:pt x="2338254" y="1286085"/>
                </a:lnTo>
                <a:lnTo>
                  <a:pt x="2383290" y="1273945"/>
                </a:lnTo>
                <a:lnTo>
                  <a:pt x="2428861" y="1263149"/>
                </a:lnTo>
                <a:lnTo>
                  <a:pt x="2474945" y="1253719"/>
                </a:lnTo>
                <a:lnTo>
                  <a:pt x="2521519" y="1245679"/>
                </a:lnTo>
                <a:lnTo>
                  <a:pt x="2568562" y="1239050"/>
                </a:lnTo>
                <a:lnTo>
                  <a:pt x="2616051" y="1233855"/>
                </a:lnTo>
                <a:lnTo>
                  <a:pt x="2663963" y="1230117"/>
                </a:lnTo>
                <a:lnTo>
                  <a:pt x="2712276" y="1227857"/>
                </a:lnTo>
                <a:lnTo>
                  <a:pt x="2760967" y="1227099"/>
                </a:lnTo>
                <a:lnTo>
                  <a:pt x="3440798" y="1227099"/>
                </a:lnTo>
                <a:lnTo>
                  <a:pt x="3440798" y="84328"/>
                </a:lnTo>
                <a:lnTo>
                  <a:pt x="3394033" y="72919"/>
                </a:lnTo>
                <a:lnTo>
                  <a:pt x="3346965" y="62309"/>
                </a:lnTo>
                <a:lnTo>
                  <a:pt x="3299598" y="52506"/>
                </a:lnTo>
                <a:lnTo>
                  <a:pt x="3251942" y="43516"/>
                </a:lnTo>
                <a:lnTo>
                  <a:pt x="3204003" y="35348"/>
                </a:lnTo>
                <a:lnTo>
                  <a:pt x="3155787" y="28008"/>
                </a:lnTo>
                <a:lnTo>
                  <a:pt x="3107302" y="21504"/>
                </a:lnTo>
                <a:lnTo>
                  <a:pt x="3058555" y="15843"/>
                </a:lnTo>
                <a:lnTo>
                  <a:pt x="3009554" y="11033"/>
                </a:lnTo>
                <a:lnTo>
                  <a:pt x="2960304" y="7080"/>
                </a:lnTo>
                <a:lnTo>
                  <a:pt x="2910813" y="3994"/>
                </a:lnTo>
                <a:lnTo>
                  <a:pt x="2861089" y="1780"/>
                </a:lnTo>
                <a:lnTo>
                  <a:pt x="2811138" y="446"/>
                </a:lnTo>
                <a:lnTo>
                  <a:pt x="2760967" y="0"/>
                </a:lnTo>
                <a:close/>
              </a:path>
              <a:path w="3441065" h="3624579">
                <a:moveTo>
                  <a:pt x="3440798" y="1227099"/>
                </a:moveTo>
                <a:lnTo>
                  <a:pt x="2760967" y="1227099"/>
                </a:lnTo>
                <a:lnTo>
                  <a:pt x="2813077" y="1227967"/>
                </a:lnTo>
                <a:lnTo>
                  <a:pt x="2864749" y="1230553"/>
                </a:lnTo>
                <a:lnTo>
                  <a:pt x="2915957" y="1234829"/>
                </a:lnTo>
                <a:lnTo>
                  <a:pt x="2966673" y="1240768"/>
                </a:lnTo>
                <a:lnTo>
                  <a:pt x="3016870" y="1248343"/>
                </a:lnTo>
                <a:lnTo>
                  <a:pt x="3066521" y="1257526"/>
                </a:lnTo>
                <a:lnTo>
                  <a:pt x="3115598" y="1268290"/>
                </a:lnTo>
                <a:lnTo>
                  <a:pt x="3164075" y="1280607"/>
                </a:lnTo>
                <a:lnTo>
                  <a:pt x="3211924" y="1294450"/>
                </a:lnTo>
                <a:lnTo>
                  <a:pt x="3259118" y="1309791"/>
                </a:lnTo>
                <a:lnTo>
                  <a:pt x="3305629" y="1326604"/>
                </a:lnTo>
                <a:lnTo>
                  <a:pt x="3351431" y="1344861"/>
                </a:lnTo>
                <a:lnTo>
                  <a:pt x="3396497" y="1364533"/>
                </a:lnTo>
                <a:lnTo>
                  <a:pt x="3440798" y="1385595"/>
                </a:lnTo>
                <a:lnTo>
                  <a:pt x="3440798" y="1227099"/>
                </a:lnTo>
                <a:close/>
              </a:path>
            </a:pathLst>
          </a:custGeom>
          <a:solidFill>
            <a:srgbClr val="EDDFD2"/>
          </a:solidFill>
        </p:spPr>
        <p:txBody>
          <a:bodyPr wrap="square" lIns="0" tIns="0" rIns="0" bIns="0" rtlCol="0"/>
          <a:lstStyle/>
          <a:p>
            <a:pPr defTabSz="914371">
              <a:defRPr/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object 22"/>
          <p:cNvSpPr/>
          <p:nvPr/>
        </p:nvSpPr>
        <p:spPr>
          <a:xfrm>
            <a:off x="2023428" y="574808"/>
            <a:ext cx="1499869" cy="153035"/>
          </a:xfrm>
          <a:custGeom>
            <a:avLst/>
            <a:gdLst/>
            <a:ahLst/>
            <a:cxnLst/>
            <a:rect l="l" t="t" r="r" b="b"/>
            <a:pathLst>
              <a:path w="1499870" h="153034">
                <a:moveTo>
                  <a:pt x="0" y="152946"/>
                </a:moveTo>
                <a:lnTo>
                  <a:pt x="1499501" y="152946"/>
                </a:lnTo>
                <a:lnTo>
                  <a:pt x="1499501" y="0"/>
                </a:lnTo>
                <a:lnTo>
                  <a:pt x="0" y="0"/>
                </a:lnTo>
                <a:lnTo>
                  <a:pt x="0" y="152946"/>
                </a:lnTo>
                <a:close/>
              </a:path>
            </a:pathLst>
          </a:custGeom>
          <a:solidFill>
            <a:srgbClr val="EF5237"/>
          </a:solidFill>
        </p:spPr>
        <p:txBody>
          <a:bodyPr wrap="square" lIns="0" tIns="0" rIns="0" bIns="0" rtlCol="0"/>
          <a:lstStyle/>
          <a:p>
            <a:pPr defTabSz="914371">
              <a:defRPr/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object 24"/>
          <p:cNvSpPr txBox="1"/>
          <p:nvPr/>
        </p:nvSpPr>
        <p:spPr>
          <a:xfrm>
            <a:off x="1778758" y="2180462"/>
            <a:ext cx="16322684" cy="628376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064" marR="7261" defTabSz="914371">
              <a:spcBef>
                <a:spcPts val="1501"/>
              </a:spcBef>
              <a:buClr>
                <a:srgbClr val="EF5237"/>
              </a:buClr>
              <a:tabLst>
                <a:tab pos="347969" algn="l"/>
                <a:tab pos="349239" algn="l"/>
              </a:tabLst>
            </a:pPr>
            <a:r>
              <a:rPr lang="ru-RU" sz="4000" b="1" spc="-175" dirty="0" smtClean="0">
                <a:solidFill>
                  <a:srgbClr val="4C1913"/>
                </a:solidFill>
                <a:ea typeface="+mj-ea"/>
                <a:cs typeface="Trebuchet MS"/>
              </a:rPr>
              <a:t>ПОРУЧИТЕЛЬСТВО</a:t>
            </a:r>
            <a:r>
              <a:rPr lang="ru-RU" sz="4000" b="1" spc="-175" dirty="0" smtClean="0">
                <a:solidFill>
                  <a:srgbClr val="4C1913"/>
                </a:solidFill>
                <a:latin typeface="Trebuchet MS"/>
                <a:ea typeface="+mj-ea"/>
                <a:cs typeface="Trebuchet MS"/>
              </a:rPr>
              <a:t> ДЛЯ ОБЕСПЕЧЕНИЯ ФИНАНСОВЫХ ОБЯЗАТЕЛЬСТВ</a:t>
            </a:r>
            <a:endParaRPr lang="ru-RU" sz="4000" b="1" spc="-175" dirty="0">
              <a:solidFill>
                <a:srgbClr val="4C1913"/>
              </a:solidFill>
              <a:latin typeface="Trebuchet MS"/>
              <a:ea typeface="+mj-ea"/>
              <a:cs typeface="Trebuchet MS"/>
            </a:endParaRPr>
          </a:p>
        </p:txBody>
      </p:sp>
      <p:sp>
        <p:nvSpPr>
          <p:cNvPr id="20" name="object 23"/>
          <p:cNvSpPr txBox="1">
            <a:spLocks/>
          </p:cNvSpPr>
          <p:nvPr/>
        </p:nvSpPr>
        <p:spPr>
          <a:xfrm>
            <a:off x="1807661" y="1262026"/>
            <a:ext cx="20285084" cy="627480"/>
          </a:xfrm>
          <a:prstGeom prst="rect">
            <a:avLst/>
          </a:prstGeom>
        </p:spPr>
        <p:txBody>
          <a:bodyPr vert="horz" wrap="square" lIns="0" tIns="5716" rIns="0" bIns="0" rtlCol="0">
            <a:spAutoFit/>
          </a:bodyPr>
          <a:lstStyle>
            <a:lvl1pPr>
              <a:defRPr sz="9850" b="1" i="0">
                <a:solidFill>
                  <a:srgbClr val="4C1913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marL="12701" marR="4169170" defTabSz="914371">
              <a:lnSpc>
                <a:spcPct val="101499"/>
              </a:lnSpc>
              <a:spcBef>
                <a:spcPts val="46"/>
              </a:spcBef>
            </a:pPr>
            <a:r>
              <a:rPr lang="ru-RU" sz="4000" spc="-175" dirty="0">
                <a:solidFill>
                  <a:srgbClr val="EF5237"/>
                </a:solidFill>
                <a:latin typeface="Trebuchet MS" panose="020B0603020202020204" pitchFamily="34" charset="0"/>
              </a:rPr>
              <a:t>АО «</a:t>
            </a:r>
            <a:r>
              <a:rPr lang="ru-RU" sz="4000" spc="-175" dirty="0">
                <a:solidFill>
                  <a:srgbClr val="EF5237"/>
                </a:solidFill>
                <a:latin typeface="+mn-lt"/>
              </a:rPr>
              <a:t>Гарантийный</a:t>
            </a:r>
            <a:r>
              <a:rPr lang="ru-RU" sz="4000" spc="-175" dirty="0">
                <a:solidFill>
                  <a:srgbClr val="EF5237"/>
                </a:solidFill>
                <a:latin typeface="Trebuchet MS" panose="020B0603020202020204" pitchFamily="34" charset="0"/>
              </a:rPr>
              <a:t> фонд Республики Коми»</a:t>
            </a:r>
          </a:p>
        </p:txBody>
      </p:sp>
      <p:sp>
        <p:nvSpPr>
          <p:cNvPr id="9" name="object 24"/>
          <p:cNvSpPr txBox="1"/>
          <p:nvPr/>
        </p:nvSpPr>
        <p:spPr>
          <a:xfrm>
            <a:off x="1825246" y="3137496"/>
            <a:ext cx="16566745" cy="4629471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>
              <a:spcBef>
                <a:spcPts val="1200"/>
              </a:spcBef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Получатели поддержки 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-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субъекты 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МСП, </a:t>
            </a:r>
            <a:r>
              <a:rPr lang="ru-RU" sz="2400" i="1" dirty="0" err="1" smtClean="0">
                <a:solidFill>
                  <a:schemeClr val="accent2">
                    <a:lumMod val="50000"/>
                  </a:schemeClr>
                </a:solidFill>
              </a:rPr>
              <a:t>самозанятые</a:t>
            </a:r>
            <a:endParaRPr lang="ru-RU" sz="2400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spcBef>
                <a:spcPts val="1200"/>
              </a:spcBef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Условия получения - 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поручительство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предоставляется по кредитным договорам, договорам займа и банковским 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гарантиям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на срок до 3 лет</a:t>
            </a:r>
          </a:p>
          <a:p>
            <a:pPr>
              <a:spcBef>
                <a:spcPts val="1200"/>
              </a:spcBef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Размер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поддержки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–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не более 70% от суммы предоставляемого 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кредита (максимальный размер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поручительства 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на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1 заемщика 25 млн. 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руб.)</a:t>
            </a:r>
            <a:endParaRPr lang="ru-RU" sz="2400" i="1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spcBef>
                <a:spcPts val="1200"/>
              </a:spcBef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Размер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вознаграждения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за поручительство – 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0,5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% 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годовых</a:t>
            </a:r>
            <a:endParaRPr lang="ru-RU" sz="2400" i="1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spcBef>
                <a:spcPts val="1200"/>
              </a:spcBef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Срок рассмотрения заявки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– </a:t>
            </a:r>
            <a:r>
              <a:rPr lang="ru-RU" sz="2400" i="1" dirty="0">
                <a:solidFill>
                  <a:srgbClr val="C0504D">
                    <a:lumMod val="50000"/>
                  </a:srgbClr>
                </a:solidFill>
              </a:rPr>
              <a:t>до </a:t>
            </a:r>
            <a:r>
              <a:rPr lang="ru-RU" sz="2400" i="1" dirty="0" smtClean="0">
                <a:solidFill>
                  <a:srgbClr val="C0504D">
                    <a:lumMod val="50000"/>
                  </a:srgbClr>
                </a:solidFill>
              </a:rPr>
              <a:t>5 дней</a:t>
            </a:r>
          </a:p>
          <a:p>
            <a:pPr>
              <a:spcBef>
                <a:spcPts val="1200"/>
              </a:spcBef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Контакты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ответственного лица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–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Медведева Ирина Павловна, старший специалист по финансовому анализу, economist.garantfond@gmail.com, 8 (8212) 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40-10-70</a:t>
            </a:r>
          </a:p>
          <a:p>
            <a:pPr>
              <a:spcBef>
                <a:spcPts val="1200"/>
              </a:spcBef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Информация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о поддержке -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сайт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  <a:hlinkClick r:id="rId2"/>
              </a:rPr>
              <a:t>мойбизнес11.рф</a:t>
            </a:r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81588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97A7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97A7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97A7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3850</TotalTime>
  <Words>3159</Words>
  <Application>Microsoft Office PowerPoint</Application>
  <PresentationFormat>Произвольный</PresentationFormat>
  <Paragraphs>347</Paragraphs>
  <Slides>29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29</vt:i4>
      </vt:variant>
    </vt:vector>
  </HeadingPairs>
  <TitlesOfParts>
    <vt:vector size="31" baseType="lpstr">
      <vt:lpstr>Office Theme</vt:lpstr>
      <vt:lpstr>1_Office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Меры поддержки_РК</dc:title>
  <dc:creator>Поздеева Татьяна Григорьевна</dc:creator>
  <cp:lastModifiedBy>Баженов Денис Валерьевич</cp:lastModifiedBy>
  <cp:revision>296</cp:revision>
  <cp:lastPrinted>2020-05-21T11:29:04Z</cp:lastPrinted>
  <dcterms:created xsi:type="dcterms:W3CDTF">2020-03-31T08:15:30Z</dcterms:created>
  <dcterms:modified xsi:type="dcterms:W3CDTF">2022-03-31T10:32:41Z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2020-03-29T00:00:00Z</vt:filetime>
  </property>
  <property fmtid="{D5CDD505-2E9C-101B-9397-08002B2CF9AE}" pid="3" name="Creator">
    <vt:lpwstr>Adobe InDesign 15.0 (Windows)</vt:lpwstr>
  </property>
  <property fmtid="{D5CDD505-2E9C-101B-9397-08002B2CF9AE}" pid="4" name="LastSaved">
    <vt:filetime>2020-03-31T00:00:00Z</vt:filetime>
  </property>
</Properties>
</file>